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7564100" cy="9874250"/>
  <p:notesSz cx="17564100" cy="9874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5"/>
  </p:normalViewPr>
  <p:slideViewPr>
    <p:cSldViewPr>
      <p:cViewPr varScale="1">
        <p:scale>
          <a:sx n="67" d="100"/>
          <a:sy n="67" d="100"/>
        </p:scale>
        <p:origin x="105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142487"/>
            <a:ext cx="17558385" cy="6731634"/>
          </a:xfrm>
          <a:custGeom>
            <a:avLst/>
            <a:gdLst/>
            <a:ahLst/>
            <a:cxnLst/>
            <a:rect l="l" t="t" r="r" b="b"/>
            <a:pathLst>
              <a:path w="17558385" h="6731634">
                <a:moveTo>
                  <a:pt x="17558004" y="0"/>
                </a:moveTo>
                <a:lnTo>
                  <a:pt x="0" y="0"/>
                </a:lnTo>
                <a:lnTo>
                  <a:pt x="0" y="6731508"/>
                </a:lnTo>
                <a:lnTo>
                  <a:pt x="17558004" y="6731508"/>
                </a:lnTo>
                <a:lnTo>
                  <a:pt x="17558004" y="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1090" y="1091640"/>
            <a:ext cx="15206980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9DDDA9"/>
                </a:solidFill>
                <a:latin typeface="Segoe UI Black"/>
                <a:cs typeface="Segoe UI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34615" y="5529580"/>
            <a:ext cx="12294870" cy="24685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757679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9DDDA9"/>
                </a:solidFill>
                <a:latin typeface="Segoe UI Black"/>
                <a:cs typeface="Segoe UI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757679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558003" cy="987399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5393923" y="-1"/>
            <a:ext cx="1094740" cy="9874250"/>
          </a:xfrm>
          <a:custGeom>
            <a:avLst/>
            <a:gdLst/>
            <a:ahLst/>
            <a:cxnLst/>
            <a:rect l="l" t="t" r="r" b="b"/>
            <a:pathLst>
              <a:path w="1094740" h="9874250">
                <a:moveTo>
                  <a:pt x="0" y="9873996"/>
                </a:moveTo>
                <a:lnTo>
                  <a:pt x="1094232" y="9873996"/>
                </a:lnTo>
                <a:lnTo>
                  <a:pt x="1094232" y="0"/>
                </a:lnTo>
                <a:lnTo>
                  <a:pt x="0" y="0"/>
                </a:lnTo>
                <a:lnTo>
                  <a:pt x="0" y="9873996"/>
                </a:lnTo>
                <a:close/>
              </a:path>
            </a:pathLst>
          </a:custGeom>
          <a:solidFill>
            <a:srgbClr val="25312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1"/>
            <a:ext cx="15394305" cy="9874250"/>
          </a:xfrm>
          <a:custGeom>
            <a:avLst/>
            <a:gdLst/>
            <a:ahLst/>
            <a:cxnLst/>
            <a:rect l="l" t="t" r="r" b="b"/>
            <a:pathLst>
              <a:path w="15394305" h="9874250">
                <a:moveTo>
                  <a:pt x="7735824" y="0"/>
                </a:moveTo>
                <a:lnTo>
                  <a:pt x="0" y="0"/>
                </a:lnTo>
                <a:lnTo>
                  <a:pt x="0" y="9873983"/>
                </a:lnTo>
                <a:lnTo>
                  <a:pt x="7735824" y="9873983"/>
                </a:lnTo>
                <a:lnTo>
                  <a:pt x="7735824" y="0"/>
                </a:lnTo>
                <a:close/>
              </a:path>
              <a:path w="15394305" h="9874250">
                <a:moveTo>
                  <a:pt x="15393924" y="0"/>
                </a:moveTo>
                <a:lnTo>
                  <a:pt x="14898624" y="0"/>
                </a:lnTo>
                <a:lnTo>
                  <a:pt x="14898624" y="9873983"/>
                </a:lnTo>
                <a:lnTo>
                  <a:pt x="15393924" y="9873983"/>
                </a:lnTo>
                <a:lnTo>
                  <a:pt x="15393924" y="0"/>
                </a:lnTo>
                <a:close/>
              </a:path>
            </a:pathLst>
          </a:custGeom>
          <a:solidFill>
            <a:srgbClr val="86CCA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735823" y="-1"/>
            <a:ext cx="7162800" cy="9874250"/>
          </a:xfrm>
          <a:custGeom>
            <a:avLst/>
            <a:gdLst/>
            <a:ahLst/>
            <a:cxnLst/>
            <a:rect l="l" t="t" r="r" b="b"/>
            <a:pathLst>
              <a:path w="7162800" h="9874250">
                <a:moveTo>
                  <a:pt x="7162799" y="0"/>
                </a:moveTo>
                <a:lnTo>
                  <a:pt x="0" y="0"/>
                </a:lnTo>
                <a:lnTo>
                  <a:pt x="0" y="9873996"/>
                </a:lnTo>
                <a:lnTo>
                  <a:pt x="7162799" y="9873996"/>
                </a:lnTo>
                <a:lnTo>
                  <a:pt x="71627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9DDDA9"/>
                </a:solidFill>
                <a:latin typeface="Segoe UI Black"/>
                <a:cs typeface="Segoe UI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26998" y="2631439"/>
            <a:ext cx="6053455" cy="6646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Segoe UI Black"/>
                <a:cs typeface="Segoe UI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045511" y="2271077"/>
            <a:ext cx="7640383" cy="6517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9DDDA9"/>
                </a:solidFill>
                <a:latin typeface="Segoe UI Black"/>
                <a:cs typeface="Segoe UI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1090" y="1091640"/>
            <a:ext cx="15206980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9DDDA9"/>
                </a:solidFill>
                <a:latin typeface="Segoe UI Black"/>
                <a:cs typeface="Segoe UI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90535" y="2260839"/>
            <a:ext cx="8917940" cy="3433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757679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71794" y="9183053"/>
            <a:ext cx="5620512" cy="493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8205" y="9183053"/>
            <a:ext cx="4039743" cy="493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646153" y="9183053"/>
            <a:ext cx="4039743" cy="493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g"/><Relationship Id="rId7" Type="http://schemas.openxmlformats.org/officeDocument/2006/relationships/image" Target="../media/image82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niobium.tech/" TargetMode="Externa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g"/><Relationship Id="rId7" Type="http://schemas.openxmlformats.org/officeDocument/2006/relationships/image" Target="../media/image4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jpg"/><Relationship Id="rId4" Type="http://schemas.openxmlformats.org/officeDocument/2006/relationships/image" Target="../media/image45.png"/><Relationship Id="rId9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" y="-1"/>
            <a:ext cx="17546320" cy="9874250"/>
            <a:chOff x="6095" y="-1"/>
            <a:chExt cx="17546320" cy="9874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295" y="801623"/>
              <a:ext cx="8164068" cy="82707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" y="0"/>
              <a:ext cx="17545811" cy="98739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5" y="-1"/>
              <a:ext cx="8772525" cy="9874250"/>
            </a:xfrm>
            <a:custGeom>
              <a:avLst/>
              <a:gdLst/>
              <a:ahLst/>
              <a:cxnLst/>
              <a:rect l="l" t="t" r="r" b="b"/>
              <a:pathLst>
                <a:path w="8772525" h="9874250">
                  <a:moveTo>
                    <a:pt x="8772144" y="0"/>
                  </a:moveTo>
                  <a:lnTo>
                    <a:pt x="0" y="0"/>
                  </a:lnTo>
                  <a:lnTo>
                    <a:pt x="0" y="9873996"/>
                  </a:lnTo>
                  <a:lnTo>
                    <a:pt x="8772144" y="9873996"/>
                  </a:lnTo>
                  <a:lnTo>
                    <a:pt x="8772144" y="0"/>
                  </a:lnTo>
                  <a:close/>
                </a:path>
              </a:pathLst>
            </a:custGeom>
            <a:solidFill>
              <a:srgbClr val="9DDDA9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4887" y="1849119"/>
              <a:ext cx="50800" cy="6558280"/>
            </a:xfrm>
            <a:custGeom>
              <a:avLst/>
              <a:gdLst/>
              <a:ahLst/>
              <a:cxnLst/>
              <a:rect l="l" t="t" r="r" b="b"/>
              <a:pathLst>
                <a:path w="50800" h="6558280">
                  <a:moveTo>
                    <a:pt x="19050" y="6508639"/>
                  </a:moveTo>
                  <a:lnTo>
                    <a:pt x="15510" y="6509357"/>
                  </a:lnTo>
                  <a:lnTo>
                    <a:pt x="7437" y="6514814"/>
                  </a:lnTo>
                  <a:lnTo>
                    <a:pt x="1995" y="6522890"/>
                  </a:lnTo>
                  <a:lnTo>
                    <a:pt x="0" y="6532753"/>
                  </a:lnTo>
                  <a:lnTo>
                    <a:pt x="1995" y="6542668"/>
                  </a:lnTo>
                  <a:lnTo>
                    <a:pt x="7437" y="6550739"/>
                  </a:lnTo>
                  <a:lnTo>
                    <a:pt x="15510" y="6556166"/>
                  </a:lnTo>
                  <a:lnTo>
                    <a:pt x="25400" y="6558153"/>
                  </a:lnTo>
                  <a:lnTo>
                    <a:pt x="35289" y="6556166"/>
                  </a:lnTo>
                  <a:lnTo>
                    <a:pt x="43362" y="6550739"/>
                  </a:lnTo>
                  <a:lnTo>
                    <a:pt x="48804" y="6542668"/>
                  </a:lnTo>
                  <a:lnTo>
                    <a:pt x="49522" y="6539103"/>
                  </a:lnTo>
                  <a:lnTo>
                    <a:pt x="21894" y="6539103"/>
                  </a:lnTo>
                  <a:lnTo>
                    <a:pt x="19050" y="6536308"/>
                  </a:lnTo>
                  <a:lnTo>
                    <a:pt x="19050" y="6508639"/>
                  </a:lnTo>
                  <a:close/>
                </a:path>
                <a:path w="50800" h="6558280">
                  <a:moveTo>
                    <a:pt x="25400" y="6507353"/>
                  </a:moveTo>
                  <a:lnTo>
                    <a:pt x="19050" y="6508639"/>
                  </a:lnTo>
                  <a:lnTo>
                    <a:pt x="19050" y="6536308"/>
                  </a:lnTo>
                  <a:lnTo>
                    <a:pt x="21894" y="6539103"/>
                  </a:lnTo>
                  <a:lnTo>
                    <a:pt x="28905" y="6539103"/>
                  </a:lnTo>
                  <a:lnTo>
                    <a:pt x="31750" y="6536308"/>
                  </a:lnTo>
                  <a:lnTo>
                    <a:pt x="31750" y="6508639"/>
                  </a:lnTo>
                  <a:lnTo>
                    <a:pt x="25400" y="6507353"/>
                  </a:lnTo>
                  <a:close/>
                </a:path>
                <a:path w="50800" h="6558280">
                  <a:moveTo>
                    <a:pt x="31750" y="6508639"/>
                  </a:moveTo>
                  <a:lnTo>
                    <a:pt x="31750" y="6536308"/>
                  </a:lnTo>
                  <a:lnTo>
                    <a:pt x="28905" y="6539103"/>
                  </a:lnTo>
                  <a:lnTo>
                    <a:pt x="49522" y="6539103"/>
                  </a:lnTo>
                  <a:lnTo>
                    <a:pt x="50800" y="6532753"/>
                  </a:lnTo>
                  <a:lnTo>
                    <a:pt x="48804" y="6522890"/>
                  </a:lnTo>
                  <a:lnTo>
                    <a:pt x="43362" y="6514814"/>
                  </a:lnTo>
                  <a:lnTo>
                    <a:pt x="35289" y="6509357"/>
                  </a:lnTo>
                  <a:lnTo>
                    <a:pt x="31750" y="6508639"/>
                  </a:lnTo>
                  <a:close/>
                </a:path>
                <a:path w="50800" h="6558280">
                  <a:moveTo>
                    <a:pt x="19050" y="49513"/>
                  </a:moveTo>
                  <a:lnTo>
                    <a:pt x="19050" y="6508639"/>
                  </a:lnTo>
                  <a:lnTo>
                    <a:pt x="25400" y="6507353"/>
                  </a:lnTo>
                  <a:lnTo>
                    <a:pt x="31750" y="6507353"/>
                  </a:lnTo>
                  <a:lnTo>
                    <a:pt x="31750" y="50800"/>
                  </a:lnTo>
                  <a:lnTo>
                    <a:pt x="25400" y="50800"/>
                  </a:lnTo>
                  <a:lnTo>
                    <a:pt x="19050" y="49513"/>
                  </a:lnTo>
                  <a:close/>
                </a:path>
                <a:path w="50800" h="6558280">
                  <a:moveTo>
                    <a:pt x="31750" y="6507353"/>
                  </a:moveTo>
                  <a:lnTo>
                    <a:pt x="25400" y="6507353"/>
                  </a:lnTo>
                  <a:lnTo>
                    <a:pt x="31750" y="6508639"/>
                  </a:lnTo>
                  <a:lnTo>
                    <a:pt x="31750" y="6507353"/>
                  </a:lnTo>
                  <a:close/>
                </a:path>
                <a:path w="50800" h="6558280">
                  <a:moveTo>
                    <a:pt x="28905" y="19050"/>
                  </a:moveTo>
                  <a:lnTo>
                    <a:pt x="21894" y="19050"/>
                  </a:lnTo>
                  <a:lnTo>
                    <a:pt x="19050" y="21844"/>
                  </a:lnTo>
                  <a:lnTo>
                    <a:pt x="19050" y="49513"/>
                  </a:lnTo>
                  <a:lnTo>
                    <a:pt x="25400" y="50800"/>
                  </a:lnTo>
                  <a:lnTo>
                    <a:pt x="31749" y="49513"/>
                  </a:lnTo>
                  <a:lnTo>
                    <a:pt x="31750" y="21844"/>
                  </a:lnTo>
                  <a:lnTo>
                    <a:pt x="28905" y="19050"/>
                  </a:lnTo>
                  <a:close/>
                </a:path>
                <a:path w="50800" h="6558280">
                  <a:moveTo>
                    <a:pt x="31750" y="49513"/>
                  </a:moveTo>
                  <a:lnTo>
                    <a:pt x="25400" y="50800"/>
                  </a:lnTo>
                  <a:lnTo>
                    <a:pt x="31750" y="50800"/>
                  </a:lnTo>
                  <a:lnTo>
                    <a:pt x="31750" y="49513"/>
                  </a:lnTo>
                  <a:close/>
                </a:path>
                <a:path w="50800" h="6558280">
                  <a:moveTo>
                    <a:pt x="25400" y="0"/>
                  </a:moveTo>
                  <a:lnTo>
                    <a:pt x="15510" y="2004"/>
                  </a:lnTo>
                  <a:lnTo>
                    <a:pt x="7437" y="7461"/>
                  </a:lnTo>
                  <a:lnTo>
                    <a:pt x="1995" y="15537"/>
                  </a:lnTo>
                  <a:lnTo>
                    <a:pt x="0" y="25400"/>
                  </a:lnTo>
                  <a:lnTo>
                    <a:pt x="1995" y="35262"/>
                  </a:lnTo>
                  <a:lnTo>
                    <a:pt x="7437" y="43338"/>
                  </a:lnTo>
                  <a:lnTo>
                    <a:pt x="15510" y="48795"/>
                  </a:lnTo>
                  <a:lnTo>
                    <a:pt x="19050" y="49513"/>
                  </a:lnTo>
                  <a:lnTo>
                    <a:pt x="19050" y="21844"/>
                  </a:lnTo>
                  <a:lnTo>
                    <a:pt x="21894" y="19050"/>
                  </a:lnTo>
                  <a:lnTo>
                    <a:pt x="49515" y="19050"/>
                  </a:lnTo>
                  <a:lnTo>
                    <a:pt x="48804" y="15537"/>
                  </a:lnTo>
                  <a:lnTo>
                    <a:pt x="43362" y="7461"/>
                  </a:lnTo>
                  <a:lnTo>
                    <a:pt x="35289" y="2004"/>
                  </a:lnTo>
                  <a:lnTo>
                    <a:pt x="25400" y="0"/>
                  </a:lnTo>
                  <a:close/>
                </a:path>
                <a:path w="50800" h="6558280">
                  <a:moveTo>
                    <a:pt x="49515" y="19050"/>
                  </a:moveTo>
                  <a:lnTo>
                    <a:pt x="28905" y="19050"/>
                  </a:lnTo>
                  <a:lnTo>
                    <a:pt x="31750" y="21844"/>
                  </a:lnTo>
                  <a:lnTo>
                    <a:pt x="31750" y="49513"/>
                  </a:lnTo>
                  <a:lnTo>
                    <a:pt x="35289" y="48795"/>
                  </a:lnTo>
                  <a:lnTo>
                    <a:pt x="43362" y="43338"/>
                  </a:lnTo>
                  <a:lnTo>
                    <a:pt x="48804" y="35262"/>
                  </a:lnTo>
                  <a:lnTo>
                    <a:pt x="50800" y="25400"/>
                  </a:lnTo>
                  <a:lnTo>
                    <a:pt x="49515" y="19050"/>
                  </a:lnTo>
                  <a:close/>
                </a:path>
              </a:pathLst>
            </a:custGeom>
            <a:solidFill>
              <a:srgbClr val="253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3114" y="3925569"/>
            <a:ext cx="41490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25312A"/>
                </a:solidFill>
              </a:rPr>
              <a:t>OVERVIEW</a:t>
            </a:r>
            <a:endParaRPr sz="4000"/>
          </a:p>
          <a:p>
            <a:pPr marL="12700">
              <a:lnSpc>
                <a:spcPct val="100000"/>
              </a:lnSpc>
            </a:pPr>
            <a:r>
              <a:rPr sz="4000" dirty="0">
                <a:solidFill>
                  <a:srgbClr val="25312A"/>
                </a:solidFill>
              </a:rPr>
              <a:t>OF</a:t>
            </a:r>
            <a:r>
              <a:rPr sz="4000" spc="-55" dirty="0">
                <a:solidFill>
                  <a:srgbClr val="25312A"/>
                </a:solidFill>
              </a:rPr>
              <a:t> </a:t>
            </a:r>
            <a:r>
              <a:rPr sz="4000" spc="-10" dirty="0">
                <a:solidFill>
                  <a:srgbClr val="25312A"/>
                </a:solidFill>
              </a:rPr>
              <a:t>PERSPECTIVE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1093114" y="5145150"/>
            <a:ext cx="6889115" cy="325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2329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25312A"/>
                </a:solidFill>
                <a:latin typeface="Segoe UI Black"/>
                <a:cs typeface="Segoe UI Black"/>
              </a:rPr>
              <a:t>ON</a:t>
            </a:r>
            <a:r>
              <a:rPr sz="4000" b="1" spc="-50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0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NANOCRYSTALLINE </a:t>
            </a:r>
            <a:r>
              <a:rPr sz="4000" b="1" dirty="0">
                <a:solidFill>
                  <a:srgbClr val="25312A"/>
                </a:solidFill>
                <a:latin typeface="Segoe UI Black"/>
                <a:cs typeface="Segoe UI Black"/>
              </a:rPr>
              <a:t>SOFT</a:t>
            </a:r>
            <a:r>
              <a:rPr sz="4000" b="1" spc="-100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0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MAGNETIC </a:t>
            </a:r>
            <a:r>
              <a:rPr sz="4000" b="1" dirty="0">
                <a:solidFill>
                  <a:srgbClr val="25312A"/>
                </a:solidFill>
                <a:latin typeface="Segoe UI Black"/>
                <a:cs typeface="Segoe UI Black"/>
              </a:rPr>
              <a:t>MATERIAL</a:t>
            </a:r>
            <a:r>
              <a:rPr sz="4000" b="1" spc="-19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0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(NSMM)</a:t>
            </a:r>
            <a:endParaRPr sz="4000">
              <a:latin typeface="Segoe UI Black"/>
              <a:cs typeface="Segoe UI Black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800" dirty="0">
                <a:solidFill>
                  <a:srgbClr val="25312A"/>
                </a:solidFill>
                <a:latin typeface="Segoe UI"/>
                <a:cs typeface="Segoe UI"/>
              </a:rPr>
              <a:t>Bharadwaj</a:t>
            </a:r>
            <a:r>
              <a:rPr sz="2800" spc="-14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25312A"/>
                </a:solidFill>
                <a:latin typeface="Segoe UI"/>
                <a:cs typeface="Segoe UI"/>
              </a:rPr>
              <a:t>Reddy</a:t>
            </a:r>
            <a:r>
              <a:rPr sz="2800" spc="-13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25312A"/>
                </a:solidFill>
                <a:latin typeface="Segoe UI"/>
                <a:cs typeface="Segoe UI"/>
              </a:rPr>
              <a:t>Andapally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ts val="2595"/>
              </a:lnSpc>
              <a:spcBef>
                <a:spcPts val="640"/>
              </a:spcBef>
            </a:pPr>
            <a:r>
              <a:rPr sz="2400" i="1" dirty="0">
                <a:solidFill>
                  <a:srgbClr val="25312A"/>
                </a:solidFill>
                <a:latin typeface="Segoe UI"/>
                <a:cs typeface="Segoe UI"/>
              </a:rPr>
              <a:t>CBMM</a:t>
            </a:r>
            <a:r>
              <a:rPr sz="2400" i="1" spc="-7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2400" i="1" dirty="0">
                <a:solidFill>
                  <a:srgbClr val="25312A"/>
                </a:solidFill>
                <a:latin typeface="Segoe UI"/>
                <a:cs typeface="Segoe UI"/>
              </a:rPr>
              <a:t>-</a:t>
            </a:r>
            <a:r>
              <a:rPr sz="2400" i="1" spc="-5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2400" i="1" dirty="0">
                <a:solidFill>
                  <a:srgbClr val="25312A"/>
                </a:solidFill>
                <a:latin typeface="Segoe UI"/>
                <a:cs typeface="Segoe UI"/>
              </a:rPr>
              <a:t>Amsterdam:</a:t>
            </a:r>
            <a:r>
              <a:rPr sz="2400" i="1" spc="-5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2400" i="1" spc="-10" dirty="0">
                <a:solidFill>
                  <a:srgbClr val="25312A"/>
                </a:solidFill>
                <a:latin typeface="Segoe UI"/>
                <a:cs typeface="Segoe UI"/>
              </a:rPr>
              <a:t>Technical</a:t>
            </a:r>
            <a:r>
              <a:rPr sz="2400" i="1" spc="-2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2400" i="1" dirty="0">
                <a:solidFill>
                  <a:srgbClr val="25312A"/>
                </a:solidFill>
                <a:latin typeface="Segoe UI"/>
                <a:cs typeface="Segoe UI"/>
              </a:rPr>
              <a:t>Market</a:t>
            </a:r>
            <a:r>
              <a:rPr sz="2400" i="1" spc="-6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2400" i="1" spc="-10" dirty="0">
                <a:solidFill>
                  <a:srgbClr val="25312A"/>
                </a:solidFill>
                <a:latin typeface="Segoe UI"/>
                <a:cs typeface="Segoe UI"/>
              </a:rPr>
              <a:t>Development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ts val="2595"/>
              </a:lnSpc>
            </a:pPr>
            <a:r>
              <a:rPr sz="2400" i="1" dirty="0">
                <a:solidFill>
                  <a:srgbClr val="25312A"/>
                </a:solidFill>
                <a:latin typeface="Segoe UI"/>
                <a:cs typeface="Segoe UI"/>
              </a:rPr>
              <a:t>Specialist</a:t>
            </a:r>
            <a:r>
              <a:rPr sz="2400" i="1" spc="-2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2400" i="1" dirty="0">
                <a:solidFill>
                  <a:srgbClr val="25312A"/>
                </a:solidFill>
                <a:latin typeface="Segoe UI"/>
                <a:cs typeface="Segoe UI"/>
              </a:rPr>
              <a:t>(Global)-</a:t>
            </a:r>
            <a:r>
              <a:rPr sz="2400" i="1" spc="-3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2400" i="1" spc="-10" dirty="0">
                <a:solidFill>
                  <a:srgbClr val="25312A"/>
                </a:solidFill>
                <a:latin typeface="Segoe UI"/>
                <a:cs typeface="Segoe UI"/>
              </a:rPr>
              <a:t>Nanomaterials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1267" y="1394459"/>
            <a:ext cx="7307580" cy="12070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3425" y="823086"/>
            <a:ext cx="5361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Very</a:t>
            </a:r>
            <a:r>
              <a:rPr sz="24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low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core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loss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at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higher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frequencies (Transformers</a:t>
            </a:r>
            <a:r>
              <a:rPr sz="2400" spc="-6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Inductors)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53425" y="1859406"/>
            <a:ext cx="49758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Low</a:t>
            </a:r>
            <a:r>
              <a:rPr sz="2400" b="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eddy</a:t>
            </a:r>
            <a:r>
              <a:rPr sz="2400" b="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current</a:t>
            </a:r>
            <a:r>
              <a:rPr sz="2400" b="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b="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fringing</a:t>
            </a:r>
            <a:r>
              <a:rPr sz="2400" b="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spc="-10" dirty="0">
                <a:solidFill>
                  <a:srgbClr val="757679"/>
                </a:solidFill>
                <a:latin typeface="Segoe UI"/>
                <a:cs typeface="Segoe UI"/>
              </a:rPr>
              <a:t>losses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in</a:t>
            </a:r>
            <a:r>
              <a:rPr sz="2400" b="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spc="-10" dirty="0">
                <a:solidFill>
                  <a:srgbClr val="757679"/>
                </a:solidFill>
                <a:latin typeface="Segoe UI"/>
                <a:cs typeface="Segoe UI"/>
              </a:rPr>
              <a:t>windings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3425" y="2895980"/>
            <a:ext cx="5697220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891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Better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thermal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management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(lower thermal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resistance)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power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density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(lower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weight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volume)</a:t>
            </a:r>
            <a:endParaRPr sz="2400">
              <a:latin typeface="Segoe UI"/>
              <a:cs typeface="Segoe UI"/>
            </a:endParaRPr>
          </a:p>
          <a:p>
            <a:pPr marL="12700" marR="479425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permeability at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wider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frequencies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(CMC and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EMC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filters)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Stable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performance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at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wider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temperatures</a:t>
            </a:r>
            <a:endParaRPr sz="2400">
              <a:latin typeface="Segoe UI"/>
              <a:cs typeface="Segoe UI"/>
            </a:endParaRPr>
          </a:p>
          <a:p>
            <a:pPr marL="12700" marR="2732405">
              <a:lnSpc>
                <a:spcPct val="183400"/>
              </a:lnSpc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Different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core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shapes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voltage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isolation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Higher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reliability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0912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890"/>
              </a:spcBef>
            </a:pPr>
            <a:r>
              <a:rPr spc="-10" dirty="0">
                <a:solidFill>
                  <a:srgbClr val="202F27"/>
                </a:solidFill>
              </a:rPr>
              <a:t>MARKET </a:t>
            </a:r>
            <a:r>
              <a:rPr dirty="0">
                <a:solidFill>
                  <a:srgbClr val="202F27"/>
                </a:solidFill>
              </a:rPr>
              <a:t>NEEDS</a:t>
            </a:r>
            <a:r>
              <a:rPr spc="-5" dirty="0">
                <a:solidFill>
                  <a:srgbClr val="202F27"/>
                </a:solidFill>
              </a:rPr>
              <a:t> </a:t>
            </a:r>
            <a:r>
              <a:rPr spc="-25" dirty="0"/>
              <a:t>FOR </a:t>
            </a:r>
            <a:r>
              <a:rPr spc="-10" dirty="0"/>
              <a:t>POWER ELECTRONIC MAGNETIC COMPONENTS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1748535"/>
            <a:ext cx="13882369" cy="7639684"/>
            <a:chOff x="0" y="1748535"/>
            <a:chExt cx="13882369" cy="7639684"/>
          </a:xfrm>
        </p:grpSpPr>
        <p:sp>
          <p:nvSpPr>
            <p:cNvPr id="7" name="object 7"/>
            <p:cNvSpPr/>
            <p:nvPr/>
          </p:nvSpPr>
          <p:spPr>
            <a:xfrm>
              <a:off x="8310880" y="1748535"/>
              <a:ext cx="5571490" cy="6186805"/>
            </a:xfrm>
            <a:custGeom>
              <a:avLst/>
              <a:gdLst/>
              <a:ahLst/>
              <a:cxnLst/>
              <a:rect l="l" t="t" r="r" b="b"/>
              <a:pathLst>
                <a:path w="5571490" h="6186805">
                  <a:moveTo>
                    <a:pt x="5571490" y="6161024"/>
                  </a:moveTo>
                  <a:lnTo>
                    <a:pt x="5570194" y="6154674"/>
                  </a:lnTo>
                  <a:lnTo>
                    <a:pt x="5569483" y="6151169"/>
                  </a:lnTo>
                  <a:lnTo>
                    <a:pt x="5564022" y="6143091"/>
                  </a:lnTo>
                  <a:lnTo>
                    <a:pt x="5555945" y="6137630"/>
                  </a:lnTo>
                  <a:lnTo>
                    <a:pt x="5546090" y="6135624"/>
                  </a:lnTo>
                  <a:lnTo>
                    <a:pt x="5536171" y="6137630"/>
                  </a:lnTo>
                  <a:lnTo>
                    <a:pt x="5528094" y="6143091"/>
                  </a:lnTo>
                  <a:lnTo>
                    <a:pt x="5522671" y="6151169"/>
                  </a:lnTo>
                  <a:lnTo>
                    <a:pt x="5521960" y="6154674"/>
                  </a:lnTo>
                  <a:lnTo>
                    <a:pt x="49504" y="6154674"/>
                  </a:lnTo>
                  <a:lnTo>
                    <a:pt x="48793" y="6151169"/>
                  </a:lnTo>
                  <a:lnTo>
                    <a:pt x="43332" y="6143091"/>
                  </a:lnTo>
                  <a:lnTo>
                    <a:pt x="35255" y="6137630"/>
                  </a:lnTo>
                  <a:lnTo>
                    <a:pt x="25400" y="6135624"/>
                  </a:lnTo>
                  <a:lnTo>
                    <a:pt x="15532" y="6137630"/>
                  </a:lnTo>
                  <a:lnTo>
                    <a:pt x="7454" y="6143091"/>
                  </a:lnTo>
                  <a:lnTo>
                    <a:pt x="1993" y="6151169"/>
                  </a:lnTo>
                  <a:lnTo>
                    <a:pt x="0" y="6161024"/>
                  </a:lnTo>
                  <a:lnTo>
                    <a:pt x="1993" y="6170892"/>
                  </a:lnTo>
                  <a:lnTo>
                    <a:pt x="7454" y="6178969"/>
                  </a:lnTo>
                  <a:lnTo>
                    <a:pt x="15532" y="6184430"/>
                  </a:lnTo>
                  <a:lnTo>
                    <a:pt x="25400" y="6186424"/>
                  </a:lnTo>
                  <a:lnTo>
                    <a:pt x="35255" y="6184430"/>
                  </a:lnTo>
                  <a:lnTo>
                    <a:pt x="43332" y="6178969"/>
                  </a:lnTo>
                  <a:lnTo>
                    <a:pt x="48793" y="6170892"/>
                  </a:lnTo>
                  <a:lnTo>
                    <a:pt x="49504" y="6167374"/>
                  </a:lnTo>
                  <a:lnTo>
                    <a:pt x="5521960" y="6167374"/>
                  </a:lnTo>
                  <a:lnTo>
                    <a:pt x="5522671" y="6170892"/>
                  </a:lnTo>
                  <a:lnTo>
                    <a:pt x="5528094" y="6178969"/>
                  </a:lnTo>
                  <a:lnTo>
                    <a:pt x="5536171" y="6184430"/>
                  </a:lnTo>
                  <a:lnTo>
                    <a:pt x="5546090" y="6186424"/>
                  </a:lnTo>
                  <a:lnTo>
                    <a:pt x="5555945" y="6184430"/>
                  </a:lnTo>
                  <a:lnTo>
                    <a:pt x="5564022" y="6178969"/>
                  </a:lnTo>
                  <a:lnTo>
                    <a:pt x="5569483" y="6170892"/>
                  </a:lnTo>
                  <a:lnTo>
                    <a:pt x="5570194" y="6167374"/>
                  </a:lnTo>
                  <a:lnTo>
                    <a:pt x="5571490" y="6161024"/>
                  </a:lnTo>
                  <a:close/>
                </a:path>
                <a:path w="5571490" h="6186805">
                  <a:moveTo>
                    <a:pt x="5571490" y="5475224"/>
                  </a:moveTo>
                  <a:lnTo>
                    <a:pt x="5570194" y="5468874"/>
                  </a:lnTo>
                  <a:lnTo>
                    <a:pt x="5569483" y="5465369"/>
                  </a:lnTo>
                  <a:lnTo>
                    <a:pt x="5564022" y="5457291"/>
                  </a:lnTo>
                  <a:lnTo>
                    <a:pt x="5555945" y="5451830"/>
                  </a:lnTo>
                  <a:lnTo>
                    <a:pt x="5546090" y="5449824"/>
                  </a:lnTo>
                  <a:lnTo>
                    <a:pt x="5536171" y="5451830"/>
                  </a:lnTo>
                  <a:lnTo>
                    <a:pt x="5528094" y="5457291"/>
                  </a:lnTo>
                  <a:lnTo>
                    <a:pt x="5522671" y="5465369"/>
                  </a:lnTo>
                  <a:lnTo>
                    <a:pt x="5521960" y="5468874"/>
                  </a:lnTo>
                  <a:lnTo>
                    <a:pt x="49504" y="5468874"/>
                  </a:lnTo>
                  <a:lnTo>
                    <a:pt x="48793" y="5465369"/>
                  </a:lnTo>
                  <a:lnTo>
                    <a:pt x="43332" y="5457291"/>
                  </a:lnTo>
                  <a:lnTo>
                    <a:pt x="35255" y="5451830"/>
                  </a:lnTo>
                  <a:lnTo>
                    <a:pt x="25400" y="5449824"/>
                  </a:lnTo>
                  <a:lnTo>
                    <a:pt x="15532" y="5451830"/>
                  </a:lnTo>
                  <a:lnTo>
                    <a:pt x="7454" y="5457291"/>
                  </a:lnTo>
                  <a:lnTo>
                    <a:pt x="1993" y="5465369"/>
                  </a:lnTo>
                  <a:lnTo>
                    <a:pt x="0" y="5475224"/>
                  </a:lnTo>
                  <a:lnTo>
                    <a:pt x="1993" y="5485092"/>
                  </a:lnTo>
                  <a:lnTo>
                    <a:pt x="7454" y="5493169"/>
                  </a:lnTo>
                  <a:lnTo>
                    <a:pt x="15532" y="5498630"/>
                  </a:lnTo>
                  <a:lnTo>
                    <a:pt x="25400" y="5500624"/>
                  </a:lnTo>
                  <a:lnTo>
                    <a:pt x="35255" y="5498630"/>
                  </a:lnTo>
                  <a:lnTo>
                    <a:pt x="43332" y="5493169"/>
                  </a:lnTo>
                  <a:lnTo>
                    <a:pt x="48793" y="5485092"/>
                  </a:lnTo>
                  <a:lnTo>
                    <a:pt x="49504" y="5481574"/>
                  </a:lnTo>
                  <a:lnTo>
                    <a:pt x="5521960" y="5481574"/>
                  </a:lnTo>
                  <a:lnTo>
                    <a:pt x="5522671" y="5485092"/>
                  </a:lnTo>
                  <a:lnTo>
                    <a:pt x="5528094" y="5493169"/>
                  </a:lnTo>
                  <a:lnTo>
                    <a:pt x="5536171" y="5498630"/>
                  </a:lnTo>
                  <a:lnTo>
                    <a:pt x="5546090" y="5500624"/>
                  </a:lnTo>
                  <a:lnTo>
                    <a:pt x="5555945" y="5498630"/>
                  </a:lnTo>
                  <a:lnTo>
                    <a:pt x="5564022" y="5493169"/>
                  </a:lnTo>
                  <a:lnTo>
                    <a:pt x="5569483" y="5485092"/>
                  </a:lnTo>
                  <a:lnTo>
                    <a:pt x="5570194" y="5481574"/>
                  </a:lnTo>
                  <a:lnTo>
                    <a:pt x="5571490" y="5475224"/>
                  </a:lnTo>
                  <a:close/>
                </a:path>
                <a:path w="5571490" h="6186805">
                  <a:moveTo>
                    <a:pt x="5571490" y="4806188"/>
                  </a:moveTo>
                  <a:lnTo>
                    <a:pt x="5570194" y="4799838"/>
                  </a:lnTo>
                  <a:lnTo>
                    <a:pt x="5569483" y="4796333"/>
                  </a:lnTo>
                  <a:lnTo>
                    <a:pt x="5564022" y="4788255"/>
                  </a:lnTo>
                  <a:lnTo>
                    <a:pt x="5555945" y="4782794"/>
                  </a:lnTo>
                  <a:lnTo>
                    <a:pt x="5546090" y="4780788"/>
                  </a:lnTo>
                  <a:lnTo>
                    <a:pt x="5536171" y="4782794"/>
                  </a:lnTo>
                  <a:lnTo>
                    <a:pt x="5528094" y="4788255"/>
                  </a:lnTo>
                  <a:lnTo>
                    <a:pt x="5522671" y="4796333"/>
                  </a:lnTo>
                  <a:lnTo>
                    <a:pt x="5521960" y="4799838"/>
                  </a:lnTo>
                  <a:lnTo>
                    <a:pt x="49504" y="4799838"/>
                  </a:lnTo>
                  <a:lnTo>
                    <a:pt x="48793" y="4796333"/>
                  </a:lnTo>
                  <a:lnTo>
                    <a:pt x="43332" y="4788255"/>
                  </a:lnTo>
                  <a:lnTo>
                    <a:pt x="35255" y="4782794"/>
                  </a:lnTo>
                  <a:lnTo>
                    <a:pt x="25400" y="4780788"/>
                  </a:lnTo>
                  <a:lnTo>
                    <a:pt x="15532" y="4782794"/>
                  </a:lnTo>
                  <a:lnTo>
                    <a:pt x="7454" y="4788255"/>
                  </a:lnTo>
                  <a:lnTo>
                    <a:pt x="1993" y="4796333"/>
                  </a:lnTo>
                  <a:lnTo>
                    <a:pt x="0" y="4806188"/>
                  </a:lnTo>
                  <a:lnTo>
                    <a:pt x="1993" y="4816056"/>
                  </a:lnTo>
                  <a:lnTo>
                    <a:pt x="7454" y="4824133"/>
                  </a:lnTo>
                  <a:lnTo>
                    <a:pt x="15532" y="4829594"/>
                  </a:lnTo>
                  <a:lnTo>
                    <a:pt x="25400" y="4831588"/>
                  </a:lnTo>
                  <a:lnTo>
                    <a:pt x="35255" y="4829594"/>
                  </a:lnTo>
                  <a:lnTo>
                    <a:pt x="43332" y="4824133"/>
                  </a:lnTo>
                  <a:lnTo>
                    <a:pt x="48793" y="4816056"/>
                  </a:lnTo>
                  <a:lnTo>
                    <a:pt x="49504" y="4812538"/>
                  </a:lnTo>
                  <a:lnTo>
                    <a:pt x="5521960" y="4812538"/>
                  </a:lnTo>
                  <a:lnTo>
                    <a:pt x="5522671" y="4816056"/>
                  </a:lnTo>
                  <a:lnTo>
                    <a:pt x="5528094" y="4824133"/>
                  </a:lnTo>
                  <a:lnTo>
                    <a:pt x="5536171" y="4829594"/>
                  </a:lnTo>
                  <a:lnTo>
                    <a:pt x="5546090" y="4831588"/>
                  </a:lnTo>
                  <a:lnTo>
                    <a:pt x="5555945" y="4829594"/>
                  </a:lnTo>
                  <a:lnTo>
                    <a:pt x="5564022" y="4824133"/>
                  </a:lnTo>
                  <a:lnTo>
                    <a:pt x="5569483" y="4816056"/>
                  </a:lnTo>
                  <a:lnTo>
                    <a:pt x="5570194" y="4812538"/>
                  </a:lnTo>
                  <a:lnTo>
                    <a:pt x="5571490" y="4806188"/>
                  </a:lnTo>
                  <a:close/>
                </a:path>
                <a:path w="5571490" h="6186805">
                  <a:moveTo>
                    <a:pt x="5571490" y="4161536"/>
                  </a:moveTo>
                  <a:lnTo>
                    <a:pt x="5570194" y="4155186"/>
                  </a:lnTo>
                  <a:lnTo>
                    <a:pt x="5569483" y="4151680"/>
                  </a:lnTo>
                  <a:lnTo>
                    <a:pt x="5564022" y="4143603"/>
                  </a:lnTo>
                  <a:lnTo>
                    <a:pt x="5555945" y="4138142"/>
                  </a:lnTo>
                  <a:lnTo>
                    <a:pt x="5546090" y="4136136"/>
                  </a:lnTo>
                  <a:lnTo>
                    <a:pt x="5536171" y="4138142"/>
                  </a:lnTo>
                  <a:lnTo>
                    <a:pt x="5528094" y="4143603"/>
                  </a:lnTo>
                  <a:lnTo>
                    <a:pt x="5522671" y="4151680"/>
                  </a:lnTo>
                  <a:lnTo>
                    <a:pt x="5521960" y="4155186"/>
                  </a:lnTo>
                  <a:lnTo>
                    <a:pt x="49504" y="4155186"/>
                  </a:lnTo>
                  <a:lnTo>
                    <a:pt x="48793" y="4151680"/>
                  </a:lnTo>
                  <a:lnTo>
                    <a:pt x="43332" y="4143603"/>
                  </a:lnTo>
                  <a:lnTo>
                    <a:pt x="35255" y="4138142"/>
                  </a:lnTo>
                  <a:lnTo>
                    <a:pt x="25400" y="4136136"/>
                  </a:lnTo>
                  <a:lnTo>
                    <a:pt x="15532" y="4138142"/>
                  </a:lnTo>
                  <a:lnTo>
                    <a:pt x="7454" y="4143603"/>
                  </a:lnTo>
                  <a:lnTo>
                    <a:pt x="1993" y="4151680"/>
                  </a:lnTo>
                  <a:lnTo>
                    <a:pt x="0" y="4161536"/>
                  </a:lnTo>
                  <a:lnTo>
                    <a:pt x="1993" y="4171404"/>
                  </a:lnTo>
                  <a:lnTo>
                    <a:pt x="7454" y="4179481"/>
                  </a:lnTo>
                  <a:lnTo>
                    <a:pt x="15532" y="4184942"/>
                  </a:lnTo>
                  <a:lnTo>
                    <a:pt x="25400" y="4186936"/>
                  </a:lnTo>
                  <a:lnTo>
                    <a:pt x="35255" y="4184942"/>
                  </a:lnTo>
                  <a:lnTo>
                    <a:pt x="43332" y="4179481"/>
                  </a:lnTo>
                  <a:lnTo>
                    <a:pt x="48793" y="4171404"/>
                  </a:lnTo>
                  <a:lnTo>
                    <a:pt x="49504" y="4167886"/>
                  </a:lnTo>
                  <a:lnTo>
                    <a:pt x="5521960" y="4167886"/>
                  </a:lnTo>
                  <a:lnTo>
                    <a:pt x="5522671" y="4171404"/>
                  </a:lnTo>
                  <a:lnTo>
                    <a:pt x="5528094" y="4179481"/>
                  </a:lnTo>
                  <a:lnTo>
                    <a:pt x="5536171" y="4184942"/>
                  </a:lnTo>
                  <a:lnTo>
                    <a:pt x="5546090" y="4186936"/>
                  </a:lnTo>
                  <a:lnTo>
                    <a:pt x="5555945" y="4184942"/>
                  </a:lnTo>
                  <a:lnTo>
                    <a:pt x="5564022" y="4179481"/>
                  </a:lnTo>
                  <a:lnTo>
                    <a:pt x="5569483" y="4171404"/>
                  </a:lnTo>
                  <a:lnTo>
                    <a:pt x="5570194" y="4167886"/>
                  </a:lnTo>
                  <a:lnTo>
                    <a:pt x="5571490" y="4161536"/>
                  </a:lnTo>
                  <a:close/>
                </a:path>
                <a:path w="5571490" h="6186805">
                  <a:moveTo>
                    <a:pt x="5571490" y="3129788"/>
                  </a:moveTo>
                  <a:lnTo>
                    <a:pt x="5570194" y="3123438"/>
                  </a:lnTo>
                  <a:lnTo>
                    <a:pt x="5569483" y="3119932"/>
                  </a:lnTo>
                  <a:lnTo>
                    <a:pt x="5564022" y="3111855"/>
                  </a:lnTo>
                  <a:lnTo>
                    <a:pt x="5555945" y="3106394"/>
                  </a:lnTo>
                  <a:lnTo>
                    <a:pt x="5546090" y="3104388"/>
                  </a:lnTo>
                  <a:lnTo>
                    <a:pt x="5536171" y="3106394"/>
                  </a:lnTo>
                  <a:lnTo>
                    <a:pt x="5528094" y="3111855"/>
                  </a:lnTo>
                  <a:lnTo>
                    <a:pt x="5522671" y="3119932"/>
                  </a:lnTo>
                  <a:lnTo>
                    <a:pt x="5521960" y="3123438"/>
                  </a:lnTo>
                  <a:lnTo>
                    <a:pt x="49504" y="3123438"/>
                  </a:lnTo>
                  <a:lnTo>
                    <a:pt x="48793" y="3119932"/>
                  </a:lnTo>
                  <a:lnTo>
                    <a:pt x="43332" y="3111855"/>
                  </a:lnTo>
                  <a:lnTo>
                    <a:pt x="35255" y="3106394"/>
                  </a:lnTo>
                  <a:lnTo>
                    <a:pt x="25400" y="3104388"/>
                  </a:lnTo>
                  <a:lnTo>
                    <a:pt x="15532" y="3106394"/>
                  </a:lnTo>
                  <a:lnTo>
                    <a:pt x="7454" y="3111855"/>
                  </a:lnTo>
                  <a:lnTo>
                    <a:pt x="1993" y="3119932"/>
                  </a:lnTo>
                  <a:lnTo>
                    <a:pt x="0" y="3129788"/>
                  </a:lnTo>
                  <a:lnTo>
                    <a:pt x="1993" y="3139656"/>
                  </a:lnTo>
                  <a:lnTo>
                    <a:pt x="7454" y="3147733"/>
                  </a:lnTo>
                  <a:lnTo>
                    <a:pt x="15532" y="3153194"/>
                  </a:lnTo>
                  <a:lnTo>
                    <a:pt x="25400" y="3155188"/>
                  </a:lnTo>
                  <a:lnTo>
                    <a:pt x="35255" y="3153194"/>
                  </a:lnTo>
                  <a:lnTo>
                    <a:pt x="43332" y="3147733"/>
                  </a:lnTo>
                  <a:lnTo>
                    <a:pt x="48793" y="3139656"/>
                  </a:lnTo>
                  <a:lnTo>
                    <a:pt x="49504" y="3136138"/>
                  </a:lnTo>
                  <a:lnTo>
                    <a:pt x="5521960" y="3136138"/>
                  </a:lnTo>
                  <a:lnTo>
                    <a:pt x="5522671" y="3139656"/>
                  </a:lnTo>
                  <a:lnTo>
                    <a:pt x="5528094" y="3147733"/>
                  </a:lnTo>
                  <a:lnTo>
                    <a:pt x="5536171" y="3153194"/>
                  </a:lnTo>
                  <a:lnTo>
                    <a:pt x="5546090" y="3155188"/>
                  </a:lnTo>
                  <a:lnTo>
                    <a:pt x="5555945" y="3153194"/>
                  </a:lnTo>
                  <a:lnTo>
                    <a:pt x="5564022" y="3147733"/>
                  </a:lnTo>
                  <a:lnTo>
                    <a:pt x="5569483" y="3139656"/>
                  </a:lnTo>
                  <a:lnTo>
                    <a:pt x="5570194" y="3136138"/>
                  </a:lnTo>
                  <a:lnTo>
                    <a:pt x="5571490" y="3129788"/>
                  </a:lnTo>
                  <a:close/>
                </a:path>
                <a:path w="5571490" h="6186805">
                  <a:moveTo>
                    <a:pt x="5571490" y="2117852"/>
                  </a:moveTo>
                  <a:lnTo>
                    <a:pt x="5570194" y="2111502"/>
                  </a:lnTo>
                  <a:lnTo>
                    <a:pt x="5569483" y="2107996"/>
                  </a:lnTo>
                  <a:lnTo>
                    <a:pt x="5564022" y="2099919"/>
                  </a:lnTo>
                  <a:lnTo>
                    <a:pt x="5555945" y="2094458"/>
                  </a:lnTo>
                  <a:lnTo>
                    <a:pt x="5546090" y="2092452"/>
                  </a:lnTo>
                  <a:lnTo>
                    <a:pt x="5536171" y="2094458"/>
                  </a:lnTo>
                  <a:lnTo>
                    <a:pt x="5528094" y="2099919"/>
                  </a:lnTo>
                  <a:lnTo>
                    <a:pt x="5522671" y="2107996"/>
                  </a:lnTo>
                  <a:lnTo>
                    <a:pt x="5521960" y="2111502"/>
                  </a:lnTo>
                  <a:lnTo>
                    <a:pt x="49504" y="2111502"/>
                  </a:lnTo>
                  <a:lnTo>
                    <a:pt x="48793" y="2107996"/>
                  </a:lnTo>
                  <a:lnTo>
                    <a:pt x="43332" y="2099919"/>
                  </a:lnTo>
                  <a:lnTo>
                    <a:pt x="35255" y="2094458"/>
                  </a:lnTo>
                  <a:lnTo>
                    <a:pt x="25400" y="2092452"/>
                  </a:lnTo>
                  <a:lnTo>
                    <a:pt x="15532" y="2094458"/>
                  </a:lnTo>
                  <a:lnTo>
                    <a:pt x="7454" y="2099919"/>
                  </a:lnTo>
                  <a:lnTo>
                    <a:pt x="1993" y="2107996"/>
                  </a:lnTo>
                  <a:lnTo>
                    <a:pt x="0" y="2117852"/>
                  </a:lnTo>
                  <a:lnTo>
                    <a:pt x="1993" y="2127720"/>
                  </a:lnTo>
                  <a:lnTo>
                    <a:pt x="7454" y="2135797"/>
                  </a:lnTo>
                  <a:lnTo>
                    <a:pt x="15532" y="2141258"/>
                  </a:lnTo>
                  <a:lnTo>
                    <a:pt x="25400" y="2143252"/>
                  </a:lnTo>
                  <a:lnTo>
                    <a:pt x="35255" y="2141258"/>
                  </a:lnTo>
                  <a:lnTo>
                    <a:pt x="43332" y="2135797"/>
                  </a:lnTo>
                  <a:lnTo>
                    <a:pt x="48793" y="2127720"/>
                  </a:lnTo>
                  <a:lnTo>
                    <a:pt x="49504" y="2124202"/>
                  </a:lnTo>
                  <a:lnTo>
                    <a:pt x="5521960" y="2124202"/>
                  </a:lnTo>
                  <a:lnTo>
                    <a:pt x="5522671" y="2127720"/>
                  </a:lnTo>
                  <a:lnTo>
                    <a:pt x="5528094" y="2135797"/>
                  </a:lnTo>
                  <a:lnTo>
                    <a:pt x="5536171" y="2141258"/>
                  </a:lnTo>
                  <a:lnTo>
                    <a:pt x="5546090" y="2143252"/>
                  </a:lnTo>
                  <a:lnTo>
                    <a:pt x="5555945" y="2141258"/>
                  </a:lnTo>
                  <a:lnTo>
                    <a:pt x="5564022" y="2135797"/>
                  </a:lnTo>
                  <a:lnTo>
                    <a:pt x="5569483" y="2127720"/>
                  </a:lnTo>
                  <a:lnTo>
                    <a:pt x="5570194" y="2124202"/>
                  </a:lnTo>
                  <a:lnTo>
                    <a:pt x="5571490" y="2117852"/>
                  </a:lnTo>
                  <a:close/>
                </a:path>
                <a:path w="5571490" h="6186805">
                  <a:moveTo>
                    <a:pt x="5571490" y="1008380"/>
                  </a:moveTo>
                  <a:lnTo>
                    <a:pt x="5570194" y="1002030"/>
                  </a:lnTo>
                  <a:lnTo>
                    <a:pt x="5569483" y="998524"/>
                  </a:lnTo>
                  <a:lnTo>
                    <a:pt x="5564022" y="990447"/>
                  </a:lnTo>
                  <a:lnTo>
                    <a:pt x="5555945" y="984986"/>
                  </a:lnTo>
                  <a:lnTo>
                    <a:pt x="5546090" y="982980"/>
                  </a:lnTo>
                  <a:lnTo>
                    <a:pt x="5536171" y="984986"/>
                  </a:lnTo>
                  <a:lnTo>
                    <a:pt x="5528094" y="990447"/>
                  </a:lnTo>
                  <a:lnTo>
                    <a:pt x="5522671" y="998524"/>
                  </a:lnTo>
                  <a:lnTo>
                    <a:pt x="5521960" y="1002030"/>
                  </a:lnTo>
                  <a:lnTo>
                    <a:pt x="49504" y="1002030"/>
                  </a:lnTo>
                  <a:lnTo>
                    <a:pt x="48793" y="998524"/>
                  </a:lnTo>
                  <a:lnTo>
                    <a:pt x="43332" y="990447"/>
                  </a:lnTo>
                  <a:lnTo>
                    <a:pt x="35255" y="984986"/>
                  </a:lnTo>
                  <a:lnTo>
                    <a:pt x="25400" y="982980"/>
                  </a:lnTo>
                  <a:lnTo>
                    <a:pt x="15532" y="984986"/>
                  </a:lnTo>
                  <a:lnTo>
                    <a:pt x="7454" y="990447"/>
                  </a:lnTo>
                  <a:lnTo>
                    <a:pt x="1993" y="998524"/>
                  </a:lnTo>
                  <a:lnTo>
                    <a:pt x="0" y="1008380"/>
                  </a:lnTo>
                  <a:lnTo>
                    <a:pt x="1993" y="1018247"/>
                  </a:lnTo>
                  <a:lnTo>
                    <a:pt x="7454" y="1026325"/>
                  </a:lnTo>
                  <a:lnTo>
                    <a:pt x="15532" y="1031786"/>
                  </a:lnTo>
                  <a:lnTo>
                    <a:pt x="25400" y="1033780"/>
                  </a:lnTo>
                  <a:lnTo>
                    <a:pt x="35255" y="1031786"/>
                  </a:lnTo>
                  <a:lnTo>
                    <a:pt x="43332" y="1026325"/>
                  </a:lnTo>
                  <a:lnTo>
                    <a:pt x="48793" y="1018247"/>
                  </a:lnTo>
                  <a:lnTo>
                    <a:pt x="49504" y="1014730"/>
                  </a:lnTo>
                  <a:lnTo>
                    <a:pt x="5521960" y="1014730"/>
                  </a:lnTo>
                  <a:lnTo>
                    <a:pt x="5522671" y="1018247"/>
                  </a:lnTo>
                  <a:lnTo>
                    <a:pt x="5528094" y="1026325"/>
                  </a:lnTo>
                  <a:lnTo>
                    <a:pt x="5536171" y="1031786"/>
                  </a:lnTo>
                  <a:lnTo>
                    <a:pt x="5546090" y="1033780"/>
                  </a:lnTo>
                  <a:lnTo>
                    <a:pt x="5555945" y="1031786"/>
                  </a:lnTo>
                  <a:lnTo>
                    <a:pt x="5564022" y="1026325"/>
                  </a:lnTo>
                  <a:lnTo>
                    <a:pt x="5569483" y="1018247"/>
                  </a:lnTo>
                  <a:lnTo>
                    <a:pt x="5570194" y="1014730"/>
                  </a:lnTo>
                  <a:lnTo>
                    <a:pt x="5571490" y="1008380"/>
                  </a:lnTo>
                  <a:close/>
                </a:path>
                <a:path w="5571490" h="6186805">
                  <a:moveTo>
                    <a:pt x="5571490" y="25400"/>
                  </a:moveTo>
                  <a:lnTo>
                    <a:pt x="5570194" y="19050"/>
                  </a:lnTo>
                  <a:lnTo>
                    <a:pt x="5569483" y="15544"/>
                  </a:lnTo>
                  <a:lnTo>
                    <a:pt x="5564022" y="7467"/>
                  </a:lnTo>
                  <a:lnTo>
                    <a:pt x="5555945" y="2006"/>
                  </a:lnTo>
                  <a:lnTo>
                    <a:pt x="5546090" y="0"/>
                  </a:lnTo>
                  <a:lnTo>
                    <a:pt x="5536171" y="2006"/>
                  </a:lnTo>
                  <a:lnTo>
                    <a:pt x="5528094" y="7467"/>
                  </a:lnTo>
                  <a:lnTo>
                    <a:pt x="5522671" y="15544"/>
                  </a:lnTo>
                  <a:lnTo>
                    <a:pt x="5521960" y="19050"/>
                  </a:lnTo>
                  <a:lnTo>
                    <a:pt x="49504" y="19050"/>
                  </a:lnTo>
                  <a:lnTo>
                    <a:pt x="48793" y="15544"/>
                  </a:lnTo>
                  <a:lnTo>
                    <a:pt x="43332" y="7467"/>
                  </a:lnTo>
                  <a:lnTo>
                    <a:pt x="35255" y="2006"/>
                  </a:lnTo>
                  <a:lnTo>
                    <a:pt x="25400" y="0"/>
                  </a:lnTo>
                  <a:lnTo>
                    <a:pt x="15532" y="2006"/>
                  </a:lnTo>
                  <a:lnTo>
                    <a:pt x="7454" y="7467"/>
                  </a:lnTo>
                  <a:lnTo>
                    <a:pt x="1993" y="15544"/>
                  </a:lnTo>
                  <a:lnTo>
                    <a:pt x="0" y="25400"/>
                  </a:lnTo>
                  <a:lnTo>
                    <a:pt x="1993" y="35267"/>
                  </a:lnTo>
                  <a:lnTo>
                    <a:pt x="7454" y="43345"/>
                  </a:lnTo>
                  <a:lnTo>
                    <a:pt x="15532" y="48806"/>
                  </a:lnTo>
                  <a:lnTo>
                    <a:pt x="25400" y="50800"/>
                  </a:lnTo>
                  <a:lnTo>
                    <a:pt x="35255" y="48806"/>
                  </a:lnTo>
                  <a:lnTo>
                    <a:pt x="43332" y="43345"/>
                  </a:lnTo>
                  <a:lnTo>
                    <a:pt x="48793" y="35267"/>
                  </a:lnTo>
                  <a:lnTo>
                    <a:pt x="49504" y="31750"/>
                  </a:lnTo>
                  <a:lnTo>
                    <a:pt x="5521960" y="31750"/>
                  </a:lnTo>
                  <a:lnTo>
                    <a:pt x="5522671" y="35267"/>
                  </a:lnTo>
                  <a:lnTo>
                    <a:pt x="5528094" y="43345"/>
                  </a:lnTo>
                  <a:lnTo>
                    <a:pt x="5536171" y="48806"/>
                  </a:lnTo>
                  <a:lnTo>
                    <a:pt x="5546090" y="50800"/>
                  </a:lnTo>
                  <a:lnTo>
                    <a:pt x="5555945" y="48806"/>
                  </a:lnTo>
                  <a:lnTo>
                    <a:pt x="5564022" y="43345"/>
                  </a:lnTo>
                  <a:lnTo>
                    <a:pt x="5569483" y="35267"/>
                  </a:lnTo>
                  <a:lnTo>
                    <a:pt x="5570194" y="31750"/>
                  </a:lnTo>
                  <a:lnTo>
                    <a:pt x="5571490" y="2540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774947"/>
              <a:ext cx="649605" cy="5613400"/>
            </a:xfrm>
            <a:custGeom>
              <a:avLst/>
              <a:gdLst/>
              <a:ahLst/>
              <a:cxnLst/>
              <a:rect l="l" t="t" r="r" b="b"/>
              <a:pathLst>
                <a:path w="649605" h="5613400">
                  <a:moveTo>
                    <a:pt x="649224" y="0"/>
                  </a:moveTo>
                  <a:lnTo>
                    <a:pt x="0" y="0"/>
                  </a:lnTo>
                  <a:lnTo>
                    <a:pt x="0" y="5612892"/>
                  </a:lnTo>
                  <a:lnTo>
                    <a:pt x="649224" y="5612892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79375" marR="5080">
              <a:lnSpc>
                <a:spcPct val="90000"/>
              </a:lnSpc>
              <a:spcBef>
                <a:spcPts val="890"/>
              </a:spcBef>
            </a:pPr>
            <a:r>
              <a:rPr spc="-20" dirty="0">
                <a:solidFill>
                  <a:srgbClr val="202F27"/>
                </a:solidFill>
              </a:rPr>
              <a:t>MAJOR </a:t>
            </a:r>
            <a:r>
              <a:rPr spc="-10" dirty="0">
                <a:solidFill>
                  <a:srgbClr val="202F27"/>
                </a:solidFill>
              </a:rPr>
              <a:t>CHALLENGES </a:t>
            </a:r>
            <a:r>
              <a:rPr spc="-25" dirty="0"/>
              <a:t>FOR </a:t>
            </a:r>
            <a:r>
              <a:rPr spc="-10" dirty="0"/>
              <a:t>APPLICATION </a:t>
            </a:r>
            <a:r>
              <a:rPr dirty="0"/>
              <a:t>OF</a:t>
            </a:r>
            <a:r>
              <a:rPr spc="10" dirty="0"/>
              <a:t> </a:t>
            </a:r>
            <a:r>
              <a:rPr spc="-10" dirty="0"/>
              <a:t>NSMM* (MARKET FEEDBACK)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0390" y="842264"/>
            <a:ext cx="52406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There's</a:t>
            </a:r>
            <a:r>
              <a:rPr sz="24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significant</a:t>
            </a:r>
            <a:r>
              <a:rPr sz="2400" spc="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gap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information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sharing</a:t>
            </a:r>
            <a:r>
              <a:rPr sz="2400" spc="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between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power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electronic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designers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producers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06664" y="2074671"/>
            <a:ext cx="5574665" cy="5509895"/>
          </a:xfrm>
          <a:custGeom>
            <a:avLst/>
            <a:gdLst/>
            <a:ahLst/>
            <a:cxnLst/>
            <a:rect l="l" t="t" r="r" b="b"/>
            <a:pathLst>
              <a:path w="5574665" h="5509895">
                <a:moveTo>
                  <a:pt x="5549646" y="4489196"/>
                </a:moveTo>
                <a:lnTo>
                  <a:pt x="5524246" y="4463796"/>
                </a:lnTo>
                <a:lnTo>
                  <a:pt x="5514378" y="4465802"/>
                </a:lnTo>
                <a:lnTo>
                  <a:pt x="5506301" y="4471263"/>
                </a:lnTo>
                <a:lnTo>
                  <a:pt x="5500840" y="4479341"/>
                </a:lnTo>
                <a:lnTo>
                  <a:pt x="5500128" y="4482846"/>
                </a:lnTo>
                <a:lnTo>
                  <a:pt x="49504" y="4482846"/>
                </a:lnTo>
                <a:lnTo>
                  <a:pt x="48793" y="4479341"/>
                </a:lnTo>
                <a:lnTo>
                  <a:pt x="43332" y="4471263"/>
                </a:lnTo>
                <a:lnTo>
                  <a:pt x="35255" y="4465802"/>
                </a:lnTo>
                <a:lnTo>
                  <a:pt x="25400" y="4463796"/>
                </a:lnTo>
                <a:lnTo>
                  <a:pt x="15532" y="4465802"/>
                </a:lnTo>
                <a:lnTo>
                  <a:pt x="7454" y="4471263"/>
                </a:lnTo>
                <a:lnTo>
                  <a:pt x="1993" y="4479341"/>
                </a:lnTo>
                <a:lnTo>
                  <a:pt x="0" y="4489196"/>
                </a:lnTo>
                <a:lnTo>
                  <a:pt x="1993" y="4499064"/>
                </a:lnTo>
                <a:lnTo>
                  <a:pt x="7454" y="4507141"/>
                </a:lnTo>
                <a:lnTo>
                  <a:pt x="15532" y="4512602"/>
                </a:lnTo>
                <a:lnTo>
                  <a:pt x="25400" y="4514596"/>
                </a:lnTo>
                <a:lnTo>
                  <a:pt x="35255" y="4512602"/>
                </a:lnTo>
                <a:lnTo>
                  <a:pt x="43332" y="4507141"/>
                </a:lnTo>
                <a:lnTo>
                  <a:pt x="48793" y="4499064"/>
                </a:lnTo>
                <a:lnTo>
                  <a:pt x="49504" y="4495546"/>
                </a:lnTo>
                <a:lnTo>
                  <a:pt x="5500128" y="4495546"/>
                </a:lnTo>
                <a:lnTo>
                  <a:pt x="5500840" y="4499064"/>
                </a:lnTo>
                <a:lnTo>
                  <a:pt x="5506301" y="4507141"/>
                </a:lnTo>
                <a:lnTo>
                  <a:pt x="5514378" y="4512602"/>
                </a:lnTo>
                <a:lnTo>
                  <a:pt x="5524246" y="4514596"/>
                </a:lnTo>
                <a:lnTo>
                  <a:pt x="5534152" y="4512602"/>
                </a:lnTo>
                <a:lnTo>
                  <a:pt x="5542229" y="4507141"/>
                </a:lnTo>
                <a:lnTo>
                  <a:pt x="5547652" y="4499064"/>
                </a:lnTo>
                <a:lnTo>
                  <a:pt x="5548363" y="4495546"/>
                </a:lnTo>
                <a:lnTo>
                  <a:pt x="5549646" y="4489196"/>
                </a:lnTo>
                <a:close/>
              </a:path>
              <a:path w="5574665" h="5509895">
                <a:moveTo>
                  <a:pt x="5571490" y="5484368"/>
                </a:moveTo>
                <a:lnTo>
                  <a:pt x="5570194" y="5478018"/>
                </a:lnTo>
                <a:lnTo>
                  <a:pt x="5569483" y="5474513"/>
                </a:lnTo>
                <a:lnTo>
                  <a:pt x="5564022" y="5466435"/>
                </a:lnTo>
                <a:lnTo>
                  <a:pt x="5555945" y="5460974"/>
                </a:lnTo>
                <a:lnTo>
                  <a:pt x="5546090" y="5458968"/>
                </a:lnTo>
                <a:lnTo>
                  <a:pt x="5536171" y="5460974"/>
                </a:lnTo>
                <a:lnTo>
                  <a:pt x="5528094" y="5466435"/>
                </a:lnTo>
                <a:lnTo>
                  <a:pt x="5522671" y="5474513"/>
                </a:lnTo>
                <a:lnTo>
                  <a:pt x="5521960" y="5478018"/>
                </a:lnTo>
                <a:lnTo>
                  <a:pt x="49504" y="5478018"/>
                </a:lnTo>
                <a:lnTo>
                  <a:pt x="48793" y="5474513"/>
                </a:lnTo>
                <a:lnTo>
                  <a:pt x="43332" y="5466435"/>
                </a:lnTo>
                <a:lnTo>
                  <a:pt x="35255" y="5460974"/>
                </a:lnTo>
                <a:lnTo>
                  <a:pt x="25400" y="5458968"/>
                </a:lnTo>
                <a:lnTo>
                  <a:pt x="15532" y="5460974"/>
                </a:lnTo>
                <a:lnTo>
                  <a:pt x="7454" y="5466435"/>
                </a:lnTo>
                <a:lnTo>
                  <a:pt x="1993" y="5474513"/>
                </a:lnTo>
                <a:lnTo>
                  <a:pt x="0" y="5484368"/>
                </a:lnTo>
                <a:lnTo>
                  <a:pt x="1993" y="5494236"/>
                </a:lnTo>
                <a:lnTo>
                  <a:pt x="7454" y="5502313"/>
                </a:lnTo>
                <a:lnTo>
                  <a:pt x="15532" y="5507774"/>
                </a:lnTo>
                <a:lnTo>
                  <a:pt x="25400" y="5509768"/>
                </a:lnTo>
                <a:lnTo>
                  <a:pt x="35255" y="5507774"/>
                </a:lnTo>
                <a:lnTo>
                  <a:pt x="43332" y="5502313"/>
                </a:lnTo>
                <a:lnTo>
                  <a:pt x="48793" y="5494236"/>
                </a:lnTo>
                <a:lnTo>
                  <a:pt x="49504" y="5490718"/>
                </a:lnTo>
                <a:lnTo>
                  <a:pt x="5521960" y="5490718"/>
                </a:lnTo>
                <a:lnTo>
                  <a:pt x="5522671" y="5494236"/>
                </a:lnTo>
                <a:lnTo>
                  <a:pt x="5528094" y="5502313"/>
                </a:lnTo>
                <a:lnTo>
                  <a:pt x="5536171" y="5507774"/>
                </a:lnTo>
                <a:lnTo>
                  <a:pt x="5546090" y="5509768"/>
                </a:lnTo>
                <a:lnTo>
                  <a:pt x="5555945" y="5507774"/>
                </a:lnTo>
                <a:lnTo>
                  <a:pt x="5564022" y="5502313"/>
                </a:lnTo>
                <a:lnTo>
                  <a:pt x="5569483" y="5494236"/>
                </a:lnTo>
                <a:lnTo>
                  <a:pt x="5570194" y="5490718"/>
                </a:lnTo>
                <a:lnTo>
                  <a:pt x="5571490" y="5484368"/>
                </a:lnTo>
                <a:close/>
              </a:path>
              <a:path w="5574665" h="5509895">
                <a:moveTo>
                  <a:pt x="5571490" y="2754884"/>
                </a:moveTo>
                <a:lnTo>
                  <a:pt x="5570194" y="2748534"/>
                </a:lnTo>
                <a:lnTo>
                  <a:pt x="5569483" y="2745028"/>
                </a:lnTo>
                <a:lnTo>
                  <a:pt x="5564022" y="2736951"/>
                </a:lnTo>
                <a:lnTo>
                  <a:pt x="5555945" y="2731490"/>
                </a:lnTo>
                <a:lnTo>
                  <a:pt x="5546090" y="2729484"/>
                </a:lnTo>
                <a:lnTo>
                  <a:pt x="5536171" y="2731490"/>
                </a:lnTo>
                <a:lnTo>
                  <a:pt x="5528094" y="2736951"/>
                </a:lnTo>
                <a:lnTo>
                  <a:pt x="5522671" y="2745028"/>
                </a:lnTo>
                <a:lnTo>
                  <a:pt x="5521960" y="2748534"/>
                </a:lnTo>
                <a:lnTo>
                  <a:pt x="49504" y="2748534"/>
                </a:lnTo>
                <a:lnTo>
                  <a:pt x="48793" y="2745028"/>
                </a:lnTo>
                <a:lnTo>
                  <a:pt x="43332" y="2736951"/>
                </a:lnTo>
                <a:lnTo>
                  <a:pt x="35255" y="2731490"/>
                </a:lnTo>
                <a:lnTo>
                  <a:pt x="25400" y="2729484"/>
                </a:lnTo>
                <a:lnTo>
                  <a:pt x="15532" y="2731490"/>
                </a:lnTo>
                <a:lnTo>
                  <a:pt x="7454" y="2736951"/>
                </a:lnTo>
                <a:lnTo>
                  <a:pt x="1993" y="2745028"/>
                </a:lnTo>
                <a:lnTo>
                  <a:pt x="0" y="2754884"/>
                </a:lnTo>
                <a:lnTo>
                  <a:pt x="1993" y="2764752"/>
                </a:lnTo>
                <a:lnTo>
                  <a:pt x="7454" y="2772829"/>
                </a:lnTo>
                <a:lnTo>
                  <a:pt x="15532" y="2778290"/>
                </a:lnTo>
                <a:lnTo>
                  <a:pt x="25400" y="2780284"/>
                </a:lnTo>
                <a:lnTo>
                  <a:pt x="35255" y="2778290"/>
                </a:lnTo>
                <a:lnTo>
                  <a:pt x="43332" y="2772829"/>
                </a:lnTo>
                <a:lnTo>
                  <a:pt x="48793" y="2764752"/>
                </a:lnTo>
                <a:lnTo>
                  <a:pt x="49504" y="2761234"/>
                </a:lnTo>
                <a:lnTo>
                  <a:pt x="5521960" y="2761234"/>
                </a:lnTo>
                <a:lnTo>
                  <a:pt x="5522671" y="2764752"/>
                </a:lnTo>
                <a:lnTo>
                  <a:pt x="5528094" y="2772829"/>
                </a:lnTo>
                <a:lnTo>
                  <a:pt x="5536171" y="2778290"/>
                </a:lnTo>
                <a:lnTo>
                  <a:pt x="5546090" y="2780284"/>
                </a:lnTo>
                <a:lnTo>
                  <a:pt x="5555945" y="2778290"/>
                </a:lnTo>
                <a:lnTo>
                  <a:pt x="5564022" y="2772829"/>
                </a:lnTo>
                <a:lnTo>
                  <a:pt x="5569483" y="2764752"/>
                </a:lnTo>
                <a:lnTo>
                  <a:pt x="5570194" y="2761234"/>
                </a:lnTo>
                <a:lnTo>
                  <a:pt x="5571490" y="2754884"/>
                </a:lnTo>
                <a:close/>
              </a:path>
              <a:path w="5574665" h="5509895">
                <a:moveTo>
                  <a:pt x="5571490" y="25400"/>
                </a:moveTo>
                <a:lnTo>
                  <a:pt x="5570194" y="19050"/>
                </a:lnTo>
                <a:lnTo>
                  <a:pt x="5569483" y="15544"/>
                </a:lnTo>
                <a:lnTo>
                  <a:pt x="5564022" y="7467"/>
                </a:lnTo>
                <a:lnTo>
                  <a:pt x="5555945" y="2006"/>
                </a:lnTo>
                <a:lnTo>
                  <a:pt x="5546090" y="0"/>
                </a:lnTo>
                <a:lnTo>
                  <a:pt x="5536171" y="2006"/>
                </a:lnTo>
                <a:lnTo>
                  <a:pt x="5528094" y="7467"/>
                </a:lnTo>
                <a:lnTo>
                  <a:pt x="5522671" y="15544"/>
                </a:lnTo>
                <a:lnTo>
                  <a:pt x="5521960" y="19050"/>
                </a:lnTo>
                <a:lnTo>
                  <a:pt x="49504" y="19050"/>
                </a:lnTo>
                <a:lnTo>
                  <a:pt x="48793" y="15544"/>
                </a:lnTo>
                <a:lnTo>
                  <a:pt x="43332" y="7467"/>
                </a:lnTo>
                <a:lnTo>
                  <a:pt x="35255" y="2006"/>
                </a:lnTo>
                <a:lnTo>
                  <a:pt x="25400" y="0"/>
                </a:lnTo>
                <a:lnTo>
                  <a:pt x="15532" y="2006"/>
                </a:lnTo>
                <a:lnTo>
                  <a:pt x="7454" y="7467"/>
                </a:lnTo>
                <a:lnTo>
                  <a:pt x="1993" y="15544"/>
                </a:lnTo>
                <a:lnTo>
                  <a:pt x="0" y="25400"/>
                </a:lnTo>
                <a:lnTo>
                  <a:pt x="1993" y="35267"/>
                </a:lnTo>
                <a:lnTo>
                  <a:pt x="7454" y="43345"/>
                </a:lnTo>
                <a:lnTo>
                  <a:pt x="15532" y="48806"/>
                </a:lnTo>
                <a:lnTo>
                  <a:pt x="25400" y="50800"/>
                </a:lnTo>
                <a:lnTo>
                  <a:pt x="35255" y="48806"/>
                </a:lnTo>
                <a:lnTo>
                  <a:pt x="43332" y="43345"/>
                </a:lnTo>
                <a:lnTo>
                  <a:pt x="48793" y="35267"/>
                </a:lnTo>
                <a:lnTo>
                  <a:pt x="49504" y="31750"/>
                </a:lnTo>
                <a:lnTo>
                  <a:pt x="5521960" y="31750"/>
                </a:lnTo>
                <a:lnTo>
                  <a:pt x="5522671" y="35267"/>
                </a:lnTo>
                <a:lnTo>
                  <a:pt x="5528094" y="43345"/>
                </a:lnTo>
                <a:lnTo>
                  <a:pt x="5536171" y="48806"/>
                </a:lnTo>
                <a:lnTo>
                  <a:pt x="5546090" y="50800"/>
                </a:lnTo>
                <a:lnTo>
                  <a:pt x="5555945" y="48806"/>
                </a:lnTo>
                <a:lnTo>
                  <a:pt x="5564022" y="43345"/>
                </a:lnTo>
                <a:lnTo>
                  <a:pt x="5569483" y="35267"/>
                </a:lnTo>
                <a:lnTo>
                  <a:pt x="5570194" y="31750"/>
                </a:lnTo>
                <a:lnTo>
                  <a:pt x="5571490" y="25400"/>
                </a:lnTo>
                <a:close/>
              </a:path>
              <a:path w="5574665" h="5509895">
                <a:moveTo>
                  <a:pt x="5574157" y="1020572"/>
                </a:moveTo>
                <a:lnTo>
                  <a:pt x="5548757" y="995172"/>
                </a:lnTo>
                <a:lnTo>
                  <a:pt x="5538889" y="997178"/>
                </a:lnTo>
                <a:lnTo>
                  <a:pt x="5530812" y="1002639"/>
                </a:lnTo>
                <a:lnTo>
                  <a:pt x="5525351" y="1010716"/>
                </a:lnTo>
                <a:lnTo>
                  <a:pt x="5524639" y="1014222"/>
                </a:lnTo>
                <a:lnTo>
                  <a:pt x="49504" y="1014222"/>
                </a:lnTo>
                <a:lnTo>
                  <a:pt x="48793" y="1010716"/>
                </a:lnTo>
                <a:lnTo>
                  <a:pt x="43332" y="1002639"/>
                </a:lnTo>
                <a:lnTo>
                  <a:pt x="35255" y="997178"/>
                </a:lnTo>
                <a:lnTo>
                  <a:pt x="25400" y="995172"/>
                </a:lnTo>
                <a:lnTo>
                  <a:pt x="15532" y="997178"/>
                </a:lnTo>
                <a:lnTo>
                  <a:pt x="7454" y="1002639"/>
                </a:lnTo>
                <a:lnTo>
                  <a:pt x="1993" y="1010716"/>
                </a:lnTo>
                <a:lnTo>
                  <a:pt x="0" y="1020572"/>
                </a:lnTo>
                <a:lnTo>
                  <a:pt x="1993" y="1030439"/>
                </a:lnTo>
                <a:lnTo>
                  <a:pt x="7454" y="1038517"/>
                </a:lnTo>
                <a:lnTo>
                  <a:pt x="15532" y="1043978"/>
                </a:lnTo>
                <a:lnTo>
                  <a:pt x="25400" y="1045972"/>
                </a:lnTo>
                <a:lnTo>
                  <a:pt x="35255" y="1043978"/>
                </a:lnTo>
                <a:lnTo>
                  <a:pt x="43332" y="1038517"/>
                </a:lnTo>
                <a:lnTo>
                  <a:pt x="48793" y="1030439"/>
                </a:lnTo>
                <a:lnTo>
                  <a:pt x="49504" y="1026922"/>
                </a:lnTo>
                <a:lnTo>
                  <a:pt x="5524639" y="1026922"/>
                </a:lnTo>
                <a:lnTo>
                  <a:pt x="5525351" y="1030439"/>
                </a:lnTo>
                <a:lnTo>
                  <a:pt x="5530812" y="1038517"/>
                </a:lnTo>
                <a:lnTo>
                  <a:pt x="5538889" y="1043978"/>
                </a:lnTo>
                <a:lnTo>
                  <a:pt x="5548757" y="1045972"/>
                </a:lnTo>
                <a:lnTo>
                  <a:pt x="5558663" y="1043978"/>
                </a:lnTo>
                <a:lnTo>
                  <a:pt x="5566740" y="1038517"/>
                </a:lnTo>
                <a:lnTo>
                  <a:pt x="5572163" y="1030439"/>
                </a:lnTo>
                <a:lnTo>
                  <a:pt x="5572874" y="1026922"/>
                </a:lnTo>
                <a:lnTo>
                  <a:pt x="5574157" y="1020572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00719" y="8898127"/>
            <a:ext cx="3800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*NSMM=Nanocrystalline</a:t>
            </a:r>
            <a:r>
              <a:rPr sz="1400" i="1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Soft</a:t>
            </a:r>
            <a:r>
              <a:rPr sz="1400" i="1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Magnetic</a:t>
            </a:r>
            <a:r>
              <a:rPr sz="1400" i="1" spc="-10" dirty="0">
                <a:solidFill>
                  <a:srgbClr val="757679"/>
                </a:solidFill>
                <a:latin typeface="Segoe UI"/>
                <a:cs typeface="Segoe UI"/>
              </a:rPr>
              <a:t> Materials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00390" y="2206827"/>
            <a:ext cx="47282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Shape</a:t>
            </a:r>
            <a:r>
              <a:rPr sz="2400" b="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limitations</a:t>
            </a:r>
            <a:r>
              <a:rPr sz="2400" b="0" spc="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restrict</a:t>
            </a:r>
            <a:r>
              <a:rPr sz="2400" b="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b="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spc="-25" dirty="0">
                <a:solidFill>
                  <a:srgbClr val="757679"/>
                </a:solidFill>
                <a:latin typeface="Segoe UI"/>
                <a:cs typeface="Segoe UI"/>
              </a:rPr>
              <a:t>to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0390" y="2573273"/>
            <a:ext cx="5968365" cy="4855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only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toroidal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C/U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core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shapes</a:t>
            </a:r>
            <a:endParaRPr sz="2400">
              <a:latin typeface="Segoe UI"/>
              <a:cs typeface="Segoe UI"/>
            </a:endParaRPr>
          </a:p>
          <a:p>
            <a:pPr marL="12700" marR="456565">
              <a:lnSpc>
                <a:spcPct val="100000"/>
              </a:lnSpc>
              <a:spcBef>
                <a:spcPts val="2075"/>
              </a:spcBef>
              <a:tabLst>
                <a:tab pos="1118870" algn="l"/>
                <a:tab pos="4000500" algn="l"/>
              </a:tabLst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There</a:t>
            </a:r>
            <a:r>
              <a:rPr sz="24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is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lack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of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commercially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available 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	with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frequency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	(&gt;100KHz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757679"/>
                </a:solidFill>
                <a:latin typeface="Segoe UI"/>
                <a:cs typeface="Segoe UI"/>
              </a:rPr>
              <a:t>)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Bs(1.5T) for applications</a:t>
            </a:r>
            <a:r>
              <a:rPr sz="2400" spc="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in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transformer,</a:t>
            </a:r>
            <a:r>
              <a:rPr sz="24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inductors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motors</a:t>
            </a:r>
            <a:endParaRPr sz="2400">
              <a:latin typeface="Segoe UI"/>
              <a:cs typeface="Segoe UI"/>
            </a:endParaRPr>
          </a:p>
          <a:p>
            <a:pPr marL="12700" marR="115570">
              <a:lnSpc>
                <a:spcPct val="100000"/>
              </a:lnSpc>
              <a:spcBef>
                <a:spcPts val="2140"/>
              </a:spcBef>
            </a:pP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There's</a:t>
            </a:r>
            <a:r>
              <a:rPr sz="2400" spc="-5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lack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of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precise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testing</a:t>
            </a:r>
            <a:r>
              <a:rPr sz="24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data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and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simulation</a:t>
            </a:r>
            <a:r>
              <a:rPr sz="2400" spc="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models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from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suppliers,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which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is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crucial</a:t>
            </a:r>
            <a:r>
              <a:rPr sz="2400" spc="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power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electronic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designers</a:t>
            </a:r>
            <a:r>
              <a:rPr sz="24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when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selecting specific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magnetic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components</a:t>
            </a:r>
            <a:endParaRPr sz="2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2135"/>
              </a:spcBef>
            </a:pP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There's</a:t>
            </a:r>
            <a:r>
              <a:rPr sz="24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no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dedicated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digital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hub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sharing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information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on global NSMM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developments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575559"/>
            <a:ext cx="649605" cy="6791325"/>
          </a:xfrm>
          <a:custGeom>
            <a:avLst/>
            <a:gdLst/>
            <a:ahLst/>
            <a:cxnLst/>
            <a:rect l="l" t="t" r="r" b="b"/>
            <a:pathLst>
              <a:path w="649605" h="6791325">
                <a:moveTo>
                  <a:pt x="649224" y="0"/>
                </a:moveTo>
                <a:lnTo>
                  <a:pt x="0" y="0"/>
                </a:lnTo>
                <a:lnTo>
                  <a:pt x="0" y="6790944"/>
                </a:lnTo>
                <a:lnTo>
                  <a:pt x="649224" y="6790944"/>
                </a:lnTo>
                <a:lnTo>
                  <a:pt x="649224" y="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186180" rIns="0" bIns="0" rtlCol="0">
            <a:spAutoFit/>
          </a:bodyPr>
          <a:lstStyle/>
          <a:p>
            <a:pPr marL="80645" marR="5080">
              <a:lnSpc>
                <a:spcPct val="90000"/>
              </a:lnSpc>
              <a:spcBef>
                <a:spcPts val="890"/>
              </a:spcBef>
            </a:pPr>
            <a:r>
              <a:rPr spc="-20" dirty="0">
                <a:solidFill>
                  <a:srgbClr val="202F27"/>
                </a:solidFill>
              </a:rPr>
              <a:t>CBMM </a:t>
            </a:r>
            <a:r>
              <a:rPr spc="-10" dirty="0">
                <a:solidFill>
                  <a:srgbClr val="202F27"/>
                </a:solidFill>
              </a:rPr>
              <a:t>PROSPECTIVE </a:t>
            </a:r>
            <a:r>
              <a:rPr spc="-25" dirty="0"/>
              <a:t>FOR </a:t>
            </a:r>
            <a:r>
              <a:rPr spc="-10" dirty="0"/>
              <a:t>OVERCOMING </a:t>
            </a:r>
            <a:r>
              <a:rPr spc="-25" dirty="0"/>
              <a:t>THE </a:t>
            </a:r>
            <a:r>
              <a:rPr spc="-10" dirty="0"/>
              <a:t>CHALLNGES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87639" y="519810"/>
            <a:ext cx="59772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757679"/>
                </a:solidFill>
                <a:latin typeface="Segoe UI"/>
                <a:cs typeface="Segoe UI"/>
              </a:rPr>
              <a:t>Co-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development</a:t>
            </a:r>
            <a:r>
              <a:rPr sz="2400" b="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between</a:t>
            </a:r>
            <a:r>
              <a:rPr sz="2400" b="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b="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spc="-10" dirty="0">
                <a:solidFill>
                  <a:srgbClr val="757679"/>
                </a:solidFill>
                <a:latin typeface="Segoe UI"/>
                <a:cs typeface="Segoe UI"/>
              </a:rPr>
              <a:t>producers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b="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power</a:t>
            </a:r>
            <a:r>
              <a:rPr sz="2400" b="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electronic</a:t>
            </a:r>
            <a:r>
              <a:rPr sz="2400" b="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dirty="0">
                <a:solidFill>
                  <a:srgbClr val="757679"/>
                </a:solidFill>
                <a:latin typeface="Segoe UI"/>
                <a:cs typeface="Segoe UI"/>
              </a:rPr>
              <a:t>companies is</a:t>
            </a:r>
            <a:r>
              <a:rPr sz="2400" b="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b="0" spc="-10" dirty="0">
                <a:solidFill>
                  <a:srgbClr val="757679"/>
                </a:solidFill>
                <a:latin typeface="Segoe UI"/>
                <a:cs typeface="Segoe UI"/>
              </a:rPr>
              <a:t>crucial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67624" y="1396491"/>
            <a:ext cx="5725795" cy="5996305"/>
          </a:xfrm>
          <a:custGeom>
            <a:avLst/>
            <a:gdLst/>
            <a:ahLst/>
            <a:cxnLst/>
            <a:rect l="l" t="t" r="r" b="b"/>
            <a:pathLst>
              <a:path w="5725794" h="5996305">
                <a:moveTo>
                  <a:pt x="5571490" y="2814320"/>
                </a:moveTo>
                <a:lnTo>
                  <a:pt x="5570194" y="2807970"/>
                </a:lnTo>
                <a:lnTo>
                  <a:pt x="5569483" y="2804464"/>
                </a:lnTo>
                <a:lnTo>
                  <a:pt x="5564022" y="2796387"/>
                </a:lnTo>
                <a:lnTo>
                  <a:pt x="5555945" y="2790926"/>
                </a:lnTo>
                <a:lnTo>
                  <a:pt x="5546090" y="2788920"/>
                </a:lnTo>
                <a:lnTo>
                  <a:pt x="5536171" y="2790926"/>
                </a:lnTo>
                <a:lnTo>
                  <a:pt x="5528094" y="2796387"/>
                </a:lnTo>
                <a:lnTo>
                  <a:pt x="5522671" y="2804464"/>
                </a:lnTo>
                <a:lnTo>
                  <a:pt x="5521960" y="2807970"/>
                </a:lnTo>
                <a:lnTo>
                  <a:pt x="49504" y="2807970"/>
                </a:lnTo>
                <a:lnTo>
                  <a:pt x="48793" y="2804464"/>
                </a:lnTo>
                <a:lnTo>
                  <a:pt x="43332" y="2796387"/>
                </a:lnTo>
                <a:lnTo>
                  <a:pt x="35255" y="2790926"/>
                </a:lnTo>
                <a:lnTo>
                  <a:pt x="25400" y="2788920"/>
                </a:lnTo>
                <a:lnTo>
                  <a:pt x="15532" y="2790926"/>
                </a:lnTo>
                <a:lnTo>
                  <a:pt x="7454" y="2796387"/>
                </a:lnTo>
                <a:lnTo>
                  <a:pt x="1993" y="2804464"/>
                </a:lnTo>
                <a:lnTo>
                  <a:pt x="0" y="2814320"/>
                </a:lnTo>
                <a:lnTo>
                  <a:pt x="1993" y="2824188"/>
                </a:lnTo>
                <a:lnTo>
                  <a:pt x="7454" y="2832265"/>
                </a:lnTo>
                <a:lnTo>
                  <a:pt x="15532" y="2837726"/>
                </a:lnTo>
                <a:lnTo>
                  <a:pt x="25400" y="2839720"/>
                </a:lnTo>
                <a:lnTo>
                  <a:pt x="35255" y="2837726"/>
                </a:lnTo>
                <a:lnTo>
                  <a:pt x="43332" y="2832265"/>
                </a:lnTo>
                <a:lnTo>
                  <a:pt x="48793" y="2824188"/>
                </a:lnTo>
                <a:lnTo>
                  <a:pt x="49504" y="2820670"/>
                </a:lnTo>
                <a:lnTo>
                  <a:pt x="5521960" y="2820670"/>
                </a:lnTo>
                <a:lnTo>
                  <a:pt x="5522671" y="2824188"/>
                </a:lnTo>
                <a:lnTo>
                  <a:pt x="5528094" y="2832265"/>
                </a:lnTo>
                <a:lnTo>
                  <a:pt x="5536171" y="2837726"/>
                </a:lnTo>
                <a:lnTo>
                  <a:pt x="5546090" y="2839720"/>
                </a:lnTo>
                <a:lnTo>
                  <a:pt x="5555945" y="2837726"/>
                </a:lnTo>
                <a:lnTo>
                  <a:pt x="5564022" y="2832265"/>
                </a:lnTo>
                <a:lnTo>
                  <a:pt x="5569483" y="2824188"/>
                </a:lnTo>
                <a:lnTo>
                  <a:pt x="5570194" y="2820670"/>
                </a:lnTo>
                <a:lnTo>
                  <a:pt x="5571490" y="2814320"/>
                </a:lnTo>
                <a:close/>
              </a:path>
              <a:path w="5725794" h="5996305">
                <a:moveTo>
                  <a:pt x="5587873" y="1788668"/>
                </a:moveTo>
                <a:lnTo>
                  <a:pt x="5562473" y="1763268"/>
                </a:lnTo>
                <a:lnTo>
                  <a:pt x="5552605" y="1765274"/>
                </a:lnTo>
                <a:lnTo>
                  <a:pt x="5544528" y="1770735"/>
                </a:lnTo>
                <a:lnTo>
                  <a:pt x="5539067" y="1778812"/>
                </a:lnTo>
                <a:lnTo>
                  <a:pt x="5538355" y="1782318"/>
                </a:lnTo>
                <a:lnTo>
                  <a:pt x="63220" y="1782318"/>
                </a:lnTo>
                <a:lnTo>
                  <a:pt x="62509" y="1778812"/>
                </a:lnTo>
                <a:lnTo>
                  <a:pt x="57048" y="1770735"/>
                </a:lnTo>
                <a:lnTo>
                  <a:pt x="48971" y="1765274"/>
                </a:lnTo>
                <a:lnTo>
                  <a:pt x="39116" y="1763268"/>
                </a:lnTo>
                <a:lnTo>
                  <a:pt x="29248" y="1765274"/>
                </a:lnTo>
                <a:lnTo>
                  <a:pt x="21170" y="1770735"/>
                </a:lnTo>
                <a:lnTo>
                  <a:pt x="15709" y="1778812"/>
                </a:lnTo>
                <a:lnTo>
                  <a:pt x="13716" y="1788668"/>
                </a:lnTo>
                <a:lnTo>
                  <a:pt x="15709" y="1798535"/>
                </a:lnTo>
                <a:lnTo>
                  <a:pt x="21170" y="1806613"/>
                </a:lnTo>
                <a:lnTo>
                  <a:pt x="29248" y="1812074"/>
                </a:lnTo>
                <a:lnTo>
                  <a:pt x="39116" y="1814068"/>
                </a:lnTo>
                <a:lnTo>
                  <a:pt x="48971" y="1812074"/>
                </a:lnTo>
                <a:lnTo>
                  <a:pt x="57048" y="1806613"/>
                </a:lnTo>
                <a:lnTo>
                  <a:pt x="62509" y="1798535"/>
                </a:lnTo>
                <a:lnTo>
                  <a:pt x="63220" y="1795018"/>
                </a:lnTo>
                <a:lnTo>
                  <a:pt x="5538355" y="1795018"/>
                </a:lnTo>
                <a:lnTo>
                  <a:pt x="5539067" y="1798535"/>
                </a:lnTo>
                <a:lnTo>
                  <a:pt x="5544528" y="1806613"/>
                </a:lnTo>
                <a:lnTo>
                  <a:pt x="5552605" y="1812074"/>
                </a:lnTo>
                <a:lnTo>
                  <a:pt x="5562473" y="1814068"/>
                </a:lnTo>
                <a:lnTo>
                  <a:pt x="5572379" y="1812074"/>
                </a:lnTo>
                <a:lnTo>
                  <a:pt x="5580456" y="1806613"/>
                </a:lnTo>
                <a:lnTo>
                  <a:pt x="5585879" y="1798535"/>
                </a:lnTo>
                <a:lnTo>
                  <a:pt x="5586590" y="1795018"/>
                </a:lnTo>
                <a:lnTo>
                  <a:pt x="5587873" y="1788668"/>
                </a:lnTo>
                <a:close/>
              </a:path>
              <a:path w="5725794" h="5996305">
                <a:moveTo>
                  <a:pt x="5650230" y="4207256"/>
                </a:moveTo>
                <a:lnTo>
                  <a:pt x="5624830" y="4181856"/>
                </a:lnTo>
                <a:lnTo>
                  <a:pt x="5614962" y="4183862"/>
                </a:lnTo>
                <a:lnTo>
                  <a:pt x="5606885" y="4189323"/>
                </a:lnTo>
                <a:lnTo>
                  <a:pt x="5601424" y="4197400"/>
                </a:lnTo>
                <a:lnTo>
                  <a:pt x="5600712" y="4200906"/>
                </a:lnTo>
                <a:lnTo>
                  <a:pt x="150088" y="4200906"/>
                </a:lnTo>
                <a:lnTo>
                  <a:pt x="149377" y="4197400"/>
                </a:lnTo>
                <a:lnTo>
                  <a:pt x="143916" y="4189323"/>
                </a:lnTo>
                <a:lnTo>
                  <a:pt x="135839" y="4183862"/>
                </a:lnTo>
                <a:lnTo>
                  <a:pt x="125984" y="4181856"/>
                </a:lnTo>
                <a:lnTo>
                  <a:pt x="116116" y="4183862"/>
                </a:lnTo>
                <a:lnTo>
                  <a:pt x="108038" y="4189323"/>
                </a:lnTo>
                <a:lnTo>
                  <a:pt x="102577" y="4197400"/>
                </a:lnTo>
                <a:lnTo>
                  <a:pt x="100584" y="4207256"/>
                </a:lnTo>
                <a:lnTo>
                  <a:pt x="102577" y="4217124"/>
                </a:lnTo>
                <a:lnTo>
                  <a:pt x="108038" y="4225201"/>
                </a:lnTo>
                <a:lnTo>
                  <a:pt x="116116" y="4230662"/>
                </a:lnTo>
                <a:lnTo>
                  <a:pt x="125984" y="4232656"/>
                </a:lnTo>
                <a:lnTo>
                  <a:pt x="135839" y="4230662"/>
                </a:lnTo>
                <a:lnTo>
                  <a:pt x="143916" y="4225201"/>
                </a:lnTo>
                <a:lnTo>
                  <a:pt x="149377" y="4217124"/>
                </a:lnTo>
                <a:lnTo>
                  <a:pt x="150088" y="4213606"/>
                </a:lnTo>
                <a:lnTo>
                  <a:pt x="5600712" y="4213606"/>
                </a:lnTo>
                <a:lnTo>
                  <a:pt x="5601424" y="4217124"/>
                </a:lnTo>
                <a:lnTo>
                  <a:pt x="5606885" y="4225201"/>
                </a:lnTo>
                <a:lnTo>
                  <a:pt x="5614962" y="4230662"/>
                </a:lnTo>
                <a:lnTo>
                  <a:pt x="5624830" y="4232656"/>
                </a:lnTo>
                <a:lnTo>
                  <a:pt x="5634736" y="4230662"/>
                </a:lnTo>
                <a:lnTo>
                  <a:pt x="5642813" y="4225201"/>
                </a:lnTo>
                <a:lnTo>
                  <a:pt x="5648236" y="4217124"/>
                </a:lnTo>
                <a:lnTo>
                  <a:pt x="5648947" y="4213606"/>
                </a:lnTo>
                <a:lnTo>
                  <a:pt x="5650230" y="4207256"/>
                </a:lnTo>
                <a:close/>
              </a:path>
              <a:path w="5725794" h="5996305">
                <a:moveTo>
                  <a:pt x="5714238" y="5970524"/>
                </a:moveTo>
                <a:lnTo>
                  <a:pt x="5688838" y="5945124"/>
                </a:lnTo>
                <a:lnTo>
                  <a:pt x="5678970" y="5947130"/>
                </a:lnTo>
                <a:lnTo>
                  <a:pt x="5670893" y="5952591"/>
                </a:lnTo>
                <a:lnTo>
                  <a:pt x="5665432" y="5960669"/>
                </a:lnTo>
                <a:lnTo>
                  <a:pt x="5664720" y="5964174"/>
                </a:lnTo>
                <a:lnTo>
                  <a:pt x="214096" y="5964174"/>
                </a:lnTo>
                <a:lnTo>
                  <a:pt x="213385" y="5960669"/>
                </a:lnTo>
                <a:lnTo>
                  <a:pt x="207924" y="5952591"/>
                </a:lnTo>
                <a:lnTo>
                  <a:pt x="199847" y="5947130"/>
                </a:lnTo>
                <a:lnTo>
                  <a:pt x="189992" y="5945124"/>
                </a:lnTo>
                <a:lnTo>
                  <a:pt x="180124" y="5947130"/>
                </a:lnTo>
                <a:lnTo>
                  <a:pt x="172046" y="5952591"/>
                </a:lnTo>
                <a:lnTo>
                  <a:pt x="166585" y="5960669"/>
                </a:lnTo>
                <a:lnTo>
                  <a:pt x="164592" y="5970524"/>
                </a:lnTo>
                <a:lnTo>
                  <a:pt x="166585" y="5980392"/>
                </a:lnTo>
                <a:lnTo>
                  <a:pt x="172046" y="5988469"/>
                </a:lnTo>
                <a:lnTo>
                  <a:pt x="180124" y="5993930"/>
                </a:lnTo>
                <a:lnTo>
                  <a:pt x="189992" y="5995924"/>
                </a:lnTo>
                <a:lnTo>
                  <a:pt x="199847" y="5993930"/>
                </a:lnTo>
                <a:lnTo>
                  <a:pt x="207924" y="5988469"/>
                </a:lnTo>
                <a:lnTo>
                  <a:pt x="213385" y="5980392"/>
                </a:lnTo>
                <a:lnTo>
                  <a:pt x="214096" y="5976874"/>
                </a:lnTo>
                <a:lnTo>
                  <a:pt x="5664720" y="5976874"/>
                </a:lnTo>
                <a:lnTo>
                  <a:pt x="5665432" y="5980392"/>
                </a:lnTo>
                <a:lnTo>
                  <a:pt x="5670893" y="5988469"/>
                </a:lnTo>
                <a:lnTo>
                  <a:pt x="5678970" y="5993930"/>
                </a:lnTo>
                <a:lnTo>
                  <a:pt x="5688838" y="5995924"/>
                </a:lnTo>
                <a:lnTo>
                  <a:pt x="5698744" y="5993930"/>
                </a:lnTo>
                <a:lnTo>
                  <a:pt x="5706821" y="5988469"/>
                </a:lnTo>
                <a:lnTo>
                  <a:pt x="5712244" y="5980392"/>
                </a:lnTo>
                <a:lnTo>
                  <a:pt x="5712955" y="5976874"/>
                </a:lnTo>
                <a:lnTo>
                  <a:pt x="5714238" y="5970524"/>
                </a:lnTo>
                <a:close/>
              </a:path>
              <a:path w="5725794" h="5996305">
                <a:moveTo>
                  <a:pt x="5725414" y="25400"/>
                </a:moveTo>
                <a:lnTo>
                  <a:pt x="5724118" y="19050"/>
                </a:lnTo>
                <a:lnTo>
                  <a:pt x="5723407" y="15544"/>
                </a:lnTo>
                <a:lnTo>
                  <a:pt x="5717946" y="7467"/>
                </a:lnTo>
                <a:lnTo>
                  <a:pt x="5709869" y="2006"/>
                </a:lnTo>
                <a:lnTo>
                  <a:pt x="5700014" y="0"/>
                </a:lnTo>
                <a:lnTo>
                  <a:pt x="5690095" y="2006"/>
                </a:lnTo>
                <a:lnTo>
                  <a:pt x="5682018" y="7467"/>
                </a:lnTo>
                <a:lnTo>
                  <a:pt x="5676595" y="15544"/>
                </a:lnTo>
                <a:lnTo>
                  <a:pt x="5675884" y="19050"/>
                </a:lnTo>
                <a:lnTo>
                  <a:pt x="203428" y="19050"/>
                </a:lnTo>
                <a:lnTo>
                  <a:pt x="202717" y="15544"/>
                </a:lnTo>
                <a:lnTo>
                  <a:pt x="197256" y="7467"/>
                </a:lnTo>
                <a:lnTo>
                  <a:pt x="189179" y="2006"/>
                </a:lnTo>
                <a:lnTo>
                  <a:pt x="179324" y="0"/>
                </a:lnTo>
                <a:lnTo>
                  <a:pt x="169456" y="2006"/>
                </a:lnTo>
                <a:lnTo>
                  <a:pt x="161378" y="7467"/>
                </a:lnTo>
                <a:lnTo>
                  <a:pt x="155917" y="15544"/>
                </a:lnTo>
                <a:lnTo>
                  <a:pt x="153924" y="25400"/>
                </a:lnTo>
                <a:lnTo>
                  <a:pt x="155917" y="35267"/>
                </a:lnTo>
                <a:lnTo>
                  <a:pt x="161378" y="43345"/>
                </a:lnTo>
                <a:lnTo>
                  <a:pt x="169456" y="48806"/>
                </a:lnTo>
                <a:lnTo>
                  <a:pt x="179324" y="50800"/>
                </a:lnTo>
                <a:lnTo>
                  <a:pt x="189179" y="48806"/>
                </a:lnTo>
                <a:lnTo>
                  <a:pt x="197256" y="43345"/>
                </a:lnTo>
                <a:lnTo>
                  <a:pt x="202717" y="35267"/>
                </a:lnTo>
                <a:lnTo>
                  <a:pt x="203428" y="31750"/>
                </a:lnTo>
                <a:lnTo>
                  <a:pt x="5675884" y="31750"/>
                </a:lnTo>
                <a:lnTo>
                  <a:pt x="5676595" y="35267"/>
                </a:lnTo>
                <a:lnTo>
                  <a:pt x="5682018" y="43345"/>
                </a:lnTo>
                <a:lnTo>
                  <a:pt x="5690095" y="48806"/>
                </a:lnTo>
                <a:lnTo>
                  <a:pt x="5700014" y="50800"/>
                </a:lnTo>
                <a:lnTo>
                  <a:pt x="5709869" y="48806"/>
                </a:lnTo>
                <a:lnTo>
                  <a:pt x="5717946" y="43345"/>
                </a:lnTo>
                <a:lnTo>
                  <a:pt x="5723407" y="35267"/>
                </a:lnTo>
                <a:lnTo>
                  <a:pt x="5724118" y="31750"/>
                </a:lnTo>
                <a:lnTo>
                  <a:pt x="5725414" y="2540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21218" y="1544573"/>
            <a:ext cx="6351905" cy="7598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 marR="67754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producers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should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aim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to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become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comprehensive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magnetic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component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solution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providers,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meeting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market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needs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complex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power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electronic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topologies</a:t>
            </a:r>
            <a:endParaRPr sz="2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2365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Projects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that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support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innovative</a:t>
            </a:r>
            <a:r>
              <a:rPr sz="2400" spc="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manufacturing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of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new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shapes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need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to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be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developed</a:t>
            </a:r>
            <a:endParaRPr sz="2400">
              <a:latin typeface="Segoe UI"/>
              <a:cs typeface="Segoe UI"/>
            </a:endParaRPr>
          </a:p>
          <a:p>
            <a:pPr marL="40005" marR="958215">
              <a:lnSpc>
                <a:spcPct val="100000"/>
              </a:lnSpc>
              <a:spcBef>
                <a:spcPts val="231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Projects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that</a:t>
            </a:r>
            <a:r>
              <a:rPr sz="2400" spc="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support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commercialization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of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 frequency</a:t>
            </a:r>
            <a:r>
              <a:rPr sz="24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 Bs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NSMM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manufacturing</a:t>
            </a:r>
            <a:endParaRPr sz="2400">
              <a:latin typeface="Segoe UI"/>
              <a:cs typeface="Segoe UI"/>
            </a:endParaRPr>
          </a:p>
          <a:p>
            <a:pPr marL="64135" marR="618490">
              <a:lnSpc>
                <a:spcPct val="100000"/>
              </a:lnSpc>
              <a:spcBef>
                <a:spcPts val="2335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producers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must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provide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users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with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precise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test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data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assist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global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power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electronic simulation</a:t>
            </a:r>
            <a:r>
              <a:rPr sz="2400" spc="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software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by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sharing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appropriate</a:t>
            </a:r>
            <a:r>
              <a:rPr sz="24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simulation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models</a:t>
            </a:r>
            <a:endParaRPr sz="2400">
              <a:latin typeface="Segoe UI"/>
              <a:cs typeface="Segoe UI"/>
            </a:endParaRPr>
          </a:p>
          <a:p>
            <a:pPr marL="51435" marR="368935">
              <a:lnSpc>
                <a:spcPct val="100000"/>
              </a:lnSpc>
              <a:spcBef>
                <a:spcPts val="2365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</a:t>
            </a:r>
            <a:r>
              <a:rPr sz="24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digital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hub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should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be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created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to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facilitate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the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sharing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of NSMM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developments,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involving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all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stakeholders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the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field</a:t>
            </a:r>
            <a:endParaRPr sz="2400">
              <a:latin typeface="Segoe UI"/>
              <a:cs typeface="Segoe UI"/>
            </a:endParaRPr>
          </a:p>
          <a:p>
            <a:pPr marL="121285">
              <a:lnSpc>
                <a:spcPct val="100000"/>
              </a:lnSpc>
              <a:spcBef>
                <a:spcPts val="2490"/>
              </a:spcBef>
            </a:pP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*NSMM=Nanocrystalline</a:t>
            </a:r>
            <a:r>
              <a:rPr sz="1400" i="1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Soft</a:t>
            </a:r>
            <a:r>
              <a:rPr sz="1400" i="1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Magnetic</a:t>
            </a:r>
            <a:r>
              <a:rPr sz="1400" i="1" spc="-10" dirty="0">
                <a:solidFill>
                  <a:srgbClr val="757679"/>
                </a:solidFill>
                <a:latin typeface="Segoe UI"/>
                <a:cs typeface="Segoe UI"/>
              </a:rPr>
              <a:t> Materials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686555"/>
            <a:ext cx="649605" cy="5680075"/>
          </a:xfrm>
          <a:custGeom>
            <a:avLst/>
            <a:gdLst/>
            <a:ahLst/>
            <a:cxnLst/>
            <a:rect l="l" t="t" r="r" b="b"/>
            <a:pathLst>
              <a:path w="649605" h="5680075">
                <a:moveTo>
                  <a:pt x="649224" y="0"/>
                </a:moveTo>
                <a:lnTo>
                  <a:pt x="0" y="0"/>
                </a:lnTo>
                <a:lnTo>
                  <a:pt x="0" y="5679948"/>
                </a:lnTo>
                <a:lnTo>
                  <a:pt x="649224" y="5679948"/>
                </a:lnTo>
                <a:lnTo>
                  <a:pt x="649224" y="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7558385" cy="9874250"/>
            <a:chOff x="0" y="-1"/>
            <a:chExt cx="17558385" cy="9874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58003" cy="9873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393923" y="-1"/>
              <a:ext cx="1094740" cy="9874250"/>
            </a:xfrm>
            <a:custGeom>
              <a:avLst/>
              <a:gdLst/>
              <a:ahLst/>
              <a:cxnLst/>
              <a:rect l="l" t="t" r="r" b="b"/>
              <a:pathLst>
                <a:path w="1094740" h="9874250">
                  <a:moveTo>
                    <a:pt x="0" y="9873996"/>
                  </a:moveTo>
                  <a:lnTo>
                    <a:pt x="1094232" y="9873996"/>
                  </a:lnTo>
                  <a:lnTo>
                    <a:pt x="1094232" y="0"/>
                  </a:lnTo>
                  <a:lnTo>
                    <a:pt x="0" y="0"/>
                  </a:lnTo>
                  <a:lnTo>
                    <a:pt x="0" y="9873996"/>
                  </a:lnTo>
                  <a:close/>
                </a:path>
              </a:pathLst>
            </a:custGeom>
            <a:solidFill>
              <a:srgbClr val="25312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5394305" cy="9874250"/>
            </a:xfrm>
            <a:custGeom>
              <a:avLst/>
              <a:gdLst/>
              <a:ahLst/>
              <a:cxnLst/>
              <a:rect l="l" t="t" r="r" b="b"/>
              <a:pathLst>
                <a:path w="15394305" h="9874250">
                  <a:moveTo>
                    <a:pt x="7735824" y="0"/>
                  </a:moveTo>
                  <a:lnTo>
                    <a:pt x="0" y="0"/>
                  </a:lnTo>
                  <a:lnTo>
                    <a:pt x="0" y="9873983"/>
                  </a:lnTo>
                  <a:lnTo>
                    <a:pt x="7735824" y="9873983"/>
                  </a:lnTo>
                  <a:lnTo>
                    <a:pt x="7735824" y="0"/>
                  </a:lnTo>
                  <a:close/>
                </a:path>
                <a:path w="15394305" h="9874250">
                  <a:moveTo>
                    <a:pt x="15393924" y="0"/>
                  </a:moveTo>
                  <a:lnTo>
                    <a:pt x="14898624" y="0"/>
                  </a:lnTo>
                  <a:lnTo>
                    <a:pt x="14898624" y="9873983"/>
                  </a:lnTo>
                  <a:lnTo>
                    <a:pt x="15393924" y="9873983"/>
                  </a:lnTo>
                  <a:lnTo>
                    <a:pt x="15393924" y="0"/>
                  </a:lnTo>
                  <a:close/>
                </a:path>
              </a:pathLst>
            </a:custGeom>
            <a:solidFill>
              <a:srgbClr val="86CCA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35823" y="-1"/>
              <a:ext cx="7162800" cy="9874250"/>
            </a:xfrm>
            <a:custGeom>
              <a:avLst/>
              <a:gdLst/>
              <a:ahLst/>
              <a:cxnLst/>
              <a:rect l="l" t="t" r="r" b="b"/>
              <a:pathLst>
                <a:path w="7162800" h="9874250">
                  <a:moveTo>
                    <a:pt x="7162799" y="0"/>
                  </a:moveTo>
                  <a:lnTo>
                    <a:pt x="0" y="0"/>
                  </a:lnTo>
                  <a:lnTo>
                    <a:pt x="0" y="9873996"/>
                  </a:lnTo>
                  <a:lnTo>
                    <a:pt x="7162799" y="9873996"/>
                  </a:lnTo>
                  <a:lnTo>
                    <a:pt x="7162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515355"/>
              <a:ext cx="649605" cy="3851275"/>
            </a:xfrm>
            <a:custGeom>
              <a:avLst/>
              <a:gdLst/>
              <a:ahLst/>
              <a:cxnLst/>
              <a:rect l="l" t="t" r="r" b="b"/>
              <a:pathLst>
                <a:path w="649605" h="3851275">
                  <a:moveTo>
                    <a:pt x="649224" y="0"/>
                  </a:moveTo>
                  <a:lnTo>
                    <a:pt x="0" y="0"/>
                  </a:lnTo>
                  <a:lnTo>
                    <a:pt x="0" y="3851148"/>
                  </a:lnTo>
                  <a:lnTo>
                    <a:pt x="649224" y="3851148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19007" y="3751833"/>
            <a:ext cx="5676900" cy="447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0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High power density</a:t>
            </a:r>
            <a:r>
              <a:rPr sz="2400" spc="-1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electric</a:t>
            </a:r>
            <a:r>
              <a:rPr sz="2400" spc="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motors</a:t>
            </a:r>
            <a:r>
              <a:rPr sz="2400" spc="2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using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NSMM*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 stator</a:t>
            </a:r>
            <a:endParaRPr sz="2400">
              <a:latin typeface="Segoe UI"/>
              <a:cs typeface="Segoe UI"/>
            </a:endParaRPr>
          </a:p>
          <a:p>
            <a:pPr marL="12700" marR="92710">
              <a:lnSpc>
                <a:spcPct val="183300"/>
              </a:lnSpc>
            </a:pP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NSMM</a:t>
            </a:r>
            <a:r>
              <a:rPr sz="2400" spc="-2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testing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and</a:t>
            </a:r>
            <a:r>
              <a:rPr sz="2400" spc="-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characterization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Current</a:t>
            </a:r>
            <a:r>
              <a:rPr sz="2400" spc="-2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transformers</a:t>
            </a:r>
            <a:r>
              <a:rPr sz="2400" spc="-3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for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energy</a:t>
            </a:r>
            <a:r>
              <a:rPr sz="2400" spc="-2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metering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Magnetic</a:t>
            </a:r>
            <a:r>
              <a:rPr sz="2400" spc="-2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components</a:t>
            </a:r>
            <a:r>
              <a:rPr sz="2400" spc="2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for</a:t>
            </a:r>
            <a:r>
              <a:rPr sz="2400" spc="-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EV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 charging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stations</a:t>
            </a:r>
            <a:r>
              <a:rPr sz="2400" spc="-3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(Filters,</a:t>
            </a:r>
            <a:r>
              <a:rPr sz="2400" spc="-2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RCD’s,</a:t>
            </a:r>
            <a:r>
              <a:rPr sz="2400" spc="-4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Transformers</a:t>
            </a:r>
            <a:r>
              <a:rPr sz="2400" spc="-6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,</a:t>
            </a:r>
            <a:r>
              <a:rPr sz="2400" spc="-3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spc="-20" dirty="0">
                <a:solidFill>
                  <a:srgbClr val="44514B"/>
                </a:solidFill>
                <a:latin typeface="Segoe UI"/>
                <a:cs typeface="Segoe UI"/>
              </a:rPr>
              <a:t>PFC)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High</a:t>
            </a:r>
            <a:r>
              <a:rPr sz="2400" spc="-3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power</a:t>
            </a:r>
            <a:r>
              <a:rPr sz="2400" spc="-1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density</a:t>
            </a:r>
            <a:r>
              <a:rPr sz="2400" spc="-2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EV</a:t>
            </a:r>
            <a:r>
              <a:rPr sz="2400" spc="-3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Onboard</a:t>
            </a:r>
            <a:r>
              <a:rPr sz="2400" spc="1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Chargers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sz="2400" dirty="0">
                <a:solidFill>
                  <a:srgbClr val="44514B"/>
                </a:solidFill>
                <a:latin typeface="Segoe UI"/>
                <a:cs typeface="Segoe UI"/>
              </a:rPr>
              <a:t>Wireless</a:t>
            </a:r>
            <a:r>
              <a:rPr sz="2400" spc="-7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44514B"/>
                </a:solidFill>
                <a:latin typeface="Segoe UI"/>
                <a:cs typeface="Segoe UI"/>
              </a:rPr>
              <a:t>Charging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278748" y="1015364"/>
            <a:ext cx="5654675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Investing</a:t>
            </a:r>
            <a:r>
              <a:rPr sz="3000" spc="-25" dirty="0"/>
              <a:t> </a:t>
            </a:r>
            <a:r>
              <a:rPr sz="3000" dirty="0"/>
              <a:t>in</a:t>
            </a:r>
            <a:r>
              <a:rPr sz="3000" spc="-10" dirty="0"/>
              <a:t> </a:t>
            </a:r>
            <a:r>
              <a:rPr sz="3000" dirty="0"/>
              <a:t>pilot</a:t>
            </a:r>
            <a:r>
              <a:rPr sz="3000" spc="-20" dirty="0"/>
              <a:t> </a:t>
            </a:r>
            <a:r>
              <a:rPr sz="3000" spc="-10" dirty="0"/>
              <a:t>studies/case </a:t>
            </a:r>
            <a:r>
              <a:rPr sz="3000" dirty="0"/>
              <a:t>studies</a:t>
            </a:r>
            <a:r>
              <a:rPr sz="3000" spc="-10" dirty="0"/>
              <a:t> </a:t>
            </a:r>
            <a:r>
              <a:rPr sz="3000" dirty="0"/>
              <a:t>with universities</a:t>
            </a:r>
            <a:r>
              <a:rPr sz="3000" spc="-5" dirty="0"/>
              <a:t> </a:t>
            </a:r>
            <a:r>
              <a:rPr sz="3000" spc="-25" dirty="0"/>
              <a:t>and </a:t>
            </a:r>
            <a:r>
              <a:rPr sz="3000" dirty="0"/>
              <a:t>industrial</a:t>
            </a:r>
            <a:r>
              <a:rPr sz="3000" spc="-10" dirty="0"/>
              <a:t> </a:t>
            </a:r>
            <a:r>
              <a:rPr sz="3000" dirty="0"/>
              <a:t>players</a:t>
            </a:r>
            <a:r>
              <a:rPr sz="3000" spc="-20" dirty="0"/>
              <a:t> </a:t>
            </a:r>
            <a:r>
              <a:rPr sz="3000" dirty="0"/>
              <a:t>to</a:t>
            </a:r>
            <a:r>
              <a:rPr sz="3000" spc="-15" dirty="0"/>
              <a:t> </a:t>
            </a:r>
            <a:r>
              <a:rPr sz="3000" spc="-10" dirty="0"/>
              <a:t>prove </a:t>
            </a:r>
            <a:r>
              <a:rPr sz="3000" dirty="0"/>
              <a:t>the</a:t>
            </a:r>
            <a:r>
              <a:rPr sz="3000" spc="-10" dirty="0"/>
              <a:t> </a:t>
            </a:r>
            <a:r>
              <a:rPr sz="3000" dirty="0"/>
              <a:t>benefits</a:t>
            </a:r>
            <a:r>
              <a:rPr sz="3000" spc="-20" dirty="0"/>
              <a:t> </a:t>
            </a:r>
            <a:r>
              <a:rPr sz="3000" dirty="0"/>
              <a:t>of</a:t>
            </a:r>
            <a:r>
              <a:rPr sz="3000" spc="-15" dirty="0"/>
              <a:t> </a:t>
            </a:r>
            <a:r>
              <a:rPr sz="3000" dirty="0"/>
              <a:t>using </a:t>
            </a:r>
            <a:r>
              <a:rPr sz="3000" spc="-20" dirty="0"/>
              <a:t>NSMM </a:t>
            </a:r>
            <a:r>
              <a:rPr sz="3000" dirty="0"/>
              <a:t>in</a:t>
            </a:r>
            <a:r>
              <a:rPr sz="3000" spc="-20" dirty="0"/>
              <a:t> </a:t>
            </a:r>
            <a:r>
              <a:rPr sz="3000" dirty="0"/>
              <a:t>emerging</a:t>
            </a:r>
            <a:r>
              <a:rPr sz="3000" spc="-35" dirty="0"/>
              <a:t> </a:t>
            </a:r>
            <a:r>
              <a:rPr sz="3000" spc="-10" dirty="0"/>
              <a:t>applications</a:t>
            </a:r>
            <a:endParaRPr sz="3000"/>
          </a:p>
        </p:txBody>
      </p:sp>
      <p:sp>
        <p:nvSpPr>
          <p:cNvPr id="10" name="object 10"/>
          <p:cNvSpPr txBox="1"/>
          <p:nvPr/>
        </p:nvSpPr>
        <p:spPr>
          <a:xfrm>
            <a:off x="926998" y="5528309"/>
            <a:ext cx="6321425" cy="374777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94"/>
              </a:spcBef>
            </a:pPr>
            <a:r>
              <a:rPr sz="66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CBMM </a:t>
            </a:r>
            <a:r>
              <a:rPr sz="6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DEVELOPMENT STRATEGY</a:t>
            </a:r>
            <a:endParaRPr sz="6600">
              <a:latin typeface="Segoe UI Black"/>
              <a:cs typeface="Segoe UI Black"/>
            </a:endParaRPr>
          </a:p>
          <a:p>
            <a:pPr marL="12700">
              <a:lnSpc>
                <a:spcPts val="7020"/>
              </a:lnSpc>
            </a:pPr>
            <a:r>
              <a:rPr sz="6600" b="1" dirty="0">
                <a:solidFill>
                  <a:srgbClr val="FFFFFF"/>
                </a:solidFill>
                <a:latin typeface="Segoe UI Black"/>
                <a:cs typeface="Segoe UI Black"/>
              </a:rPr>
              <a:t>FOR</a:t>
            </a:r>
            <a:r>
              <a:rPr sz="66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 NSMM*</a:t>
            </a:r>
            <a:endParaRPr sz="6600">
              <a:latin typeface="Segoe UI Black"/>
              <a:cs typeface="Segoe UI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78748" y="9115755"/>
            <a:ext cx="37992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44514B"/>
                </a:solidFill>
                <a:latin typeface="Segoe UI"/>
                <a:cs typeface="Segoe UI"/>
              </a:rPr>
              <a:t>*NSMM=Nanocrystalline</a:t>
            </a:r>
            <a:r>
              <a:rPr sz="1400" i="1" spc="-45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44514B"/>
                </a:solidFill>
                <a:latin typeface="Segoe UI"/>
                <a:cs typeface="Segoe UI"/>
              </a:rPr>
              <a:t>Soft</a:t>
            </a:r>
            <a:r>
              <a:rPr sz="1400" i="1" spc="-30" dirty="0">
                <a:solidFill>
                  <a:srgbClr val="44514B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44514B"/>
                </a:solidFill>
                <a:latin typeface="Segoe UI"/>
                <a:cs typeface="Segoe UI"/>
              </a:rPr>
              <a:t>Magnetic</a:t>
            </a:r>
            <a:r>
              <a:rPr sz="1400" i="1" spc="-10" dirty="0">
                <a:solidFill>
                  <a:srgbClr val="44514B"/>
                </a:solidFill>
                <a:latin typeface="Segoe UI"/>
                <a:cs typeface="Segoe UI"/>
              </a:rPr>
              <a:t> Materials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8792" y="4654803"/>
            <a:ext cx="5571490" cy="3033395"/>
          </a:xfrm>
          <a:custGeom>
            <a:avLst/>
            <a:gdLst/>
            <a:ahLst/>
            <a:cxnLst/>
            <a:rect l="l" t="t" r="r" b="b"/>
            <a:pathLst>
              <a:path w="5571490" h="3033395">
                <a:moveTo>
                  <a:pt x="5571490" y="3007868"/>
                </a:moveTo>
                <a:lnTo>
                  <a:pt x="5570194" y="3001518"/>
                </a:lnTo>
                <a:lnTo>
                  <a:pt x="5569483" y="2998012"/>
                </a:lnTo>
                <a:lnTo>
                  <a:pt x="5564022" y="2989935"/>
                </a:lnTo>
                <a:lnTo>
                  <a:pt x="5555945" y="2984474"/>
                </a:lnTo>
                <a:lnTo>
                  <a:pt x="5546090" y="2982468"/>
                </a:lnTo>
                <a:lnTo>
                  <a:pt x="5536171" y="2984474"/>
                </a:lnTo>
                <a:lnTo>
                  <a:pt x="5528094" y="2989935"/>
                </a:lnTo>
                <a:lnTo>
                  <a:pt x="5522671" y="2998012"/>
                </a:lnTo>
                <a:lnTo>
                  <a:pt x="5521960" y="3001518"/>
                </a:lnTo>
                <a:lnTo>
                  <a:pt x="49504" y="3001518"/>
                </a:lnTo>
                <a:lnTo>
                  <a:pt x="48793" y="2998012"/>
                </a:lnTo>
                <a:lnTo>
                  <a:pt x="43332" y="2989935"/>
                </a:lnTo>
                <a:lnTo>
                  <a:pt x="35255" y="2984474"/>
                </a:lnTo>
                <a:lnTo>
                  <a:pt x="25400" y="2982468"/>
                </a:lnTo>
                <a:lnTo>
                  <a:pt x="15532" y="2984474"/>
                </a:lnTo>
                <a:lnTo>
                  <a:pt x="7454" y="2989935"/>
                </a:lnTo>
                <a:lnTo>
                  <a:pt x="1993" y="2998012"/>
                </a:lnTo>
                <a:lnTo>
                  <a:pt x="0" y="3007868"/>
                </a:lnTo>
                <a:lnTo>
                  <a:pt x="1993" y="3017736"/>
                </a:lnTo>
                <a:lnTo>
                  <a:pt x="7454" y="3025813"/>
                </a:lnTo>
                <a:lnTo>
                  <a:pt x="15532" y="3031274"/>
                </a:lnTo>
                <a:lnTo>
                  <a:pt x="25400" y="3033268"/>
                </a:lnTo>
                <a:lnTo>
                  <a:pt x="35255" y="3031274"/>
                </a:lnTo>
                <a:lnTo>
                  <a:pt x="43332" y="3025813"/>
                </a:lnTo>
                <a:lnTo>
                  <a:pt x="48793" y="3017736"/>
                </a:lnTo>
                <a:lnTo>
                  <a:pt x="49504" y="3014218"/>
                </a:lnTo>
                <a:lnTo>
                  <a:pt x="5521960" y="3014218"/>
                </a:lnTo>
                <a:lnTo>
                  <a:pt x="5522671" y="3017736"/>
                </a:lnTo>
                <a:lnTo>
                  <a:pt x="5528094" y="3025813"/>
                </a:lnTo>
                <a:lnTo>
                  <a:pt x="5536171" y="3031274"/>
                </a:lnTo>
                <a:lnTo>
                  <a:pt x="5546090" y="3033268"/>
                </a:lnTo>
                <a:lnTo>
                  <a:pt x="5555945" y="3031274"/>
                </a:lnTo>
                <a:lnTo>
                  <a:pt x="5564022" y="3025813"/>
                </a:lnTo>
                <a:lnTo>
                  <a:pt x="5569483" y="3017736"/>
                </a:lnTo>
                <a:lnTo>
                  <a:pt x="5570194" y="3014218"/>
                </a:lnTo>
                <a:lnTo>
                  <a:pt x="5571490" y="3007868"/>
                </a:lnTo>
                <a:close/>
              </a:path>
              <a:path w="5571490" h="3033395">
                <a:moveTo>
                  <a:pt x="5571490" y="2360168"/>
                </a:moveTo>
                <a:lnTo>
                  <a:pt x="5570194" y="2353818"/>
                </a:lnTo>
                <a:lnTo>
                  <a:pt x="5569483" y="2350312"/>
                </a:lnTo>
                <a:lnTo>
                  <a:pt x="5564022" y="2342235"/>
                </a:lnTo>
                <a:lnTo>
                  <a:pt x="5555945" y="2336774"/>
                </a:lnTo>
                <a:lnTo>
                  <a:pt x="5546090" y="2334768"/>
                </a:lnTo>
                <a:lnTo>
                  <a:pt x="5536171" y="2336774"/>
                </a:lnTo>
                <a:lnTo>
                  <a:pt x="5528094" y="2342235"/>
                </a:lnTo>
                <a:lnTo>
                  <a:pt x="5522671" y="2350312"/>
                </a:lnTo>
                <a:lnTo>
                  <a:pt x="5521960" y="2353818"/>
                </a:lnTo>
                <a:lnTo>
                  <a:pt x="49504" y="2353818"/>
                </a:lnTo>
                <a:lnTo>
                  <a:pt x="48793" y="2350312"/>
                </a:lnTo>
                <a:lnTo>
                  <a:pt x="43332" y="2342235"/>
                </a:lnTo>
                <a:lnTo>
                  <a:pt x="35255" y="2336774"/>
                </a:lnTo>
                <a:lnTo>
                  <a:pt x="25400" y="2334768"/>
                </a:lnTo>
                <a:lnTo>
                  <a:pt x="15532" y="2336774"/>
                </a:lnTo>
                <a:lnTo>
                  <a:pt x="7454" y="2342235"/>
                </a:lnTo>
                <a:lnTo>
                  <a:pt x="1993" y="2350312"/>
                </a:lnTo>
                <a:lnTo>
                  <a:pt x="0" y="2360168"/>
                </a:lnTo>
                <a:lnTo>
                  <a:pt x="1993" y="2370036"/>
                </a:lnTo>
                <a:lnTo>
                  <a:pt x="7454" y="2378113"/>
                </a:lnTo>
                <a:lnTo>
                  <a:pt x="15532" y="2383574"/>
                </a:lnTo>
                <a:lnTo>
                  <a:pt x="25400" y="2385568"/>
                </a:lnTo>
                <a:lnTo>
                  <a:pt x="35255" y="2383574"/>
                </a:lnTo>
                <a:lnTo>
                  <a:pt x="43332" y="2378113"/>
                </a:lnTo>
                <a:lnTo>
                  <a:pt x="48793" y="2370036"/>
                </a:lnTo>
                <a:lnTo>
                  <a:pt x="49504" y="2366518"/>
                </a:lnTo>
                <a:lnTo>
                  <a:pt x="5521960" y="2366518"/>
                </a:lnTo>
                <a:lnTo>
                  <a:pt x="5522671" y="2370036"/>
                </a:lnTo>
                <a:lnTo>
                  <a:pt x="5528094" y="2378113"/>
                </a:lnTo>
                <a:lnTo>
                  <a:pt x="5536171" y="2383574"/>
                </a:lnTo>
                <a:lnTo>
                  <a:pt x="5546090" y="2385568"/>
                </a:lnTo>
                <a:lnTo>
                  <a:pt x="5555945" y="2383574"/>
                </a:lnTo>
                <a:lnTo>
                  <a:pt x="5564022" y="2378113"/>
                </a:lnTo>
                <a:lnTo>
                  <a:pt x="5569483" y="2370036"/>
                </a:lnTo>
                <a:lnTo>
                  <a:pt x="5570194" y="2366518"/>
                </a:lnTo>
                <a:lnTo>
                  <a:pt x="5571490" y="2360168"/>
                </a:lnTo>
                <a:close/>
              </a:path>
              <a:path w="5571490" h="3033395">
                <a:moveTo>
                  <a:pt x="5571490" y="1404620"/>
                </a:moveTo>
                <a:lnTo>
                  <a:pt x="5570194" y="1398270"/>
                </a:lnTo>
                <a:lnTo>
                  <a:pt x="5569483" y="1394764"/>
                </a:lnTo>
                <a:lnTo>
                  <a:pt x="5564022" y="1386687"/>
                </a:lnTo>
                <a:lnTo>
                  <a:pt x="5555945" y="1381226"/>
                </a:lnTo>
                <a:lnTo>
                  <a:pt x="5546090" y="1379220"/>
                </a:lnTo>
                <a:lnTo>
                  <a:pt x="5536171" y="1381226"/>
                </a:lnTo>
                <a:lnTo>
                  <a:pt x="5528094" y="1386687"/>
                </a:lnTo>
                <a:lnTo>
                  <a:pt x="5522671" y="1394764"/>
                </a:lnTo>
                <a:lnTo>
                  <a:pt x="5521960" y="1398270"/>
                </a:lnTo>
                <a:lnTo>
                  <a:pt x="49504" y="1398270"/>
                </a:lnTo>
                <a:lnTo>
                  <a:pt x="48793" y="1394764"/>
                </a:lnTo>
                <a:lnTo>
                  <a:pt x="43332" y="1386687"/>
                </a:lnTo>
                <a:lnTo>
                  <a:pt x="35255" y="1381226"/>
                </a:lnTo>
                <a:lnTo>
                  <a:pt x="25400" y="1379220"/>
                </a:lnTo>
                <a:lnTo>
                  <a:pt x="15532" y="1381226"/>
                </a:lnTo>
                <a:lnTo>
                  <a:pt x="7454" y="1386687"/>
                </a:lnTo>
                <a:lnTo>
                  <a:pt x="1993" y="1394764"/>
                </a:lnTo>
                <a:lnTo>
                  <a:pt x="0" y="1404620"/>
                </a:lnTo>
                <a:lnTo>
                  <a:pt x="1993" y="1414487"/>
                </a:lnTo>
                <a:lnTo>
                  <a:pt x="7454" y="1422565"/>
                </a:lnTo>
                <a:lnTo>
                  <a:pt x="15532" y="1428026"/>
                </a:lnTo>
                <a:lnTo>
                  <a:pt x="25400" y="1430020"/>
                </a:lnTo>
                <a:lnTo>
                  <a:pt x="35255" y="1428026"/>
                </a:lnTo>
                <a:lnTo>
                  <a:pt x="43332" y="1422565"/>
                </a:lnTo>
                <a:lnTo>
                  <a:pt x="48793" y="1414487"/>
                </a:lnTo>
                <a:lnTo>
                  <a:pt x="49504" y="1410970"/>
                </a:lnTo>
                <a:lnTo>
                  <a:pt x="5521960" y="1410970"/>
                </a:lnTo>
                <a:lnTo>
                  <a:pt x="5522671" y="1414487"/>
                </a:lnTo>
                <a:lnTo>
                  <a:pt x="5528094" y="1422565"/>
                </a:lnTo>
                <a:lnTo>
                  <a:pt x="5536171" y="1428026"/>
                </a:lnTo>
                <a:lnTo>
                  <a:pt x="5546090" y="1430020"/>
                </a:lnTo>
                <a:lnTo>
                  <a:pt x="5555945" y="1428026"/>
                </a:lnTo>
                <a:lnTo>
                  <a:pt x="5564022" y="1422565"/>
                </a:lnTo>
                <a:lnTo>
                  <a:pt x="5569483" y="1414487"/>
                </a:lnTo>
                <a:lnTo>
                  <a:pt x="5570194" y="1410970"/>
                </a:lnTo>
                <a:lnTo>
                  <a:pt x="5571490" y="1404620"/>
                </a:lnTo>
                <a:close/>
              </a:path>
              <a:path w="5571490" h="3033395">
                <a:moveTo>
                  <a:pt x="5571490" y="721868"/>
                </a:moveTo>
                <a:lnTo>
                  <a:pt x="5570194" y="715518"/>
                </a:lnTo>
                <a:lnTo>
                  <a:pt x="5569483" y="712012"/>
                </a:lnTo>
                <a:lnTo>
                  <a:pt x="5564022" y="703935"/>
                </a:lnTo>
                <a:lnTo>
                  <a:pt x="5555945" y="698474"/>
                </a:lnTo>
                <a:lnTo>
                  <a:pt x="5546090" y="696468"/>
                </a:lnTo>
                <a:lnTo>
                  <a:pt x="5536171" y="698474"/>
                </a:lnTo>
                <a:lnTo>
                  <a:pt x="5528094" y="703935"/>
                </a:lnTo>
                <a:lnTo>
                  <a:pt x="5522671" y="712012"/>
                </a:lnTo>
                <a:lnTo>
                  <a:pt x="5521960" y="715518"/>
                </a:lnTo>
                <a:lnTo>
                  <a:pt x="49504" y="715518"/>
                </a:lnTo>
                <a:lnTo>
                  <a:pt x="48793" y="712012"/>
                </a:lnTo>
                <a:lnTo>
                  <a:pt x="43332" y="703935"/>
                </a:lnTo>
                <a:lnTo>
                  <a:pt x="35255" y="698474"/>
                </a:lnTo>
                <a:lnTo>
                  <a:pt x="25400" y="696468"/>
                </a:lnTo>
                <a:lnTo>
                  <a:pt x="15532" y="698474"/>
                </a:lnTo>
                <a:lnTo>
                  <a:pt x="7454" y="703935"/>
                </a:lnTo>
                <a:lnTo>
                  <a:pt x="1993" y="712012"/>
                </a:lnTo>
                <a:lnTo>
                  <a:pt x="0" y="721868"/>
                </a:lnTo>
                <a:lnTo>
                  <a:pt x="1993" y="731735"/>
                </a:lnTo>
                <a:lnTo>
                  <a:pt x="7454" y="739813"/>
                </a:lnTo>
                <a:lnTo>
                  <a:pt x="15532" y="745274"/>
                </a:lnTo>
                <a:lnTo>
                  <a:pt x="25400" y="747268"/>
                </a:lnTo>
                <a:lnTo>
                  <a:pt x="35255" y="745274"/>
                </a:lnTo>
                <a:lnTo>
                  <a:pt x="43332" y="739813"/>
                </a:lnTo>
                <a:lnTo>
                  <a:pt x="48793" y="731735"/>
                </a:lnTo>
                <a:lnTo>
                  <a:pt x="49504" y="728218"/>
                </a:lnTo>
                <a:lnTo>
                  <a:pt x="5521960" y="728218"/>
                </a:lnTo>
                <a:lnTo>
                  <a:pt x="5522671" y="731735"/>
                </a:lnTo>
                <a:lnTo>
                  <a:pt x="5528094" y="739813"/>
                </a:lnTo>
                <a:lnTo>
                  <a:pt x="5536171" y="745274"/>
                </a:lnTo>
                <a:lnTo>
                  <a:pt x="5546090" y="747268"/>
                </a:lnTo>
                <a:lnTo>
                  <a:pt x="5555945" y="745274"/>
                </a:lnTo>
                <a:lnTo>
                  <a:pt x="5564022" y="739813"/>
                </a:lnTo>
                <a:lnTo>
                  <a:pt x="5569483" y="731735"/>
                </a:lnTo>
                <a:lnTo>
                  <a:pt x="5570194" y="728218"/>
                </a:lnTo>
                <a:lnTo>
                  <a:pt x="5571490" y="721868"/>
                </a:lnTo>
                <a:close/>
              </a:path>
              <a:path w="5571490" h="3033395">
                <a:moveTo>
                  <a:pt x="5571490" y="25400"/>
                </a:moveTo>
                <a:lnTo>
                  <a:pt x="5570194" y="19050"/>
                </a:lnTo>
                <a:lnTo>
                  <a:pt x="5569483" y="15544"/>
                </a:lnTo>
                <a:lnTo>
                  <a:pt x="5564022" y="7467"/>
                </a:lnTo>
                <a:lnTo>
                  <a:pt x="5555945" y="2006"/>
                </a:lnTo>
                <a:lnTo>
                  <a:pt x="5546090" y="0"/>
                </a:lnTo>
                <a:lnTo>
                  <a:pt x="5536171" y="2006"/>
                </a:lnTo>
                <a:lnTo>
                  <a:pt x="5528094" y="7467"/>
                </a:lnTo>
                <a:lnTo>
                  <a:pt x="5522671" y="15544"/>
                </a:lnTo>
                <a:lnTo>
                  <a:pt x="5521960" y="19050"/>
                </a:lnTo>
                <a:lnTo>
                  <a:pt x="49504" y="19050"/>
                </a:lnTo>
                <a:lnTo>
                  <a:pt x="48793" y="15544"/>
                </a:lnTo>
                <a:lnTo>
                  <a:pt x="43332" y="7467"/>
                </a:lnTo>
                <a:lnTo>
                  <a:pt x="35255" y="2006"/>
                </a:lnTo>
                <a:lnTo>
                  <a:pt x="25400" y="0"/>
                </a:lnTo>
                <a:lnTo>
                  <a:pt x="15532" y="2006"/>
                </a:lnTo>
                <a:lnTo>
                  <a:pt x="7454" y="7467"/>
                </a:lnTo>
                <a:lnTo>
                  <a:pt x="1993" y="15544"/>
                </a:lnTo>
                <a:lnTo>
                  <a:pt x="0" y="25400"/>
                </a:lnTo>
                <a:lnTo>
                  <a:pt x="1993" y="35267"/>
                </a:lnTo>
                <a:lnTo>
                  <a:pt x="7454" y="43345"/>
                </a:lnTo>
                <a:lnTo>
                  <a:pt x="15532" y="48806"/>
                </a:lnTo>
                <a:lnTo>
                  <a:pt x="25400" y="50800"/>
                </a:lnTo>
                <a:lnTo>
                  <a:pt x="35255" y="48806"/>
                </a:lnTo>
                <a:lnTo>
                  <a:pt x="43332" y="43345"/>
                </a:lnTo>
                <a:lnTo>
                  <a:pt x="48793" y="35267"/>
                </a:lnTo>
                <a:lnTo>
                  <a:pt x="49504" y="31750"/>
                </a:lnTo>
                <a:lnTo>
                  <a:pt x="5521960" y="31750"/>
                </a:lnTo>
                <a:lnTo>
                  <a:pt x="5522671" y="35267"/>
                </a:lnTo>
                <a:lnTo>
                  <a:pt x="5528094" y="43345"/>
                </a:lnTo>
                <a:lnTo>
                  <a:pt x="5536171" y="48806"/>
                </a:lnTo>
                <a:lnTo>
                  <a:pt x="5546090" y="50800"/>
                </a:lnTo>
                <a:lnTo>
                  <a:pt x="5555945" y="48806"/>
                </a:lnTo>
                <a:lnTo>
                  <a:pt x="5564022" y="43345"/>
                </a:lnTo>
                <a:lnTo>
                  <a:pt x="5569483" y="35267"/>
                </a:lnTo>
                <a:lnTo>
                  <a:pt x="5570194" y="31750"/>
                </a:lnTo>
                <a:lnTo>
                  <a:pt x="5571490" y="2540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7558385" cy="9874250"/>
            <a:chOff x="0" y="-1"/>
            <a:chExt cx="17558385" cy="9874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58003" cy="9873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393923" y="-1"/>
              <a:ext cx="1094740" cy="9874250"/>
            </a:xfrm>
            <a:custGeom>
              <a:avLst/>
              <a:gdLst/>
              <a:ahLst/>
              <a:cxnLst/>
              <a:rect l="l" t="t" r="r" b="b"/>
              <a:pathLst>
                <a:path w="1094740" h="9874250">
                  <a:moveTo>
                    <a:pt x="0" y="9873996"/>
                  </a:moveTo>
                  <a:lnTo>
                    <a:pt x="1094232" y="9873996"/>
                  </a:lnTo>
                  <a:lnTo>
                    <a:pt x="1094232" y="0"/>
                  </a:lnTo>
                  <a:lnTo>
                    <a:pt x="0" y="0"/>
                  </a:lnTo>
                  <a:lnTo>
                    <a:pt x="0" y="9873996"/>
                  </a:lnTo>
                  <a:close/>
                </a:path>
              </a:pathLst>
            </a:custGeom>
            <a:solidFill>
              <a:srgbClr val="25312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98623" y="0"/>
              <a:ext cx="495300" cy="9874250"/>
            </a:xfrm>
            <a:custGeom>
              <a:avLst/>
              <a:gdLst/>
              <a:ahLst/>
              <a:cxnLst/>
              <a:rect l="l" t="t" r="r" b="b"/>
              <a:pathLst>
                <a:path w="495300" h="9874250">
                  <a:moveTo>
                    <a:pt x="0" y="9873994"/>
                  </a:moveTo>
                  <a:lnTo>
                    <a:pt x="495300" y="9873994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9873994"/>
                  </a:lnTo>
                  <a:close/>
                </a:path>
              </a:pathLst>
            </a:custGeom>
            <a:solidFill>
              <a:srgbClr val="86CCA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-1"/>
              <a:ext cx="14899005" cy="9874250"/>
            </a:xfrm>
            <a:custGeom>
              <a:avLst/>
              <a:gdLst/>
              <a:ahLst/>
              <a:cxnLst/>
              <a:rect l="l" t="t" r="r" b="b"/>
              <a:pathLst>
                <a:path w="14899005" h="9874250">
                  <a:moveTo>
                    <a:pt x="14898623" y="0"/>
                  </a:moveTo>
                  <a:lnTo>
                    <a:pt x="0" y="0"/>
                  </a:lnTo>
                  <a:lnTo>
                    <a:pt x="0" y="9873996"/>
                  </a:lnTo>
                  <a:lnTo>
                    <a:pt x="14898623" y="9873996"/>
                  </a:lnTo>
                  <a:lnTo>
                    <a:pt x="148986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91792" y="6519164"/>
            <a:ext cx="5982335" cy="2178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CBMM could</a:t>
            </a:r>
            <a:r>
              <a:rPr sz="20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offer:</a:t>
            </a:r>
            <a:endParaRPr sz="2000">
              <a:latin typeface="Segoe UI"/>
              <a:cs typeface="Segoe UI"/>
            </a:endParaRPr>
          </a:p>
          <a:p>
            <a:pPr marL="398145">
              <a:lnSpc>
                <a:spcPct val="100000"/>
              </a:lnSpc>
              <a:spcBef>
                <a:spcPts val="1220"/>
              </a:spcBef>
            </a:pP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Contact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with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all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top</a:t>
            </a:r>
            <a:r>
              <a:rPr sz="1600" spc="-6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players</a:t>
            </a:r>
            <a:r>
              <a:rPr sz="16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1600" spc="-6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600" spc="-4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supply</a:t>
            </a:r>
            <a:r>
              <a:rPr sz="1600" spc="-5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chain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involving</a:t>
            </a:r>
            <a:endParaRPr sz="1600">
              <a:latin typeface="Segoe UI"/>
              <a:cs typeface="Segoe UI"/>
            </a:endParaRPr>
          </a:p>
          <a:p>
            <a:pPr marL="398145">
              <a:lnSpc>
                <a:spcPct val="100000"/>
              </a:lnSpc>
            </a:pP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nanocrystalline</a:t>
            </a:r>
            <a:r>
              <a:rPr sz="1600" spc="-7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solutions</a:t>
            </a:r>
            <a:endParaRPr sz="1600">
              <a:latin typeface="Segoe UI"/>
              <a:cs typeface="Segoe UI"/>
            </a:endParaRPr>
          </a:p>
          <a:p>
            <a:pPr marL="398145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Supply</a:t>
            </a:r>
            <a:r>
              <a:rPr sz="1600" spc="-7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chain</a:t>
            </a:r>
            <a:r>
              <a:rPr sz="1600" spc="-7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diversification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and</a:t>
            </a:r>
            <a:r>
              <a:rPr sz="1600" spc="-7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transparency</a:t>
            </a:r>
            <a:endParaRPr sz="1600">
              <a:latin typeface="Segoe UI"/>
              <a:cs typeface="Segoe UI"/>
            </a:endParaRPr>
          </a:p>
          <a:p>
            <a:pPr marL="398145" marR="508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Bring</a:t>
            </a:r>
            <a:r>
              <a:rPr sz="16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600" spc="-5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strategic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partnerships</a:t>
            </a:r>
            <a:r>
              <a:rPr sz="16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with</a:t>
            </a:r>
            <a:r>
              <a:rPr sz="1600" spc="-5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universities</a:t>
            </a:r>
            <a:r>
              <a:rPr sz="16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and</a:t>
            </a:r>
            <a:r>
              <a:rPr sz="1600" spc="-6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companies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for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developing</a:t>
            </a:r>
            <a:r>
              <a:rPr sz="1600" spc="-5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advanced</a:t>
            </a:r>
            <a:r>
              <a:rPr sz="1600" spc="-6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magnetic</a:t>
            </a:r>
            <a:r>
              <a:rPr sz="1600" spc="-6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solutions</a:t>
            </a:r>
            <a:r>
              <a:rPr sz="16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with</a:t>
            </a:r>
            <a:r>
              <a:rPr sz="16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202F27"/>
                </a:solidFill>
                <a:latin typeface="Segoe UI"/>
                <a:cs typeface="Segoe UI"/>
              </a:rPr>
              <a:t>nano</a:t>
            </a:r>
            <a:endParaRPr sz="1600">
              <a:latin typeface="Segoe UI"/>
              <a:cs typeface="Segoe UI"/>
            </a:endParaRPr>
          </a:p>
          <a:p>
            <a:pPr marL="398145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Contact</a:t>
            </a:r>
            <a:r>
              <a:rPr sz="1600" spc="-6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with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potential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end-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users</a:t>
            </a:r>
            <a:r>
              <a:rPr sz="1600" spc="-4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16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02F27"/>
                </a:solidFill>
                <a:latin typeface="Segoe UI"/>
                <a:cs typeface="Segoe UI"/>
              </a:rPr>
              <a:t>power</a:t>
            </a:r>
            <a:r>
              <a:rPr sz="16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electronics</a:t>
            </a:r>
            <a:r>
              <a:rPr sz="16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systems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3511" y="4942331"/>
            <a:ext cx="1409700" cy="1047115"/>
          </a:xfrm>
          <a:custGeom>
            <a:avLst/>
            <a:gdLst/>
            <a:ahLst/>
            <a:cxnLst/>
            <a:rect l="l" t="t" r="r" b="b"/>
            <a:pathLst>
              <a:path w="1409700" h="1047114">
                <a:moveTo>
                  <a:pt x="1409700" y="0"/>
                </a:moveTo>
                <a:lnTo>
                  <a:pt x="0" y="0"/>
                </a:lnTo>
                <a:lnTo>
                  <a:pt x="0" y="1046988"/>
                </a:lnTo>
                <a:lnTo>
                  <a:pt x="1409700" y="1046988"/>
                </a:lnTo>
                <a:lnTo>
                  <a:pt x="1409700" y="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35248" y="5141417"/>
            <a:ext cx="104711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Ribbon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producer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4147" y="4942331"/>
            <a:ext cx="1409700" cy="1047115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/>
              <a:cs typeface="Times New Roman"/>
            </a:endParaRPr>
          </a:p>
          <a:p>
            <a:pPr marL="340360">
              <a:lnSpc>
                <a:spcPct val="100000"/>
              </a:lnSpc>
            </a:pPr>
            <a:r>
              <a:rPr sz="1800" b="1" spc="-20" dirty="0">
                <a:latin typeface="Segoe UI"/>
                <a:cs typeface="Segoe UI"/>
              </a:rPr>
              <a:t>CBMM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94610" y="4942331"/>
            <a:ext cx="3257550" cy="1047115"/>
          </a:xfrm>
          <a:custGeom>
            <a:avLst/>
            <a:gdLst/>
            <a:ahLst/>
            <a:cxnLst/>
            <a:rect l="l" t="t" r="r" b="b"/>
            <a:pathLst>
              <a:path w="3257550" h="1047114">
                <a:moveTo>
                  <a:pt x="360299" y="525018"/>
                </a:moveTo>
                <a:lnTo>
                  <a:pt x="331635" y="510667"/>
                </a:lnTo>
                <a:lnTo>
                  <a:pt x="274574" y="482092"/>
                </a:lnTo>
                <a:lnTo>
                  <a:pt x="274574" y="510667"/>
                </a:lnTo>
                <a:lnTo>
                  <a:pt x="0" y="510667"/>
                </a:lnTo>
                <a:lnTo>
                  <a:pt x="0" y="539242"/>
                </a:lnTo>
                <a:lnTo>
                  <a:pt x="274574" y="539242"/>
                </a:lnTo>
                <a:lnTo>
                  <a:pt x="274574" y="567817"/>
                </a:lnTo>
                <a:lnTo>
                  <a:pt x="331800" y="539242"/>
                </a:lnTo>
                <a:lnTo>
                  <a:pt x="360299" y="525018"/>
                </a:lnTo>
                <a:close/>
              </a:path>
              <a:path w="3257550" h="1047114">
                <a:moveTo>
                  <a:pt x="3257550" y="0"/>
                </a:moveTo>
                <a:lnTo>
                  <a:pt x="1849374" y="0"/>
                </a:lnTo>
                <a:lnTo>
                  <a:pt x="1849374" y="1046988"/>
                </a:lnTo>
                <a:lnTo>
                  <a:pt x="3257550" y="1046988"/>
                </a:lnTo>
                <a:lnTo>
                  <a:pt x="3257550" y="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54728" y="5036261"/>
            <a:ext cx="118681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Core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producer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&amp;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treatment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51220" y="4942331"/>
            <a:ext cx="1466215" cy="1047115"/>
          </a:xfrm>
          <a:prstGeom prst="rect">
            <a:avLst/>
          </a:prstGeom>
          <a:solidFill>
            <a:srgbClr val="202F27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54305" marR="143510" indent="-635" algn="ctr">
              <a:lnSpc>
                <a:spcPct val="100000"/>
              </a:lnSpc>
              <a:spcBef>
                <a:spcPts val="84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Magnetic component producer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461" y="3801312"/>
            <a:ext cx="3930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02F27"/>
                </a:solidFill>
                <a:latin typeface="Segoe UI"/>
                <a:cs typeface="Segoe UI"/>
              </a:rPr>
              <a:t>Magnetic</a:t>
            </a:r>
            <a:r>
              <a:rPr sz="2400" b="1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202F27"/>
                </a:solidFill>
                <a:latin typeface="Segoe UI"/>
                <a:cs typeface="Segoe UI"/>
              </a:rPr>
              <a:t>Material</a:t>
            </a:r>
            <a:r>
              <a:rPr sz="2400" b="1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202F27"/>
                </a:solidFill>
                <a:latin typeface="Segoe UI"/>
                <a:cs typeface="Segoe UI"/>
              </a:rPr>
              <a:t>Industry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23831" y="4739639"/>
            <a:ext cx="1949450" cy="1452880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172085" rIns="0" bIns="0" rtlCol="0">
            <a:spAutoFit/>
          </a:bodyPr>
          <a:lstStyle/>
          <a:p>
            <a:pPr marL="192405" marR="184785" indent="-1905" algn="ctr">
              <a:lnSpc>
                <a:spcPct val="100000"/>
              </a:lnSpc>
              <a:spcBef>
                <a:spcPts val="1355"/>
              </a:spcBef>
            </a:pPr>
            <a:r>
              <a:rPr sz="1800" b="1" spc="-10" dirty="0">
                <a:latin typeface="Segoe UI"/>
                <a:cs typeface="Segoe UI"/>
              </a:rPr>
              <a:t>Power component manufacturers </a:t>
            </a:r>
            <a:r>
              <a:rPr sz="1800" b="1" dirty="0">
                <a:latin typeface="Segoe UI"/>
                <a:cs typeface="Segoe UI"/>
              </a:rPr>
              <a:t>&amp;</a:t>
            </a:r>
            <a:r>
              <a:rPr sz="1800" b="1" spc="-10" dirty="0">
                <a:latin typeface="Segoe UI"/>
                <a:cs typeface="Segoe UI"/>
              </a:rPr>
              <a:t> assembler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06043" y="4014215"/>
            <a:ext cx="1155700" cy="558800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126364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994"/>
              </a:spcBef>
            </a:pPr>
            <a:r>
              <a:rPr sz="1800" b="1" spc="-25" dirty="0">
                <a:latin typeface="Segoe UI"/>
                <a:cs typeface="Segoe UI"/>
              </a:rPr>
              <a:t>EV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306043" y="4655057"/>
            <a:ext cx="1155700" cy="516255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7620" rIns="0" bIns="0" rtlCol="0">
            <a:spAutoFit/>
          </a:bodyPr>
          <a:lstStyle/>
          <a:p>
            <a:pPr marL="279400" marR="268605" indent="76200">
              <a:lnSpc>
                <a:spcPts val="1920"/>
              </a:lnSpc>
              <a:spcBef>
                <a:spcPts val="60"/>
              </a:spcBef>
            </a:pPr>
            <a:r>
              <a:rPr sz="1600" b="1" spc="-20" dirty="0">
                <a:latin typeface="Segoe UI"/>
                <a:cs typeface="Segoe UI"/>
              </a:rPr>
              <a:t>Data </a:t>
            </a:r>
            <a:r>
              <a:rPr sz="1600" b="1" spc="-10" dirty="0">
                <a:latin typeface="Segoe UI"/>
                <a:cs typeface="Segoe UI"/>
              </a:rPr>
              <a:t>center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06043" y="5253227"/>
            <a:ext cx="1155700" cy="538480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994"/>
              </a:spcBef>
            </a:pPr>
            <a:r>
              <a:rPr sz="1800" b="1" spc="-20" dirty="0">
                <a:latin typeface="Segoe UI"/>
                <a:cs typeface="Segoe UI"/>
              </a:rPr>
              <a:t>HVAC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306043" y="5873495"/>
            <a:ext cx="1155700" cy="536575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126365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995"/>
              </a:spcBef>
            </a:pPr>
            <a:r>
              <a:rPr sz="1800" b="1" spc="-10" dirty="0">
                <a:latin typeface="Segoe UI"/>
                <a:cs typeface="Segoe UI"/>
              </a:rPr>
              <a:t>Solar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06043" y="6492239"/>
            <a:ext cx="1155700" cy="1016635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220979">
              <a:lnSpc>
                <a:spcPct val="100000"/>
              </a:lnSpc>
            </a:pPr>
            <a:r>
              <a:rPr sz="1800" b="1" spc="-10" dirty="0">
                <a:latin typeface="Segoe UI"/>
                <a:cs typeface="Segoe UI"/>
              </a:rPr>
              <a:t>Others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80988" y="4009516"/>
            <a:ext cx="6890384" cy="707390"/>
          </a:xfrm>
          <a:custGeom>
            <a:avLst/>
            <a:gdLst/>
            <a:ahLst/>
            <a:cxnLst/>
            <a:rect l="l" t="t" r="r" b="b"/>
            <a:pathLst>
              <a:path w="6890384" h="707389">
                <a:moveTo>
                  <a:pt x="1414272" y="390283"/>
                </a:moveTo>
                <a:lnTo>
                  <a:pt x="0" y="390283"/>
                </a:lnTo>
                <a:lnTo>
                  <a:pt x="0" y="632587"/>
                </a:lnTo>
                <a:lnTo>
                  <a:pt x="1414272" y="632587"/>
                </a:lnTo>
                <a:lnTo>
                  <a:pt x="1414272" y="390283"/>
                </a:lnTo>
                <a:close/>
              </a:path>
              <a:path w="6890384" h="707389">
                <a:moveTo>
                  <a:pt x="6890004" y="11557"/>
                </a:moveTo>
                <a:lnTo>
                  <a:pt x="6794881" y="0"/>
                </a:lnTo>
                <a:lnTo>
                  <a:pt x="6804469" y="26885"/>
                </a:lnTo>
                <a:lnTo>
                  <a:pt x="4976368" y="680085"/>
                </a:lnTo>
                <a:lnTo>
                  <a:pt x="4986020" y="707009"/>
                </a:lnTo>
                <a:lnTo>
                  <a:pt x="6814083" y="53822"/>
                </a:lnTo>
                <a:lnTo>
                  <a:pt x="6823710" y="80772"/>
                </a:lnTo>
                <a:lnTo>
                  <a:pt x="6879907" y="22098"/>
                </a:lnTo>
                <a:lnTo>
                  <a:pt x="6890004" y="11557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96558" y="4348987"/>
            <a:ext cx="1182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distributer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79776" y="4221479"/>
            <a:ext cx="7767955" cy="2304415"/>
            <a:chOff x="2779776" y="4221479"/>
            <a:chExt cx="7767955" cy="2304415"/>
          </a:xfrm>
        </p:grpSpPr>
        <p:sp>
          <p:nvSpPr>
            <p:cNvPr id="24" name="object 24"/>
            <p:cNvSpPr/>
            <p:nvPr/>
          </p:nvSpPr>
          <p:spPr>
            <a:xfrm>
              <a:off x="6152515" y="4447666"/>
              <a:ext cx="4395470" cy="2078355"/>
            </a:xfrm>
            <a:custGeom>
              <a:avLst/>
              <a:gdLst/>
              <a:ahLst/>
              <a:cxnLst/>
              <a:rect l="l" t="t" r="r" b="b"/>
              <a:pathLst>
                <a:path w="4395470" h="2078354">
                  <a:moveTo>
                    <a:pt x="185547" y="42799"/>
                  </a:moveTo>
                  <a:lnTo>
                    <a:pt x="157048" y="28575"/>
                  </a:lnTo>
                  <a:lnTo>
                    <a:pt x="99822" y="0"/>
                  </a:lnTo>
                  <a:lnTo>
                    <a:pt x="99822" y="28575"/>
                  </a:lnTo>
                  <a:lnTo>
                    <a:pt x="0" y="28575"/>
                  </a:lnTo>
                  <a:lnTo>
                    <a:pt x="0" y="456057"/>
                  </a:lnTo>
                  <a:lnTo>
                    <a:pt x="28575" y="456057"/>
                  </a:lnTo>
                  <a:lnTo>
                    <a:pt x="28575" y="57150"/>
                  </a:lnTo>
                  <a:lnTo>
                    <a:pt x="99822" y="57150"/>
                  </a:lnTo>
                  <a:lnTo>
                    <a:pt x="99822" y="85725"/>
                  </a:lnTo>
                  <a:lnTo>
                    <a:pt x="156883" y="57150"/>
                  </a:lnTo>
                  <a:lnTo>
                    <a:pt x="185547" y="42799"/>
                  </a:lnTo>
                  <a:close/>
                </a:path>
                <a:path w="4395470" h="2078354">
                  <a:moveTo>
                    <a:pt x="4189730" y="206883"/>
                  </a:moveTo>
                  <a:lnTo>
                    <a:pt x="4161155" y="206883"/>
                  </a:lnTo>
                  <a:lnTo>
                    <a:pt x="4161155" y="87503"/>
                  </a:lnTo>
                  <a:lnTo>
                    <a:pt x="4161155" y="73279"/>
                  </a:lnTo>
                  <a:lnTo>
                    <a:pt x="4161155" y="58928"/>
                  </a:lnTo>
                  <a:lnTo>
                    <a:pt x="1643507" y="58928"/>
                  </a:lnTo>
                  <a:lnTo>
                    <a:pt x="1643507" y="87503"/>
                  </a:lnTo>
                  <a:lnTo>
                    <a:pt x="4132580" y="87503"/>
                  </a:lnTo>
                  <a:lnTo>
                    <a:pt x="4132580" y="206883"/>
                  </a:lnTo>
                  <a:lnTo>
                    <a:pt x="4104005" y="206883"/>
                  </a:lnTo>
                  <a:lnTo>
                    <a:pt x="4146804" y="292608"/>
                  </a:lnTo>
                  <a:lnTo>
                    <a:pt x="4182541" y="221234"/>
                  </a:lnTo>
                  <a:lnTo>
                    <a:pt x="4189730" y="206883"/>
                  </a:lnTo>
                  <a:close/>
                </a:path>
                <a:path w="4395470" h="2078354">
                  <a:moveTo>
                    <a:pt x="4395089" y="1941703"/>
                  </a:moveTo>
                  <a:lnTo>
                    <a:pt x="4171061" y="1805305"/>
                  </a:lnTo>
                  <a:lnTo>
                    <a:pt x="3947033" y="1941703"/>
                  </a:lnTo>
                  <a:lnTo>
                    <a:pt x="4059047" y="1941703"/>
                  </a:lnTo>
                  <a:lnTo>
                    <a:pt x="4059047" y="2078101"/>
                  </a:lnTo>
                  <a:lnTo>
                    <a:pt x="4283075" y="2078101"/>
                  </a:lnTo>
                  <a:lnTo>
                    <a:pt x="4283075" y="1941703"/>
                  </a:lnTo>
                  <a:lnTo>
                    <a:pt x="4395089" y="1941703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98826" y="4240529"/>
              <a:ext cx="6292850" cy="1866900"/>
            </a:xfrm>
            <a:custGeom>
              <a:avLst/>
              <a:gdLst/>
              <a:ahLst/>
              <a:cxnLst/>
              <a:rect l="l" t="t" r="r" b="b"/>
              <a:pathLst>
                <a:path w="6292850" h="1866900">
                  <a:moveTo>
                    <a:pt x="0" y="1866900"/>
                  </a:moveTo>
                  <a:lnTo>
                    <a:pt x="6292596" y="1866900"/>
                  </a:lnTo>
                  <a:lnTo>
                    <a:pt x="6292596" y="0"/>
                  </a:lnTo>
                  <a:lnTo>
                    <a:pt x="0" y="0"/>
                  </a:lnTo>
                  <a:lnTo>
                    <a:pt x="0" y="1866900"/>
                  </a:lnTo>
                  <a:close/>
                </a:path>
              </a:pathLst>
            </a:custGeom>
            <a:ln w="38100">
              <a:solidFill>
                <a:srgbClr val="44514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18070" y="5424423"/>
              <a:ext cx="1906270" cy="85725"/>
            </a:xfrm>
            <a:custGeom>
              <a:avLst/>
              <a:gdLst/>
              <a:ahLst/>
              <a:cxnLst/>
              <a:rect l="l" t="t" r="r" b="b"/>
              <a:pathLst>
                <a:path w="1906270" h="85725">
                  <a:moveTo>
                    <a:pt x="1820290" y="0"/>
                  </a:moveTo>
                  <a:lnTo>
                    <a:pt x="1820290" y="85725"/>
                  </a:lnTo>
                  <a:lnTo>
                    <a:pt x="1877525" y="57150"/>
                  </a:lnTo>
                  <a:lnTo>
                    <a:pt x="1834641" y="57150"/>
                  </a:lnTo>
                  <a:lnTo>
                    <a:pt x="1834641" y="28575"/>
                  </a:lnTo>
                  <a:lnTo>
                    <a:pt x="1877356" y="28575"/>
                  </a:lnTo>
                  <a:lnTo>
                    <a:pt x="1820290" y="0"/>
                  </a:lnTo>
                  <a:close/>
                </a:path>
                <a:path w="1906270" h="85725">
                  <a:moveTo>
                    <a:pt x="1820290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1820290" y="57150"/>
                  </a:lnTo>
                  <a:lnTo>
                    <a:pt x="1820290" y="28575"/>
                  </a:lnTo>
                  <a:close/>
                </a:path>
                <a:path w="1906270" h="85725">
                  <a:moveTo>
                    <a:pt x="1877356" y="28575"/>
                  </a:moveTo>
                  <a:lnTo>
                    <a:pt x="1834641" y="28575"/>
                  </a:lnTo>
                  <a:lnTo>
                    <a:pt x="1834641" y="57150"/>
                  </a:lnTo>
                  <a:lnTo>
                    <a:pt x="1877525" y="57150"/>
                  </a:lnTo>
                  <a:lnTo>
                    <a:pt x="1906015" y="42925"/>
                  </a:lnTo>
                  <a:lnTo>
                    <a:pt x="1877356" y="28575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519416" y="4925567"/>
            <a:ext cx="1460500" cy="1016635"/>
          </a:xfrm>
          <a:prstGeom prst="rect">
            <a:avLst/>
          </a:prstGeom>
          <a:solidFill>
            <a:srgbClr val="C5DA8D"/>
          </a:solidFill>
        </p:spPr>
        <p:txBody>
          <a:bodyPr vert="horz" wrap="square" lIns="0" tIns="42544" rIns="0" bIns="0" rtlCol="0">
            <a:spAutoFit/>
          </a:bodyPr>
          <a:lstStyle/>
          <a:p>
            <a:pPr marL="263525" indent="-172085">
              <a:lnSpc>
                <a:spcPct val="100000"/>
              </a:lnSpc>
              <a:spcBef>
                <a:spcPts val="334"/>
              </a:spcBef>
              <a:buFont typeface="Arial"/>
              <a:buChar char="•"/>
              <a:tabLst>
                <a:tab pos="263525" algn="l"/>
              </a:tabLst>
            </a:pPr>
            <a:r>
              <a:rPr sz="1200" b="1" dirty="0">
                <a:latin typeface="Segoe UI"/>
                <a:cs typeface="Segoe UI"/>
              </a:rPr>
              <a:t>CMC</a:t>
            </a:r>
            <a:r>
              <a:rPr sz="1200" b="1" spc="-5" dirty="0">
                <a:latin typeface="Segoe UI"/>
                <a:cs typeface="Segoe UI"/>
              </a:rPr>
              <a:t> </a:t>
            </a:r>
            <a:r>
              <a:rPr sz="1200" b="1" spc="-10" dirty="0">
                <a:latin typeface="Segoe UI"/>
                <a:cs typeface="Segoe UI"/>
              </a:rPr>
              <a:t>filter</a:t>
            </a:r>
            <a:endParaRPr sz="1200">
              <a:latin typeface="Segoe UI"/>
              <a:cs typeface="Segoe UI"/>
            </a:endParaRPr>
          </a:p>
          <a:p>
            <a:pPr marL="263525" indent="-172085">
              <a:lnSpc>
                <a:spcPct val="100000"/>
              </a:lnSpc>
              <a:buFont typeface="Arial"/>
              <a:buChar char="•"/>
              <a:tabLst>
                <a:tab pos="263525" algn="l"/>
              </a:tabLst>
            </a:pPr>
            <a:r>
              <a:rPr sz="1200" b="1" spc="-25" dirty="0">
                <a:latin typeface="Segoe UI"/>
                <a:cs typeface="Segoe UI"/>
              </a:rPr>
              <a:t>HFT</a:t>
            </a:r>
            <a:endParaRPr sz="1200">
              <a:latin typeface="Segoe UI"/>
              <a:cs typeface="Segoe UI"/>
            </a:endParaRPr>
          </a:p>
          <a:p>
            <a:pPr marL="263525" indent="-172085">
              <a:lnSpc>
                <a:spcPct val="100000"/>
              </a:lnSpc>
              <a:buFont typeface="Arial"/>
              <a:buChar char="•"/>
              <a:tabLst>
                <a:tab pos="263525" algn="l"/>
              </a:tabLst>
            </a:pPr>
            <a:r>
              <a:rPr sz="1200" b="1" dirty="0">
                <a:latin typeface="Segoe UI"/>
                <a:cs typeface="Segoe UI"/>
              </a:rPr>
              <a:t>PFC</a:t>
            </a:r>
            <a:r>
              <a:rPr sz="1200" b="1" spc="-25" dirty="0">
                <a:latin typeface="Segoe UI"/>
                <a:cs typeface="Segoe UI"/>
              </a:rPr>
              <a:t> </a:t>
            </a:r>
            <a:r>
              <a:rPr sz="1200" b="1" spc="-10" dirty="0">
                <a:latin typeface="Segoe UI"/>
                <a:cs typeface="Segoe UI"/>
              </a:rPr>
              <a:t>Inductor</a:t>
            </a:r>
            <a:endParaRPr sz="1200">
              <a:latin typeface="Segoe UI"/>
              <a:cs typeface="Segoe UI"/>
            </a:endParaRPr>
          </a:p>
          <a:p>
            <a:pPr marL="263525" indent="-172085">
              <a:lnSpc>
                <a:spcPct val="100000"/>
              </a:lnSpc>
              <a:buFont typeface="Arial"/>
              <a:buChar char="•"/>
              <a:tabLst>
                <a:tab pos="263525" algn="l"/>
              </a:tabLst>
            </a:pPr>
            <a:r>
              <a:rPr sz="1200" b="1" dirty="0">
                <a:latin typeface="Segoe UI"/>
                <a:cs typeface="Segoe UI"/>
              </a:rPr>
              <a:t>Current</a:t>
            </a:r>
            <a:r>
              <a:rPr sz="1200" b="1" spc="-45" dirty="0">
                <a:latin typeface="Segoe UI"/>
                <a:cs typeface="Segoe UI"/>
              </a:rPr>
              <a:t> </a:t>
            </a:r>
            <a:r>
              <a:rPr sz="1200" b="1" spc="-10" dirty="0">
                <a:latin typeface="Segoe UI"/>
                <a:cs typeface="Segoe UI"/>
              </a:rPr>
              <a:t>transf.</a:t>
            </a:r>
            <a:endParaRPr sz="1200">
              <a:latin typeface="Segoe UI"/>
              <a:cs typeface="Segoe UI"/>
            </a:endParaRPr>
          </a:p>
          <a:p>
            <a:pPr marL="263525" indent="-172085">
              <a:lnSpc>
                <a:spcPct val="100000"/>
              </a:lnSpc>
              <a:buFont typeface="Arial"/>
              <a:buChar char="•"/>
              <a:tabLst>
                <a:tab pos="263525" algn="l"/>
              </a:tabLst>
            </a:pPr>
            <a:r>
              <a:rPr sz="1200" b="1" spc="-10" dirty="0">
                <a:latin typeface="Segoe UI"/>
                <a:cs typeface="Segoe UI"/>
              </a:rPr>
              <a:t>Shielding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314683" y="6208267"/>
            <a:ext cx="1884680" cy="1237615"/>
          </a:xfrm>
          <a:custGeom>
            <a:avLst/>
            <a:gdLst/>
            <a:ahLst/>
            <a:cxnLst/>
            <a:rect l="l" t="t" r="r" b="b"/>
            <a:pathLst>
              <a:path w="1884680" h="1237615">
                <a:moveTo>
                  <a:pt x="1804995" y="1202730"/>
                </a:moveTo>
                <a:lnTo>
                  <a:pt x="1789302" y="1226692"/>
                </a:lnTo>
                <a:lnTo>
                  <a:pt x="1884552" y="1237614"/>
                </a:lnTo>
                <a:lnTo>
                  <a:pt x="1868762" y="1210564"/>
                </a:lnTo>
                <a:lnTo>
                  <a:pt x="1816989" y="1210564"/>
                </a:lnTo>
                <a:lnTo>
                  <a:pt x="1804995" y="1202730"/>
                </a:lnTo>
                <a:close/>
              </a:path>
              <a:path w="1884680" h="1237615">
                <a:moveTo>
                  <a:pt x="1820626" y="1178861"/>
                </a:moveTo>
                <a:lnTo>
                  <a:pt x="1804995" y="1202730"/>
                </a:lnTo>
                <a:lnTo>
                  <a:pt x="1816989" y="1210564"/>
                </a:lnTo>
                <a:lnTo>
                  <a:pt x="1832610" y="1186688"/>
                </a:lnTo>
                <a:lnTo>
                  <a:pt x="1820626" y="1178861"/>
                </a:lnTo>
                <a:close/>
              </a:path>
              <a:path w="1884680" h="1237615">
                <a:moveTo>
                  <a:pt x="1836293" y="1154938"/>
                </a:moveTo>
                <a:lnTo>
                  <a:pt x="1820626" y="1178861"/>
                </a:lnTo>
                <a:lnTo>
                  <a:pt x="1832610" y="1186688"/>
                </a:lnTo>
                <a:lnTo>
                  <a:pt x="1816989" y="1210564"/>
                </a:lnTo>
                <a:lnTo>
                  <a:pt x="1868762" y="1210564"/>
                </a:lnTo>
                <a:lnTo>
                  <a:pt x="1836293" y="1154938"/>
                </a:lnTo>
                <a:close/>
              </a:path>
              <a:path w="1884680" h="1237615">
                <a:moveTo>
                  <a:pt x="15748" y="0"/>
                </a:moveTo>
                <a:lnTo>
                  <a:pt x="0" y="23875"/>
                </a:lnTo>
                <a:lnTo>
                  <a:pt x="1804995" y="1202730"/>
                </a:lnTo>
                <a:lnTo>
                  <a:pt x="1820626" y="1178861"/>
                </a:lnTo>
                <a:lnTo>
                  <a:pt x="15748" y="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360022" y="4750688"/>
            <a:ext cx="1691639" cy="1412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4150" algn="l"/>
              </a:tabLst>
            </a:pPr>
            <a:r>
              <a:rPr sz="1300" b="1" dirty="0">
                <a:latin typeface="Segoe UI"/>
                <a:cs typeface="Segoe UI"/>
              </a:rPr>
              <a:t>Power</a:t>
            </a:r>
            <a:r>
              <a:rPr sz="1300" b="1" spc="-45" dirty="0">
                <a:latin typeface="Segoe UI"/>
                <a:cs typeface="Segoe UI"/>
              </a:rPr>
              <a:t> </a:t>
            </a:r>
            <a:r>
              <a:rPr sz="1300" b="1" spc="-10" dirty="0">
                <a:latin typeface="Segoe UI"/>
                <a:cs typeface="Segoe UI"/>
              </a:rPr>
              <a:t>converters</a:t>
            </a:r>
            <a:endParaRPr sz="1300">
              <a:latin typeface="Segoe UI"/>
              <a:cs typeface="Segoe U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300" b="1" spc="-10" dirty="0">
                <a:latin typeface="Segoe UI"/>
                <a:cs typeface="Segoe UI"/>
              </a:rPr>
              <a:t>AC-</a:t>
            </a:r>
            <a:r>
              <a:rPr sz="1300" b="1" dirty="0">
                <a:latin typeface="Segoe UI"/>
                <a:cs typeface="Segoe UI"/>
              </a:rPr>
              <a:t>DC,</a:t>
            </a:r>
            <a:r>
              <a:rPr sz="1300" b="1" spc="-5" dirty="0">
                <a:latin typeface="Segoe UI"/>
                <a:cs typeface="Segoe UI"/>
              </a:rPr>
              <a:t> </a:t>
            </a:r>
            <a:r>
              <a:rPr sz="1300" b="1" spc="-10" dirty="0">
                <a:latin typeface="Segoe UI"/>
                <a:cs typeface="Segoe UI"/>
              </a:rPr>
              <a:t>DC-</a:t>
            </a:r>
            <a:r>
              <a:rPr sz="1300" b="1" dirty="0">
                <a:latin typeface="Segoe UI"/>
                <a:cs typeface="Segoe UI"/>
              </a:rPr>
              <a:t>AC</a:t>
            </a:r>
            <a:r>
              <a:rPr sz="1300" b="1" spc="-15" dirty="0">
                <a:latin typeface="Segoe UI"/>
                <a:cs typeface="Segoe UI"/>
              </a:rPr>
              <a:t> </a:t>
            </a:r>
            <a:r>
              <a:rPr sz="1300" b="1" spc="-25" dirty="0">
                <a:latin typeface="Segoe UI"/>
                <a:cs typeface="Segoe UI"/>
              </a:rPr>
              <a:t>and</a:t>
            </a:r>
            <a:endParaRPr sz="1300">
              <a:latin typeface="Segoe UI"/>
              <a:cs typeface="Segoe UI"/>
            </a:endParaRPr>
          </a:p>
          <a:p>
            <a:pPr marL="184785">
              <a:lnSpc>
                <a:spcPct val="100000"/>
              </a:lnSpc>
            </a:pPr>
            <a:r>
              <a:rPr sz="1300" b="1" spc="-20" dirty="0">
                <a:latin typeface="Segoe UI"/>
                <a:cs typeface="Segoe UI"/>
              </a:rPr>
              <a:t>DC-</a:t>
            </a:r>
            <a:r>
              <a:rPr sz="1300" b="1" dirty="0">
                <a:latin typeface="Segoe UI"/>
                <a:cs typeface="Segoe UI"/>
              </a:rPr>
              <a:t>DC</a:t>
            </a:r>
            <a:r>
              <a:rPr sz="1300" b="1" spc="20" dirty="0">
                <a:latin typeface="Segoe UI"/>
                <a:cs typeface="Segoe UI"/>
              </a:rPr>
              <a:t> </a:t>
            </a:r>
            <a:r>
              <a:rPr sz="1300" b="1" spc="-10" dirty="0">
                <a:latin typeface="Segoe UI"/>
                <a:cs typeface="Segoe UI"/>
              </a:rPr>
              <a:t>converters</a:t>
            </a:r>
            <a:endParaRPr sz="1300">
              <a:latin typeface="Segoe UI"/>
              <a:cs typeface="Segoe U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300" b="1" spc="-10" dirty="0">
                <a:latin typeface="Segoe UI"/>
                <a:cs typeface="Segoe UI"/>
              </a:rPr>
              <a:t>Inverter</a:t>
            </a:r>
            <a:endParaRPr sz="1300">
              <a:latin typeface="Segoe UI"/>
              <a:cs typeface="Segoe U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300" b="1" dirty="0">
                <a:latin typeface="Segoe UI"/>
                <a:cs typeface="Segoe UI"/>
              </a:rPr>
              <a:t>Booster</a:t>
            </a:r>
            <a:r>
              <a:rPr sz="1300" b="1" spc="-30" dirty="0">
                <a:latin typeface="Segoe UI"/>
                <a:cs typeface="Segoe UI"/>
              </a:rPr>
              <a:t> </a:t>
            </a:r>
            <a:r>
              <a:rPr sz="1300" b="1" spc="-10" dirty="0">
                <a:latin typeface="Segoe UI"/>
                <a:cs typeface="Segoe UI"/>
              </a:rPr>
              <a:t>converter</a:t>
            </a:r>
            <a:endParaRPr sz="1300">
              <a:latin typeface="Segoe UI"/>
              <a:cs typeface="Segoe U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300" b="1" dirty="0">
                <a:latin typeface="Segoe UI"/>
                <a:cs typeface="Segoe UI"/>
              </a:rPr>
              <a:t>PFC</a:t>
            </a:r>
            <a:r>
              <a:rPr sz="1300" b="1" spc="-20" dirty="0">
                <a:latin typeface="Segoe UI"/>
                <a:cs typeface="Segoe UI"/>
              </a:rPr>
              <a:t> </a:t>
            </a:r>
            <a:r>
              <a:rPr sz="1300" b="1" spc="-10" dirty="0">
                <a:latin typeface="Segoe UI"/>
                <a:cs typeface="Segoe UI"/>
              </a:rPr>
              <a:t>system</a:t>
            </a:r>
            <a:endParaRPr sz="1300">
              <a:latin typeface="Segoe UI"/>
              <a:cs typeface="Segoe U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300" b="1" dirty="0">
                <a:latin typeface="Segoe UI"/>
                <a:cs typeface="Segoe UI"/>
              </a:rPr>
              <a:t>Power</a:t>
            </a:r>
            <a:r>
              <a:rPr sz="1300" b="1" spc="-45" dirty="0">
                <a:latin typeface="Segoe UI"/>
                <a:cs typeface="Segoe UI"/>
              </a:rPr>
              <a:t> </a:t>
            </a:r>
            <a:r>
              <a:rPr sz="1300" b="1" dirty="0">
                <a:latin typeface="Segoe UI"/>
                <a:cs typeface="Segoe UI"/>
              </a:rPr>
              <a:t>Supply</a:t>
            </a:r>
            <a:r>
              <a:rPr sz="1300" b="1" spc="-65" dirty="0">
                <a:latin typeface="Segoe UI"/>
                <a:cs typeface="Segoe UI"/>
              </a:rPr>
              <a:t> </a:t>
            </a:r>
            <a:r>
              <a:rPr sz="1300" b="1" spc="-20" dirty="0">
                <a:latin typeface="Segoe UI"/>
                <a:cs typeface="Segoe UI"/>
              </a:rPr>
              <a:t>units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7300" y="6606539"/>
            <a:ext cx="2811780" cy="2207260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4064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20"/>
              </a:spcBef>
            </a:pPr>
            <a:r>
              <a:rPr sz="1800" b="1" dirty="0">
                <a:latin typeface="Segoe UI"/>
                <a:cs typeface="Segoe UI"/>
              </a:rPr>
              <a:t>Power</a:t>
            </a:r>
            <a:r>
              <a:rPr sz="1800" b="1" spc="-15" dirty="0">
                <a:latin typeface="Segoe UI"/>
                <a:cs typeface="Segoe UI"/>
              </a:rPr>
              <a:t> </a:t>
            </a:r>
            <a:r>
              <a:rPr sz="1800" b="1" spc="-10" dirty="0">
                <a:latin typeface="Segoe UI"/>
                <a:cs typeface="Segoe UI"/>
              </a:rPr>
              <a:t>component</a:t>
            </a:r>
            <a:endParaRPr sz="1800">
              <a:latin typeface="Segoe UI"/>
              <a:cs typeface="Segoe UI"/>
            </a:endParaRPr>
          </a:p>
          <a:p>
            <a:pPr marL="635" algn="ctr">
              <a:lnSpc>
                <a:spcPct val="100000"/>
              </a:lnSpc>
            </a:pPr>
            <a:r>
              <a:rPr sz="1800" b="1" dirty="0">
                <a:latin typeface="Segoe UI"/>
                <a:cs typeface="Segoe UI"/>
              </a:rPr>
              <a:t>developers</a:t>
            </a:r>
            <a:r>
              <a:rPr sz="1800" b="1" spc="-2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&amp;</a:t>
            </a:r>
            <a:r>
              <a:rPr sz="1800" b="1" spc="-5" dirty="0">
                <a:latin typeface="Segoe UI"/>
                <a:cs typeface="Segoe UI"/>
              </a:rPr>
              <a:t> </a:t>
            </a:r>
            <a:r>
              <a:rPr sz="1800" b="1" spc="-10" dirty="0">
                <a:latin typeface="Segoe UI"/>
                <a:cs typeface="Segoe UI"/>
              </a:rPr>
              <a:t>designers</a:t>
            </a:r>
            <a:endParaRPr sz="1800">
              <a:latin typeface="Segoe UI"/>
              <a:cs typeface="Segoe UI"/>
            </a:endParaRPr>
          </a:p>
          <a:p>
            <a:pPr marL="410209" indent="-9588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410209" algn="l"/>
                <a:tab pos="1439545" algn="l"/>
              </a:tabLst>
            </a:pPr>
            <a:r>
              <a:rPr sz="1400" b="1" spc="-10" dirty="0">
                <a:latin typeface="Segoe UI"/>
                <a:cs typeface="Segoe UI"/>
              </a:rPr>
              <a:t>Huawei</a:t>
            </a:r>
            <a:r>
              <a:rPr sz="1400" b="1" dirty="0">
                <a:latin typeface="Segoe UI"/>
                <a:cs typeface="Segoe UI"/>
              </a:rPr>
              <a:t>	</a:t>
            </a:r>
            <a:r>
              <a:rPr sz="1400" dirty="0">
                <a:latin typeface="Arial"/>
                <a:cs typeface="Arial"/>
              </a:rPr>
              <a:t>•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Siemens</a:t>
            </a:r>
            <a:endParaRPr sz="1400">
              <a:latin typeface="Segoe UI"/>
              <a:cs typeface="Segoe UI"/>
            </a:endParaRPr>
          </a:p>
          <a:p>
            <a:pPr marL="410209" indent="-95885">
              <a:lnSpc>
                <a:spcPct val="100000"/>
              </a:lnSpc>
              <a:buFont typeface="Arial"/>
              <a:buChar char="•"/>
              <a:tabLst>
                <a:tab pos="410209" algn="l"/>
                <a:tab pos="1439545" algn="l"/>
              </a:tabLst>
            </a:pPr>
            <a:r>
              <a:rPr sz="1400" b="1" spc="-25" dirty="0">
                <a:latin typeface="Segoe UI"/>
                <a:cs typeface="Segoe UI"/>
              </a:rPr>
              <a:t>ABB</a:t>
            </a:r>
            <a:r>
              <a:rPr sz="1400" b="1" dirty="0">
                <a:latin typeface="Segoe UI"/>
                <a:cs typeface="Segoe UI"/>
              </a:rPr>
              <a:t>	</a:t>
            </a:r>
            <a:r>
              <a:rPr sz="1400" dirty="0">
                <a:latin typeface="Arial"/>
                <a:cs typeface="Arial"/>
              </a:rPr>
              <a:t>•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b="1" dirty="0">
                <a:latin typeface="Segoe UI"/>
                <a:cs typeface="Segoe UI"/>
              </a:rPr>
              <a:t>Power</a:t>
            </a:r>
            <a:r>
              <a:rPr sz="1400" b="1" spc="-20" dirty="0">
                <a:latin typeface="Segoe UI"/>
                <a:cs typeface="Segoe UI"/>
              </a:rPr>
              <a:t> </a:t>
            </a:r>
            <a:r>
              <a:rPr sz="1400" b="1" spc="-25" dirty="0">
                <a:latin typeface="Segoe UI"/>
                <a:cs typeface="Segoe UI"/>
              </a:rPr>
              <a:t>Box</a:t>
            </a:r>
            <a:endParaRPr sz="1400">
              <a:latin typeface="Segoe UI"/>
              <a:cs typeface="Segoe UI"/>
            </a:endParaRPr>
          </a:p>
          <a:p>
            <a:pPr marL="410209" indent="-95885">
              <a:lnSpc>
                <a:spcPct val="100000"/>
              </a:lnSpc>
              <a:buFont typeface="Arial"/>
              <a:buChar char="•"/>
              <a:tabLst>
                <a:tab pos="410209" algn="l"/>
                <a:tab pos="1439545" algn="l"/>
              </a:tabLst>
            </a:pPr>
            <a:r>
              <a:rPr sz="1400" b="1" spc="-10" dirty="0">
                <a:latin typeface="Segoe UI"/>
                <a:cs typeface="Segoe UI"/>
              </a:rPr>
              <a:t>Hitachi</a:t>
            </a:r>
            <a:r>
              <a:rPr sz="1400" b="1" dirty="0">
                <a:latin typeface="Segoe UI"/>
                <a:cs typeface="Segoe UI"/>
              </a:rPr>
              <a:t>	</a:t>
            </a:r>
            <a:r>
              <a:rPr sz="1400" dirty="0">
                <a:latin typeface="Arial"/>
                <a:cs typeface="Arial"/>
              </a:rPr>
              <a:t>•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Recom</a:t>
            </a:r>
            <a:endParaRPr sz="1400">
              <a:latin typeface="Segoe UI"/>
              <a:cs typeface="Segoe UI"/>
            </a:endParaRPr>
          </a:p>
          <a:p>
            <a:pPr marL="410209" indent="-95885">
              <a:lnSpc>
                <a:spcPct val="100000"/>
              </a:lnSpc>
              <a:buFont typeface="Arial"/>
              <a:buChar char="•"/>
              <a:tabLst>
                <a:tab pos="410209" algn="l"/>
                <a:tab pos="1439545" algn="l"/>
              </a:tabLst>
            </a:pPr>
            <a:r>
              <a:rPr sz="1400" b="1" spc="-25" dirty="0">
                <a:latin typeface="Segoe UI"/>
                <a:cs typeface="Segoe UI"/>
              </a:rPr>
              <a:t>TDK</a:t>
            </a:r>
            <a:r>
              <a:rPr sz="1400" b="1" dirty="0">
                <a:latin typeface="Segoe UI"/>
                <a:cs typeface="Segoe UI"/>
              </a:rPr>
              <a:t>	</a:t>
            </a:r>
            <a:r>
              <a:rPr sz="1400" dirty="0">
                <a:latin typeface="Arial"/>
                <a:cs typeface="Arial"/>
              </a:rPr>
              <a:t>•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b="1" dirty="0">
                <a:latin typeface="Segoe UI"/>
                <a:cs typeface="Segoe UI"/>
              </a:rPr>
              <a:t>XP</a:t>
            </a:r>
            <a:r>
              <a:rPr sz="1400" b="1" spc="-15" dirty="0">
                <a:latin typeface="Segoe UI"/>
                <a:cs typeface="Segoe UI"/>
              </a:rPr>
              <a:t> </a:t>
            </a:r>
            <a:r>
              <a:rPr sz="1400" b="1" spc="-20" dirty="0">
                <a:latin typeface="Segoe UI"/>
                <a:cs typeface="Segoe UI"/>
              </a:rPr>
              <a:t>Power</a:t>
            </a:r>
            <a:endParaRPr sz="1400">
              <a:latin typeface="Segoe UI"/>
              <a:cs typeface="Segoe UI"/>
            </a:endParaRPr>
          </a:p>
          <a:p>
            <a:pPr marL="410209" indent="-95885">
              <a:lnSpc>
                <a:spcPct val="100000"/>
              </a:lnSpc>
              <a:buFont typeface="Arial"/>
              <a:buChar char="•"/>
              <a:tabLst>
                <a:tab pos="410209" algn="l"/>
                <a:tab pos="1439545" algn="l"/>
              </a:tabLst>
            </a:pPr>
            <a:r>
              <a:rPr sz="1400" b="1" spc="-10" dirty="0">
                <a:latin typeface="Segoe UI"/>
                <a:cs typeface="Segoe UI"/>
              </a:rPr>
              <a:t>Schneider</a:t>
            </a:r>
            <a:r>
              <a:rPr sz="1400" b="1" dirty="0">
                <a:latin typeface="Segoe UI"/>
                <a:cs typeface="Segoe UI"/>
              </a:rPr>
              <a:t>	</a:t>
            </a:r>
            <a:r>
              <a:rPr sz="1400" dirty="0">
                <a:latin typeface="Arial"/>
                <a:cs typeface="Arial"/>
              </a:rPr>
              <a:t>•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Kostal</a:t>
            </a:r>
            <a:endParaRPr sz="1400">
              <a:latin typeface="Segoe UI"/>
              <a:cs typeface="Segoe UI"/>
            </a:endParaRPr>
          </a:p>
          <a:p>
            <a:pPr marL="410209" indent="-95885">
              <a:lnSpc>
                <a:spcPct val="100000"/>
              </a:lnSpc>
              <a:buFont typeface="Arial"/>
              <a:buChar char="•"/>
              <a:tabLst>
                <a:tab pos="410209" algn="l"/>
                <a:tab pos="1439545" algn="l"/>
              </a:tabLst>
            </a:pPr>
            <a:r>
              <a:rPr sz="1400" b="1" spc="-10" dirty="0">
                <a:latin typeface="Segoe UI"/>
                <a:cs typeface="Segoe UI"/>
              </a:rPr>
              <a:t>Eaton</a:t>
            </a:r>
            <a:r>
              <a:rPr sz="1400" b="1" dirty="0">
                <a:latin typeface="Segoe UI"/>
                <a:cs typeface="Segoe UI"/>
              </a:rPr>
              <a:t>	</a:t>
            </a:r>
            <a:r>
              <a:rPr sz="1400" dirty="0">
                <a:latin typeface="Arial"/>
                <a:cs typeface="Arial"/>
              </a:rPr>
              <a:t>•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Others…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116888" y="686510"/>
            <a:ext cx="1219009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202F27"/>
                </a:solidFill>
              </a:rPr>
              <a:t>HOW</a:t>
            </a:r>
            <a:r>
              <a:rPr sz="5400" spc="-5" dirty="0">
                <a:solidFill>
                  <a:srgbClr val="202F27"/>
                </a:solidFill>
              </a:rPr>
              <a:t> </a:t>
            </a:r>
            <a:r>
              <a:rPr sz="5400" dirty="0">
                <a:solidFill>
                  <a:srgbClr val="202F27"/>
                </a:solidFill>
              </a:rPr>
              <a:t>A</a:t>
            </a:r>
            <a:r>
              <a:rPr sz="5400" spc="-5" dirty="0">
                <a:solidFill>
                  <a:srgbClr val="202F27"/>
                </a:solidFill>
              </a:rPr>
              <a:t> </a:t>
            </a:r>
            <a:r>
              <a:rPr sz="5400" dirty="0">
                <a:solidFill>
                  <a:srgbClr val="202F27"/>
                </a:solidFill>
              </a:rPr>
              <a:t>PARTNERSHIP </a:t>
            </a:r>
            <a:r>
              <a:rPr sz="5400" spc="-20" dirty="0">
                <a:solidFill>
                  <a:srgbClr val="202F27"/>
                </a:solidFill>
              </a:rPr>
              <a:t>WITH</a:t>
            </a:r>
            <a:r>
              <a:rPr sz="5400" spc="1350" dirty="0">
                <a:solidFill>
                  <a:srgbClr val="202F27"/>
                </a:solidFill>
              </a:rPr>
              <a:t> </a:t>
            </a:r>
            <a:r>
              <a:rPr sz="5400" dirty="0">
                <a:solidFill>
                  <a:srgbClr val="202F27"/>
                </a:solidFill>
              </a:rPr>
              <a:t>CBMM</a:t>
            </a:r>
            <a:r>
              <a:rPr sz="5400" spc="-35" dirty="0">
                <a:solidFill>
                  <a:srgbClr val="202F27"/>
                </a:solidFill>
              </a:rPr>
              <a:t> </a:t>
            </a:r>
            <a:r>
              <a:rPr sz="5400" dirty="0">
                <a:solidFill>
                  <a:srgbClr val="202F27"/>
                </a:solidFill>
              </a:rPr>
              <a:t>CAN</a:t>
            </a:r>
            <a:r>
              <a:rPr sz="5400" spc="-15" dirty="0">
                <a:solidFill>
                  <a:srgbClr val="202F27"/>
                </a:solidFill>
              </a:rPr>
              <a:t> </a:t>
            </a:r>
            <a:r>
              <a:rPr sz="5400" dirty="0">
                <a:solidFill>
                  <a:srgbClr val="202F27"/>
                </a:solidFill>
              </a:rPr>
              <a:t>BENEFIT</a:t>
            </a:r>
            <a:r>
              <a:rPr sz="5400" spc="-15" dirty="0">
                <a:solidFill>
                  <a:srgbClr val="202F27"/>
                </a:solidFill>
              </a:rPr>
              <a:t> </a:t>
            </a:r>
            <a:r>
              <a:rPr sz="5400" spc="-10" dirty="0">
                <a:solidFill>
                  <a:srgbClr val="202F27"/>
                </a:solidFill>
              </a:rPr>
              <a:t>PLAYERS </a:t>
            </a:r>
            <a:r>
              <a:rPr sz="5400" dirty="0">
                <a:solidFill>
                  <a:srgbClr val="202F27"/>
                </a:solidFill>
              </a:rPr>
              <a:t>ACROSS THE WHOLE </a:t>
            </a:r>
            <a:r>
              <a:rPr sz="5400" dirty="0"/>
              <a:t>VALUE </a:t>
            </a:r>
            <a:r>
              <a:rPr sz="5400" spc="-10" dirty="0"/>
              <a:t>CHAIN</a:t>
            </a:r>
            <a:r>
              <a:rPr sz="5400" spc="-10" dirty="0">
                <a:solidFill>
                  <a:srgbClr val="202F27"/>
                </a:solidFill>
              </a:rPr>
              <a:t>:</a:t>
            </a:r>
            <a:endParaRPr sz="5400"/>
          </a:p>
        </p:txBody>
      </p:sp>
      <p:grpSp>
        <p:nvGrpSpPr>
          <p:cNvPr id="32" name="object 32"/>
          <p:cNvGrpSpPr/>
          <p:nvPr/>
        </p:nvGrpSpPr>
        <p:grpSpPr>
          <a:xfrm>
            <a:off x="0" y="0"/>
            <a:ext cx="17558385" cy="9869805"/>
            <a:chOff x="0" y="0"/>
            <a:chExt cx="17558385" cy="9869805"/>
          </a:xfrm>
        </p:grpSpPr>
        <p:sp>
          <p:nvSpPr>
            <p:cNvPr id="33" name="object 33"/>
            <p:cNvSpPr/>
            <p:nvPr/>
          </p:nvSpPr>
          <p:spPr>
            <a:xfrm>
              <a:off x="0" y="653795"/>
              <a:ext cx="649605" cy="2498090"/>
            </a:xfrm>
            <a:custGeom>
              <a:avLst/>
              <a:gdLst/>
              <a:ahLst/>
              <a:cxnLst/>
              <a:rect l="l" t="t" r="r" b="b"/>
              <a:pathLst>
                <a:path w="649605" h="2498090">
                  <a:moveTo>
                    <a:pt x="649224" y="0"/>
                  </a:moveTo>
                  <a:lnTo>
                    <a:pt x="0" y="0"/>
                  </a:lnTo>
                  <a:lnTo>
                    <a:pt x="0" y="2497835"/>
                  </a:lnTo>
                  <a:lnTo>
                    <a:pt x="649224" y="2497835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40712" y="0"/>
              <a:ext cx="2717292" cy="986942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42440" y="7503159"/>
              <a:ext cx="5845810" cy="932180"/>
            </a:xfrm>
            <a:custGeom>
              <a:avLst/>
              <a:gdLst/>
              <a:ahLst/>
              <a:cxnLst/>
              <a:rect l="l" t="t" r="r" b="b"/>
              <a:pathLst>
                <a:path w="5845809" h="932179">
                  <a:moveTo>
                    <a:pt x="5845810" y="906272"/>
                  </a:moveTo>
                  <a:lnTo>
                    <a:pt x="5844514" y="899922"/>
                  </a:lnTo>
                  <a:lnTo>
                    <a:pt x="5843803" y="896416"/>
                  </a:lnTo>
                  <a:lnTo>
                    <a:pt x="5838342" y="888339"/>
                  </a:lnTo>
                  <a:lnTo>
                    <a:pt x="5830265" y="882878"/>
                  </a:lnTo>
                  <a:lnTo>
                    <a:pt x="5820410" y="880872"/>
                  </a:lnTo>
                  <a:lnTo>
                    <a:pt x="5810542" y="882878"/>
                  </a:lnTo>
                  <a:lnTo>
                    <a:pt x="5802465" y="888339"/>
                  </a:lnTo>
                  <a:lnTo>
                    <a:pt x="5797004" y="896416"/>
                  </a:lnTo>
                  <a:lnTo>
                    <a:pt x="5796292" y="899922"/>
                  </a:lnTo>
                  <a:lnTo>
                    <a:pt x="49504" y="899922"/>
                  </a:lnTo>
                  <a:lnTo>
                    <a:pt x="48793" y="896416"/>
                  </a:lnTo>
                  <a:lnTo>
                    <a:pt x="43332" y="888339"/>
                  </a:lnTo>
                  <a:lnTo>
                    <a:pt x="35255" y="882878"/>
                  </a:lnTo>
                  <a:lnTo>
                    <a:pt x="25400" y="880872"/>
                  </a:lnTo>
                  <a:lnTo>
                    <a:pt x="15532" y="882878"/>
                  </a:lnTo>
                  <a:lnTo>
                    <a:pt x="7454" y="888339"/>
                  </a:lnTo>
                  <a:lnTo>
                    <a:pt x="1993" y="896416"/>
                  </a:lnTo>
                  <a:lnTo>
                    <a:pt x="0" y="906272"/>
                  </a:lnTo>
                  <a:lnTo>
                    <a:pt x="1993" y="916139"/>
                  </a:lnTo>
                  <a:lnTo>
                    <a:pt x="7454" y="924217"/>
                  </a:lnTo>
                  <a:lnTo>
                    <a:pt x="15532" y="929678"/>
                  </a:lnTo>
                  <a:lnTo>
                    <a:pt x="25400" y="931672"/>
                  </a:lnTo>
                  <a:lnTo>
                    <a:pt x="35255" y="929678"/>
                  </a:lnTo>
                  <a:lnTo>
                    <a:pt x="43332" y="924217"/>
                  </a:lnTo>
                  <a:lnTo>
                    <a:pt x="48793" y="916139"/>
                  </a:lnTo>
                  <a:lnTo>
                    <a:pt x="49504" y="912622"/>
                  </a:lnTo>
                  <a:lnTo>
                    <a:pt x="5796292" y="912622"/>
                  </a:lnTo>
                  <a:lnTo>
                    <a:pt x="5797004" y="916139"/>
                  </a:lnTo>
                  <a:lnTo>
                    <a:pt x="5802465" y="924217"/>
                  </a:lnTo>
                  <a:lnTo>
                    <a:pt x="5810542" y="929678"/>
                  </a:lnTo>
                  <a:lnTo>
                    <a:pt x="5820410" y="931672"/>
                  </a:lnTo>
                  <a:lnTo>
                    <a:pt x="5830265" y="929678"/>
                  </a:lnTo>
                  <a:lnTo>
                    <a:pt x="5838342" y="924217"/>
                  </a:lnTo>
                  <a:lnTo>
                    <a:pt x="5843803" y="916139"/>
                  </a:lnTo>
                  <a:lnTo>
                    <a:pt x="5844514" y="912622"/>
                  </a:lnTo>
                  <a:lnTo>
                    <a:pt x="5845810" y="906272"/>
                  </a:lnTo>
                  <a:close/>
                </a:path>
                <a:path w="5845809" h="932179">
                  <a:moveTo>
                    <a:pt x="5845810" y="339344"/>
                  </a:moveTo>
                  <a:lnTo>
                    <a:pt x="5844514" y="332994"/>
                  </a:lnTo>
                  <a:lnTo>
                    <a:pt x="5843803" y="329488"/>
                  </a:lnTo>
                  <a:lnTo>
                    <a:pt x="5838342" y="321411"/>
                  </a:lnTo>
                  <a:lnTo>
                    <a:pt x="5830265" y="315950"/>
                  </a:lnTo>
                  <a:lnTo>
                    <a:pt x="5820410" y="313944"/>
                  </a:lnTo>
                  <a:lnTo>
                    <a:pt x="5810542" y="315950"/>
                  </a:lnTo>
                  <a:lnTo>
                    <a:pt x="5802465" y="321411"/>
                  </a:lnTo>
                  <a:lnTo>
                    <a:pt x="5797004" y="329488"/>
                  </a:lnTo>
                  <a:lnTo>
                    <a:pt x="5796292" y="332994"/>
                  </a:lnTo>
                  <a:lnTo>
                    <a:pt x="49504" y="332994"/>
                  </a:lnTo>
                  <a:lnTo>
                    <a:pt x="48793" y="329488"/>
                  </a:lnTo>
                  <a:lnTo>
                    <a:pt x="43332" y="321411"/>
                  </a:lnTo>
                  <a:lnTo>
                    <a:pt x="35255" y="315950"/>
                  </a:lnTo>
                  <a:lnTo>
                    <a:pt x="25400" y="313944"/>
                  </a:lnTo>
                  <a:lnTo>
                    <a:pt x="15532" y="315950"/>
                  </a:lnTo>
                  <a:lnTo>
                    <a:pt x="7454" y="321411"/>
                  </a:lnTo>
                  <a:lnTo>
                    <a:pt x="1993" y="329488"/>
                  </a:lnTo>
                  <a:lnTo>
                    <a:pt x="0" y="339344"/>
                  </a:lnTo>
                  <a:lnTo>
                    <a:pt x="1993" y="349211"/>
                  </a:lnTo>
                  <a:lnTo>
                    <a:pt x="7454" y="357289"/>
                  </a:lnTo>
                  <a:lnTo>
                    <a:pt x="15532" y="362750"/>
                  </a:lnTo>
                  <a:lnTo>
                    <a:pt x="25400" y="364744"/>
                  </a:lnTo>
                  <a:lnTo>
                    <a:pt x="35255" y="362750"/>
                  </a:lnTo>
                  <a:lnTo>
                    <a:pt x="43332" y="357289"/>
                  </a:lnTo>
                  <a:lnTo>
                    <a:pt x="48793" y="349211"/>
                  </a:lnTo>
                  <a:lnTo>
                    <a:pt x="49504" y="345694"/>
                  </a:lnTo>
                  <a:lnTo>
                    <a:pt x="5796292" y="345694"/>
                  </a:lnTo>
                  <a:lnTo>
                    <a:pt x="5797004" y="349211"/>
                  </a:lnTo>
                  <a:lnTo>
                    <a:pt x="5802465" y="357289"/>
                  </a:lnTo>
                  <a:lnTo>
                    <a:pt x="5810542" y="362750"/>
                  </a:lnTo>
                  <a:lnTo>
                    <a:pt x="5820410" y="364744"/>
                  </a:lnTo>
                  <a:lnTo>
                    <a:pt x="5830265" y="362750"/>
                  </a:lnTo>
                  <a:lnTo>
                    <a:pt x="5838342" y="357289"/>
                  </a:lnTo>
                  <a:lnTo>
                    <a:pt x="5843803" y="349211"/>
                  </a:lnTo>
                  <a:lnTo>
                    <a:pt x="5844514" y="345694"/>
                  </a:lnTo>
                  <a:lnTo>
                    <a:pt x="5845810" y="339344"/>
                  </a:lnTo>
                  <a:close/>
                </a:path>
                <a:path w="5845809" h="932179">
                  <a:moveTo>
                    <a:pt x="5845810" y="25400"/>
                  </a:moveTo>
                  <a:lnTo>
                    <a:pt x="5844514" y="19050"/>
                  </a:lnTo>
                  <a:lnTo>
                    <a:pt x="5843803" y="15544"/>
                  </a:lnTo>
                  <a:lnTo>
                    <a:pt x="5838342" y="7467"/>
                  </a:lnTo>
                  <a:lnTo>
                    <a:pt x="5830265" y="2006"/>
                  </a:lnTo>
                  <a:lnTo>
                    <a:pt x="5820410" y="0"/>
                  </a:lnTo>
                  <a:lnTo>
                    <a:pt x="5810542" y="2006"/>
                  </a:lnTo>
                  <a:lnTo>
                    <a:pt x="5802465" y="7467"/>
                  </a:lnTo>
                  <a:lnTo>
                    <a:pt x="5797004" y="15544"/>
                  </a:lnTo>
                  <a:lnTo>
                    <a:pt x="5796292" y="19050"/>
                  </a:lnTo>
                  <a:lnTo>
                    <a:pt x="49504" y="19050"/>
                  </a:lnTo>
                  <a:lnTo>
                    <a:pt x="48793" y="15544"/>
                  </a:lnTo>
                  <a:lnTo>
                    <a:pt x="43332" y="7467"/>
                  </a:lnTo>
                  <a:lnTo>
                    <a:pt x="35255" y="2006"/>
                  </a:lnTo>
                  <a:lnTo>
                    <a:pt x="25400" y="0"/>
                  </a:lnTo>
                  <a:lnTo>
                    <a:pt x="15532" y="2006"/>
                  </a:lnTo>
                  <a:lnTo>
                    <a:pt x="7454" y="7467"/>
                  </a:lnTo>
                  <a:lnTo>
                    <a:pt x="1993" y="15544"/>
                  </a:lnTo>
                  <a:lnTo>
                    <a:pt x="0" y="25400"/>
                  </a:lnTo>
                  <a:lnTo>
                    <a:pt x="1993" y="35267"/>
                  </a:lnTo>
                  <a:lnTo>
                    <a:pt x="7454" y="43345"/>
                  </a:lnTo>
                  <a:lnTo>
                    <a:pt x="15532" y="48806"/>
                  </a:lnTo>
                  <a:lnTo>
                    <a:pt x="25400" y="50800"/>
                  </a:lnTo>
                  <a:lnTo>
                    <a:pt x="35255" y="48806"/>
                  </a:lnTo>
                  <a:lnTo>
                    <a:pt x="43332" y="43345"/>
                  </a:lnTo>
                  <a:lnTo>
                    <a:pt x="48793" y="35267"/>
                  </a:lnTo>
                  <a:lnTo>
                    <a:pt x="49504" y="31750"/>
                  </a:lnTo>
                  <a:lnTo>
                    <a:pt x="5796292" y="31750"/>
                  </a:lnTo>
                  <a:lnTo>
                    <a:pt x="5797004" y="35267"/>
                  </a:lnTo>
                  <a:lnTo>
                    <a:pt x="5802465" y="43345"/>
                  </a:lnTo>
                  <a:lnTo>
                    <a:pt x="5810542" y="48806"/>
                  </a:lnTo>
                  <a:lnTo>
                    <a:pt x="5820410" y="50800"/>
                  </a:lnTo>
                  <a:lnTo>
                    <a:pt x="5830265" y="48806"/>
                  </a:lnTo>
                  <a:lnTo>
                    <a:pt x="5838342" y="43345"/>
                  </a:lnTo>
                  <a:lnTo>
                    <a:pt x="5843803" y="35267"/>
                  </a:lnTo>
                  <a:lnTo>
                    <a:pt x="5844514" y="31750"/>
                  </a:lnTo>
                  <a:lnTo>
                    <a:pt x="5845810" y="2540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63900" y="8938259"/>
            <a:ext cx="1594485" cy="935990"/>
          </a:xfrm>
          <a:custGeom>
            <a:avLst/>
            <a:gdLst/>
            <a:ahLst/>
            <a:cxnLst/>
            <a:rect l="l" t="t" r="r" b="b"/>
            <a:pathLst>
              <a:path w="1594484" h="935990">
                <a:moveTo>
                  <a:pt x="0" y="935735"/>
                </a:moveTo>
                <a:lnTo>
                  <a:pt x="1594103" y="935735"/>
                </a:lnTo>
                <a:lnTo>
                  <a:pt x="1594103" y="0"/>
                </a:lnTo>
                <a:lnTo>
                  <a:pt x="0" y="0"/>
                </a:lnTo>
                <a:lnTo>
                  <a:pt x="0" y="935735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"/>
            <a:ext cx="17558385" cy="9874250"/>
            <a:chOff x="0" y="-1"/>
            <a:chExt cx="17558385" cy="9874250"/>
          </a:xfrm>
        </p:grpSpPr>
        <p:sp>
          <p:nvSpPr>
            <p:cNvPr id="4" name="object 4"/>
            <p:cNvSpPr/>
            <p:nvPr/>
          </p:nvSpPr>
          <p:spPr>
            <a:xfrm>
              <a:off x="15963900" y="-1"/>
              <a:ext cx="1594485" cy="3162300"/>
            </a:xfrm>
            <a:custGeom>
              <a:avLst/>
              <a:gdLst/>
              <a:ahLst/>
              <a:cxnLst/>
              <a:rect l="l" t="t" r="r" b="b"/>
              <a:pathLst>
                <a:path w="1594484" h="3162300">
                  <a:moveTo>
                    <a:pt x="0" y="3162300"/>
                  </a:moveTo>
                  <a:lnTo>
                    <a:pt x="1594103" y="3162300"/>
                  </a:lnTo>
                  <a:lnTo>
                    <a:pt x="1594103" y="0"/>
                  </a:lnTo>
                  <a:lnTo>
                    <a:pt x="0" y="0"/>
                  </a:lnTo>
                  <a:lnTo>
                    <a:pt x="0" y="316230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-1"/>
              <a:ext cx="15963900" cy="9874250"/>
            </a:xfrm>
            <a:custGeom>
              <a:avLst/>
              <a:gdLst/>
              <a:ahLst/>
              <a:cxnLst/>
              <a:rect l="l" t="t" r="r" b="b"/>
              <a:pathLst>
                <a:path w="15963900" h="9874250">
                  <a:moveTo>
                    <a:pt x="15963900" y="0"/>
                  </a:moveTo>
                  <a:lnTo>
                    <a:pt x="0" y="0"/>
                  </a:lnTo>
                  <a:lnTo>
                    <a:pt x="0" y="9873996"/>
                  </a:lnTo>
                  <a:lnTo>
                    <a:pt x="15963900" y="9873996"/>
                  </a:lnTo>
                  <a:lnTo>
                    <a:pt x="15963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72656" y="3162299"/>
              <a:ext cx="10785475" cy="5775960"/>
            </a:xfrm>
            <a:custGeom>
              <a:avLst/>
              <a:gdLst/>
              <a:ahLst/>
              <a:cxnLst/>
              <a:rect l="l" t="t" r="r" b="b"/>
              <a:pathLst>
                <a:path w="10785475" h="5775959">
                  <a:moveTo>
                    <a:pt x="10785348" y="0"/>
                  </a:moveTo>
                  <a:lnTo>
                    <a:pt x="0" y="0"/>
                  </a:lnTo>
                  <a:lnTo>
                    <a:pt x="0" y="5775960"/>
                  </a:lnTo>
                  <a:lnTo>
                    <a:pt x="10785348" y="5775960"/>
                  </a:lnTo>
                  <a:lnTo>
                    <a:pt x="10785348" y="0"/>
                  </a:lnTo>
                  <a:close/>
                </a:path>
              </a:pathLst>
            </a:custGeom>
            <a:solidFill>
              <a:srgbClr val="202F2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81760" y="823035"/>
            <a:ext cx="1087945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202F27"/>
                </a:solidFill>
              </a:rPr>
              <a:t>PARTNERSHIP</a:t>
            </a:r>
            <a:r>
              <a:rPr sz="6000" spc="-85" dirty="0">
                <a:solidFill>
                  <a:srgbClr val="202F27"/>
                </a:solidFill>
              </a:rPr>
              <a:t> </a:t>
            </a:r>
            <a:r>
              <a:rPr sz="6000" dirty="0"/>
              <a:t>WITH</a:t>
            </a:r>
            <a:r>
              <a:rPr sz="6000" spc="-30" dirty="0"/>
              <a:t> </a:t>
            </a:r>
            <a:r>
              <a:rPr sz="6000" spc="-10" dirty="0"/>
              <a:t>AMPED </a:t>
            </a:r>
            <a:r>
              <a:rPr sz="6000" dirty="0"/>
              <a:t>&amp;</a:t>
            </a:r>
            <a:r>
              <a:rPr sz="6000" spc="-30" dirty="0"/>
              <a:t> </a:t>
            </a:r>
            <a:r>
              <a:rPr sz="6000" dirty="0"/>
              <a:t>PITTSBURGH</a:t>
            </a:r>
            <a:r>
              <a:rPr sz="6000" spc="-20" dirty="0"/>
              <a:t> </a:t>
            </a:r>
            <a:r>
              <a:rPr sz="6000" spc="-10" dirty="0"/>
              <a:t>UNIVERSITY</a:t>
            </a:r>
            <a:endParaRPr sz="6000"/>
          </a:p>
        </p:txBody>
      </p:sp>
      <p:grpSp>
        <p:nvGrpSpPr>
          <p:cNvPr id="8" name="object 8"/>
          <p:cNvGrpSpPr/>
          <p:nvPr/>
        </p:nvGrpSpPr>
        <p:grpSpPr>
          <a:xfrm>
            <a:off x="1559052" y="2435859"/>
            <a:ext cx="15999460" cy="3867785"/>
            <a:chOff x="1559052" y="2435859"/>
            <a:chExt cx="15999460" cy="3867785"/>
          </a:xfrm>
        </p:grpSpPr>
        <p:sp>
          <p:nvSpPr>
            <p:cNvPr id="9" name="object 9"/>
            <p:cNvSpPr/>
            <p:nvPr/>
          </p:nvSpPr>
          <p:spPr>
            <a:xfrm>
              <a:off x="12023344" y="2435859"/>
              <a:ext cx="5534660" cy="50800"/>
            </a:xfrm>
            <a:custGeom>
              <a:avLst/>
              <a:gdLst/>
              <a:ahLst/>
              <a:cxnLst/>
              <a:rect l="l" t="t" r="r" b="b"/>
              <a:pathLst>
                <a:path w="5534659" h="50800">
                  <a:moveTo>
                    <a:pt x="25400" y="0"/>
                  </a:move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400"/>
                  </a:lnTo>
                  <a:lnTo>
                    <a:pt x="2004" y="35262"/>
                  </a:lnTo>
                  <a:lnTo>
                    <a:pt x="7461" y="43338"/>
                  </a:lnTo>
                  <a:lnTo>
                    <a:pt x="15537" y="48795"/>
                  </a:lnTo>
                  <a:lnTo>
                    <a:pt x="25400" y="50800"/>
                  </a:lnTo>
                  <a:lnTo>
                    <a:pt x="35262" y="48795"/>
                  </a:lnTo>
                  <a:lnTo>
                    <a:pt x="43338" y="43338"/>
                  </a:lnTo>
                  <a:lnTo>
                    <a:pt x="48795" y="35262"/>
                  </a:lnTo>
                  <a:lnTo>
                    <a:pt x="49509" y="31750"/>
                  </a:lnTo>
                  <a:lnTo>
                    <a:pt x="21844" y="31750"/>
                  </a:lnTo>
                  <a:lnTo>
                    <a:pt x="19050" y="28955"/>
                  </a:lnTo>
                  <a:lnTo>
                    <a:pt x="19050" y="21843"/>
                  </a:lnTo>
                  <a:lnTo>
                    <a:pt x="21844" y="19050"/>
                  </a:lnTo>
                  <a:lnTo>
                    <a:pt x="49509" y="19050"/>
                  </a:lnTo>
                  <a:lnTo>
                    <a:pt x="48795" y="15537"/>
                  </a:lnTo>
                  <a:lnTo>
                    <a:pt x="43338" y="7461"/>
                  </a:lnTo>
                  <a:lnTo>
                    <a:pt x="35262" y="2004"/>
                  </a:lnTo>
                  <a:lnTo>
                    <a:pt x="25400" y="0"/>
                  </a:lnTo>
                  <a:close/>
                </a:path>
                <a:path w="5534659" h="50800">
                  <a:moveTo>
                    <a:pt x="49509" y="19050"/>
                  </a:moveTo>
                  <a:lnTo>
                    <a:pt x="21844" y="19050"/>
                  </a:lnTo>
                  <a:lnTo>
                    <a:pt x="19050" y="21843"/>
                  </a:lnTo>
                  <a:lnTo>
                    <a:pt x="19050" y="28955"/>
                  </a:lnTo>
                  <a:lnTo>
                    <a:pt x="21844" y="31750"/>
                  </a:lnTo>
                  <a:lnTo>
                    <a:pt x="49509" y="31750"/>
                  </a:lnTo>
                  <a:lnTo>
                    <a:pt x="50800" y="25400"/>
                  </a:lnTo>
                  <a:lnTo>
                    <a:pt x="49509" y="19050"/>
                  </a:lnTo>
                  <a:close/>
                </a:path>
                <a:path w="5534659" h="50800">
                  <a:moveTo>
                    <a:pt x="5534660" y="19050"/>
                  </a:moveTo>
                  <a:lnTo>
                    <a:pt x="49509" y="19050"/>
                  </a:lnTo>
                  <a:lnTo>
                    <a:pt x="50800" y="25400"/>
                  </a:lnTo>
                  <a:lnTo>
                    <a:pt x="49509" y="31750"/>
                  </a:lnTo>
                  <a:lnTo>
                    <a:pt x="5534660" y="31750"/>
                  </a:lnTo>
                  <a:lnTo>
                    <a:pt x="5534660" y="19050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1032" y="3358895"/>
              <a:ext cx="3986783" cy="2743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035" y="3518915"/>
              <a:ext cx="4248912" cy="27843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40" y="3614927"/>
              <a:ext cx="3979163" cy="24871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9052" y="3715511"/>
              <a:ext cx="2801112" cy="9342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3083" y="6145479"/>
            <a:ext cx="4087495" cy="2526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Standardized</a:t>
            </a:r>
            <a:r>
              <a:rPr sz="2400" spc="-1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Testing</a:t>
            </a:r>
            <a:r>
              <a:rPr sz="2400" spc="-1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of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Materials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Electromagnetic Components</a:t>
            </a:r>
            <a:endParaRPr sz="2400">
              <a:latin typeface="Segoe UI"/>
              <a:cs typeface="Segoe UI"/>
            </a:endParaRPr>
          </a:p>
          <a:p>
            <a:pPr marL="12700" marR="13970">
              <a:lnSpc>
                <a:spcPct val="100000"/>
              </a:lnSpc>
              <a:spcBef>
                <a:spcPts val="2405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Benchmarking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of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Nanocrystalline</a:t>
            </a:r>
            <a:r>
              <a:rPr sz="2400" spc="7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Soft</a:t>
            </a:r>
            <a:r>
              <a:rPr sz="2400" spc="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Magnetic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Cores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vs.</a:t>
            </a:r>
            <a:r>
              <a:rPr sz="2400" spc="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Industry</a:t>
            </a:r>
            <a:r>
              <a:rPr sz="2400" spc="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Standard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81912" y="4978907"/>
            <a:ext cx="3156585" cy="596265"/>
          </a:xfrm>
          <a:custGeom>
            <a:avLst/>
            <a:gdLst/>
            <a:ahLst/>
            <a:cxnLst/>
            <a:rect l="l" t="t" r="r" b="b"/>
            <a:pathLst>
              <a:path w="3156585" h="596264">
                <a:moveTo>
                  <a:pt x="312420" y="595884"/>
                </a:moveTo>
                <a:lnTo>
                  <a:pt x="162814" y="312420"/>
                </a:lnTo>
                <a:lnTo>
                  <a:pt x="0" y="312420"/>
                </a:lnTo>
                <a:lnTo>
                  <a:pt x="0" y="595884"/>
                </a:lnTo>
                <a:lnTo>
                  <a:pt x="312420" y="595884"/>
                </a:lnTo>
                <a:close/>
              </a:path>
              <a:path w="3156585" h="596264">
                <a:moveTo>
                  <a:pt x="312420" y="1524"/>
                </a:moveTo>
                <a:lnTo>
                  <a:pt x="149606" y="1524"/>
                </a:lnTo>
                <a:lnTo>
                  <a:pt x="0" y="284988"/>
                </a:lnTo>
                <a:lnTo>
                  <a:pt x="312420" y="284988"/>
                </a:lnTo>
                <a:lnTo>
                  <a:pt x="312420" y="1524"/>
                </a:lnTo>
                <a:close/>
              </a:path>
              <a:path w="3156585" h="596264">
                <a:moveTo>
                  <a:pt x="653796" y="312420"/>
                </a:moveTo>
                <a:lnTo>
                  <a:pt x="341376" y="312420"/>
                </a:lnTo>
                <a:lnTo>
                  <a:pt x="341376" y="595884"/>
                </a:lnTo>
                <a:lnTo>
                  <a:pt x="504063" y="595884"/>
                </a:lnTo>
                <a:lnTo>
                  <a:pt x="653796" y="312420"/>
                </a:lnTo>
                <a:close/>
              </a:path>
              <a:path w="3156585" h="596264">
                <a:moveTo>
                  <a:pt x="653796" y="1524"/>
                </a:moveTo>
                <a:lnTo>
                  <a:pt x="341376" y="1524"/>
                </a:lnTo>
                <a:lnTo>
                  <a:pt x="490982" y="284988"/>
                </a:lnTo>
                <a:lnTo>
                  <a:pt x="653796" y="284988"/>
                </a:lnTo>
                <a:lnTo>
                  <a:pt x="653796" y="1524"/>
                </a:lnTo>
                <a:close/>
              </a:path>
              <a:path w="3156585" h="596264">
                <a:moveTo>
                  <a:pt x="1109472" y="1524"/>
                </a:moveTo>
                <a:lnTo>
                  <a:pt x="1008761" y="1524"/>
                </a:lnTo>
                <a:lnTo>
                  <a:pt x="961110" y="5372"/>
                </a:lnTo>
                <a:lnTo>
                  <a:pt x="915898" y="16497"/>
                </a:lnTo>
                <a:lnTo>
                  <a:pt x="873734" y="34277"/>
                </a:lnTo>
                <a:lnTo>
                  <a:pt x="835202" y="58127"/>
                </a:lnTo>
                <a:lnTo>
                  <a:pt x="800938" y="87426"/>
                </a:lnTo>
                <a:lnTo>
                  <a:pt x="771537" y="121577"/>
                </a:lnTo>
                <a:lnTo>
                  <a:pt x="747598" y="159943"/>
                </a:lnTo>
                <a:lnTo>
                  <a:pt x="729754" y="201955"/>
                </a:lnTo>
                <a:lnTo>
                  <a:pt x="718604" y="246964"/>
                </a:lnTo>
                <a:lnTo>
                  <a:pt x="714756" y="294386"/>
                </a:lnTo>
                <a:lnTo>
                  <a:pt x="714756" y="303022"/>
                </a:lnTo>
                <a:lnTo>
                  <a:pt x="718604" y="350456"/>
                </a:lnTo>
                <a:lnTo>
                  <a:pt x="729754" y="395465"/>
                </a:lnTo>
                <a:lnTo>
                  <a:pt x="747598" y="437476"/>
                </a:lnTo>
                <a:lnTo>
                  <a:pt x="771537" y="475843"/>
                </a:lnTo>
                <a:lnTo>
                  <a:pt x="800938" y="509993"/>
                </a:lnTo>
                <a:lnTo>
                  <a:pt x="835202" y="539292"/>
                </a:lnTo>
                <a:lnTo>
                  <a:pt x="873734" y="563143"/>
                </a:lnTo>
                <a:lnTo>
                  <a:pt x="915898" y="580923"/>
                </a:lnTo>
                <a:lnTo>
                  <a:pt x="961110" y="592048"/>
                </a:lnTo>
                <a:lnTo>
                  <a:pt x="1008761" y="595884"/>
                </a:lnTo>
                <a:lnTo>
                  <a:pt x="1109472" y="595884"/>
                </a:lnTo>
                <a:lnTo>
                  <a:pt x="1109472" y="411607"/>
                </a:lnTo>
                <a:lnTo>
                  <a:pt x="1008761" y="411607"/>
                </a:lnTo>
                <a:lnTo>
                  <a:pt x="966381" y="403059"/>
                </a:lnTo>
                <a:lnTo>
                  <a:pt x="931748" y="379755"/>
                </a:lnTo>
                <a:lnTo>
                  <a:pt x="908367" y="345224"/>
                </a:lnTo>
                <a:lnTo>
                  <a:pt x="899795" y="303022"/>
                </a:lnTo>
                <a:lnTo>
                  <a:pt x="899795" y="294386"/>
                </a:lnTo>
                <a:lnTo>
                  <a:pt x="908354" y="252133"/>
                </a:lnTo>
                <a:lnTo>
                  <a:pt x="931697" y="217614"/>
                </a:lnTo>
                <a:lnTo>
                  <a:pt x="966330" y="194348"/>
                </a:lnTo>
                <a:lnTo>
                  <a:pt x="1008761" y="185801"/>
                </a:lnTo>
                <a:lnTo>
                  <a:pt x="1109472" y="185801"/>
                </a:lnTo>
                <a:lnTo>
                  <a:pt x="1109472" y="1524"/>
                </a:lnTo>
                <a:close/>
              </a:path>
              <a:path w="3156585" h="596264">
                <a:moveTo>
                  <a:pt x="1626108" y="411480"/>
                </a:moveTo>
                <a:lnTo>
                  <a:pt x="1620964" y="370624"/>
                </a:lnTo>
                <a:lnTo>
                  <a:pt x="1606435" y="333705"/>
                </a:lnTo>
                <a:lnTo>
                  <a:pt x="1583829" y="302006"/>
                </a:lnTo>
                <a:lnTo>
                  <a:pt x="1554480" y="276860"/>
                </a:lnTo>
                <a:lnTo>
                  <a:pt x="1572780" y="250139"/>
                </a:lnTo>
                <a:lnTo>
                  <a:pt x="1584642" y="220446"/>
                </a:lnTo>
                <a:lnTo>
                  <a:pt x="1589722" y="188887"/>
                </a:lnTo>
                <a:lnTo>
                  <a:pt x="1587754" y="156591"/>
                </a:lnTo>
                <a:lnTo>
                  <a:pt x="1574609" y="112039"/>
                </a:lnTo>
                <a:lnTo>
                  <a:pt x="1553083" y="75247"/>
                </a:lnTo>
                <a:lnTo>
                  <a:pt x="1524025" y="44678"/>
                </a:lnTo>
                <a:lnTo>
                  <a:pt x="1488757" y="21450"/>
                </a:lnTo>
                <a:lnTo>
                  <a:pt x="1448638" y="6692"/>
                </a:lnTo>
                <a:lnTo>
                  <a:pt x="1405001" y="1524"/>
                </a:lnTo>
                <a:lnTo>
                  <a:pt x="1170432" y="1524"/>
                </a:lnTo>
                <a:lnTo>
                  <a:pt x="1170432" y="595884"/>
                </a:lnTo>
                <a:lnTo>
                  <a:pt x="1336802" y="595884"/>
                </a:lnTo>
                <a:lnTo>
                  <a:pt x="1336802" y="162814"/>
                </a:lnTo>
                <a:lnTo>
                  <a:pt x="1381506" y="162814"/>
                </a:lnTo>
                <a:lnTo>
                  <a:pt x="1395171" y="165557"/>
                </a:lnTo>
                <a:lnTo>
                  <a:pt x="1406309" y="173037"/>
                </a:lnTo>
                <a:lnTo>
                  <a:pt x="1413802" y="184150"/>
                </a:lnTo>
                <a:lnTo>
                  <a:pt x="1416558" y="197739"/>
                </a:lnTo>
                <a:lnTo>
                  <a:pt x="1413789" y="211289"/>
                </a:lnTo>
                <a:lnTo>
                  <a:pt x="1406271" y="222402"/>
                </a:lnTo>
                <a:lnTo>
                  <a:pt x="1395120" y="229908"/>
                </a:lnTo>
                <a:lnTo>
                  <a:pt x="1381506" y="232664"/>
                </a:lnTo>
                <a:lnTo>
                  <a:pt x="1368425" y="232664"/>
                </a:lnTo>
                <a:lnTo>
                  <a:pt x="1368425" y="348361"/>
                </a:lnTo>
                <a:lnTo>
                  <a:pt x="1394968" y="348361"/>
                </a:lnTo>
                <a:lnTo>
                  <a:pt x="1412671" y="351929"/>
                </a:lnTo>
                <a:lnTo>
                  <a:pt x="1427124" y="361657"/>
                </a:lnTo>
                <a:lnTo>
                  <a:pt x="1436865" y="376072"/>
                </a:lnTo>
                <a:lnTo>
                  <a:pt x="1440434" y="393700"/>
                </a:lnTo>
                <a:lnTo>
                  <a:pt x="1436865" y="411276"/>
                </a:lnTo>
                <a:lnTo>
                  <a:pt x="1427124" y="425640"/>
                </a:lnTo>
                <a:lnTo>
                  <a:pt x="1412671" y="435356"/>
                </a:lnTo>
                <a:lnTo>
                  <a:pt x="1394968" y="438912"/>
                </a:lnTo>
                <a:lnTo>
                  <a:pt x="1368425" y="438912"/>
                </a:lnTo>
                <a:lnTo>
                  <a:pt x="1368425" y="595884"/>
                </a:lnTo>
                <a:lnTo>
                  <a:pt x="1445895" y="595884"/>
                </a:lnTo>
                <a:lnTo>
                  <a:pt x="1493812" y="589305"/>
                </a:lnTo>
                <a:lnTo>
                  <a:pt x="1536865" y="570712"/>
                </a:lnTo>
                <a:lnTo>
                  <a:pt x="1573339" y="541883"/>
                </a:lnTo>
                <a:lnTo>
                  <a:pt x="1601508" y="504558"/>
                </a:lnTo>
                <a:lnTo>
                  <a:pt x="1619669" y="460514"/>
                </a:lnTo>
                <a:lnTo>
                  <a:pt x="1626108" y="411480"/>
                </a:lnTo>
                <a:close/>
              </a:path>
              <a:path w="3156585" h="596264">
                <a:moveTo>
                  <a:pt x="2385060" y="193294"/>
                </a:moveTo>
                <a:lnTo>
                  <a:pt x="2379942" y="140970"/>
                </a:lnTo>
                <a:lnTo>
                  <a:pt x="2365362" y="97167"/>
                </a:lnTo>
                <a:lnTo>
                  <a:pt x="2342502" y="61722"/>
                </a:lnTo>
                <a:lnTo>
                  <a:pt x="2312517" y="34455"/>
                </a:lnTo>
                <a:lnTo>
                  <a:pt x="2276589" y="15201"/>
                </a:lnTo>
                <a:lnTo>
                  <a:pt x="2235860" y="3771"/>
                </a:lnTo>
                <a:lnTo>
                  <a:pt x="2191512" y="0"/>
                </a:lnTo>
                <a:lnTo>
                  <a:pt x="2142617" y="6223"/>
                </a:lnTo>
                <a:lnTo>
                  <a:pt x="2098344" y="23799"/>
                </a:lnTo>
                <a:lnTo>
                  <a:pt x="2060270" y="51168"/>
                </a:lnTo>
                <a:lnTo>
                  <a:pt x="2029968" y="86741"/>
                </a:lnTo>
                <a:lnTo>
                  <a:pt x="1999576" y="51168"/>
                </a:lnTo>
                <a:lnTo>
                  <a:pt x="1961476" y="23799"/>
                </a:lnTo>
                <a:lnTo>
                  <a:pt x="1917230" y="6223"/>
                </a:lnTo>
                <a:lnTo>
                  <a:pt x="1868424" y="0"/>
                </a:lnTo>
                <a:lnTo>
                  <a:pt x="1824024" y="3771"/>
                </a:lnTo>
                <a:lnTo>
                  <a:pt x="1783283" y="15201"/>
                </a:lnTo>
                <a:lnTo>
                  <a:pt x="1747342" y="34455"/>
                </a:lnTo>
                <a:lnTo>
                  <a:pt x="1717382" y="61722"/>
                </a:lnTo>
                <a:lnTo>
                  <a:pt x="1694535" y="97167"/>
                </a:lnTo>
                <a:lnTo>
                  <a:pt x="1679981" y="140970"/>
                </a:lnTo>
                <a:lnTo>
                  <a:pt x="1674876" y="193294"/>
                </a:lnTo>
                <a:lnTo>
                  <a:pt x="1674876" y="595884"/>
                </a:lnTo>
                <a:lnTo>
                  <a:pt x="1858391" y="595884"/>
                </a:lnTo>
                <a:lnTo>
                  <a:pt x="1858391" y="201930"/>
                </a:lnTo>
                <a:lnTo>
                  <a:pt x="1861477" y="186715"/>
                </a:lnTo>
                <a:lnTo>
                  <a:pt x="1869909" y="174282"/>
                </a:lnTo>
                <a:lnTo>
                  <a:pt x="1882394" y="165900"/>
                </a:lnTo>
                <a:lnTo>
                  <a:pt x="1897634" y="162814"/>
                </a:lnTo>
                <a:lnTo>
                  <a:pt x="1912848" y="165900"/>
                </a:lnTo>
                <a:lnTo>
                  <a:pt x="1925281" y="174282"/>
                </a:lnTo>
                <a:lnTo>
                  <a:pt x="1933663" y="186715"/>
                </a:lnTo>
                <a:lnTo>
                  <a:pt x="1936750" y="201930"/>
                </a:lnTo>
                <a:lnTo>
                  <a:pt x="1936750" y="595884"/>
                </a:lnTo>
                <a:lnTo>
                  <a:pt x="2123186" y="595884"/>
                </a:lnTo>
                <a:lnTo>
                  <a:pt x="2123186" y="201930"/>
                </a:lnTo>
                <a:lnTo>
                  <a:pt x="2126259" y="186715"/>
                </a:lnTo>
                <a:lnTo>
                  <a:pt x="2134641" y="174282"/>
                </a:lnTo>
                <a:lnTo>
                  <a:pt x="2147074" y="165900"/>
                </a:lnTo>
                <a:lnTo>
                  <a:pt x="2162302" y="162814"/>
                </a:lnTo>
                <a:lnTo>
                  <a:pt x="2177542" y="165900"/>
                </a:lnTo>
                <a:lnTo>
                  <a:pt x="2190013" y="174282"/>
                </a:lnTo>
                <a:lnTo>
                  <a:pt x="2198446" y="186715"/>
                </a:lnTo>
                <a:lnTo>
                  <a:pt x="2201545" y="201930"/>
                </a:lnTo>
                <a:lnTo>
                  <a:pt x="2201545" y="595884"/>
                </a:lnTo>
                <a:lnTo>
                  <a:pt x="2385060" y="595884"/>
                </a:lnTo>
                <a:lnTo>
                  <a:pt x="2385060" y="193294"/>
                </a:lnTo>
                <a:close/>
              </a:path>
              <a:path w="3156585" h="596264">
                <a:moveTo>
                  <a:pt x="3156204" y="193294"/>
                </a:moveTo>
                <a:lnTo>
                  <a:pt x="3151086" y="140970"/>
                </a:lnTo>
                <a:lnTo>
                  <a:pt x="3136506" y="97167"/>
                </a:lnTo>
                <a:lnTo>
                  <a:pt x="3113646" y="61722"/>
                </a:lnTo>
                <a:lnTo>
                  <a:pt x="3083661" y="34455"/>
                </a:lnTo>
                <a:lnTo>
                  <a:pt x="3047733" y="15201"/>
                </a:lnTo>
                <a:lnTo>
                  <a:pt x="3007004" y="3771"/>
                </a:lnTo>
                <a:lnTo>
                  <a:pt x="2962656" y="0"/>
                </a:lnTo>
                <a:lnTo>
                  <a:pt x="2913761" y="6223"/>
                </a:lnTo>
                <a:lnTo>
                  <a:pt x="2869501" y="23799"/>
                </a:lnTo>
                <a:lnTo>
                  <a:pt x="2831414" y="51168"/>
                </a:lnTo>
                <a:lnTo>
                  <a:pt x="2801112" y="86741"/>
                </a:lnTo>
                <a:lnTo>
                  <a:pt x="2770733" y="51168"/>
                </a:lnTo>
                <a:lnTo>
                  <a:pt x="2732671" y="23799"/>
                </a:lnTo>
                <a:lnTo>
                  <a:pt x="2688425" y="6223"/>
                </a:lnTo>
                <a:lnTo>
                  <a:pt x="2639568" y="0"/>
                </a:lnTo>
                <a:lnTo>
                  <a:pt x="2595168" y="3771"/>
                </a:lnTo>
                <a:lnTo>
                  <a:pt x="2554427" y="15201"/>
                </a:lnTo>
                <a:lnTo>
                  <a:pt x="2518486" y="34455"/>
                </a:lnTo>
                <a:lnTo>
                  <a:pt x="2488527" y="61722"/>
                </a:lnTo>
                <a:lnTo>
                  <a:pt x="2465679" y="97167"/>
                </a:lnTo>
                <a:lnTo>
                  <a:pt x="2451125" y="140970"/>
                </a:lnTo>
                <a:lnTo>
                  <a:pt x="2446020" y="193294"/>
                </a:lnTo>
                <a:lnTo>
                  <a:pt x="2446020" y="595884"/>
                </a:lnTo>
                <a:lnTo>
                  <a:pt x="2629535" y="595884"/>
                </a:lnTo>
                <a:lnTo>
                  <a:pt x="2629535" y="201930"/>
                </a:lnTo>
                <a:lnTo>
                  <a:pt x="2632621" y="186715"/>
                </a:lnTo>
                <a:lnTo>
                  <a:pt x="2641054" y="174282"/>
                </a:lnTo>
                <a:lnTo>
                  <a:pt x="2653538" y="165900"/>
                </a:lnTo>
                <a:lnTo>
                  <a:pt x="2668778" y="162814"/>
                </a:lnTo>
                <a:lnTo>
                  <a:pt x="2683992" y="165900"/>
                </a:lnTo>
                <a:lnTo>
                  <a:pt x="2696426" y="174282"/>
                </a:lnTo>
                <a:lnTo>
                  <a:pt x="2704808" y="186715"/>
                </a:lnTo>
                <a:lnTo>
                  <a:pt x="2707894" y="201930"/>
                </a:lnTo>
                <a:lnTo>
                  <a:pt x="2707894" y="595884"/>
                </a:lnTo>
                <a:lnTo>
                  <a:pt x="2894330" y="595884"/>
                </a:lnTo>
                <a:lnTo>
                  <a:pt x="2894330" y="201930"/>
                </a:lnTo>
                <a:lnTo>
                  <a:pt x="2897403" y="186715"/>
                </a:lnTo>
                <a:lnTo>
                  <a:pt x="2905785" y="174282"/>
                </a:lnTo>
                <a:lnTo>
                  <a:pt x="2918218" y="165900"/>
                </a:lnTo>
                <a:lnTo>
                  <a:pt x="2933446" y="162814"/>
                </a:lnTo>
                <a:lnTo>
                  <a:pt x="2948686" y="165900"/>
                </a:lnTo>
                <a:lnTo>
                  <a:pt x="2961157" y="174282"/>
                </a:lnTo>
                <a:lnTo>
                  <a:pt x="2969590" y="186715"/>
                </a:lnTo>
                <a:lnTo>
                  <a:pt x="2972689" y="201930"/>
                </a:lnTo>
                <a:lnTo>
                  <a:pt x="2972689" y="595884"/>
                </a:lnTo>
                <a:lnTo>
                  <a:pt x="3156204" y="595884"/>
                </a:lnTo>
                <a:lnTo>
                  <a:pt x="3156204" y="193294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966193" y="6357619"/>
            <a:ext cx="2907665" cy="1466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9DDDA9"/>
                </a:solidFill>
                <a:latin typeface="Segoe UI Black"/>
                <a:cs typeface="Segoe UI Black"/>
              </a:rPr>
              <a:t>Two</a:t>
            </a:r>
            <a:r>
              <a:rPr sz="2800" b="1" spc="-65" dirty="0">
                <a:solidFill>
                  <a:srgbClr val="9DDDA9"/>
                </a:solidFill>
                <a:latin typeface="Segoe UI Black"/>
                <a:cs typeface="Segoe UI Black"/>
              </a:rPr>
              <a:t> </a:t>
            </a:r>
            <a:r>
              <a:rPr sz="2800" b="1" dirty="0">
                <a:solidFill>
                  <a:srgbClr val="9DDDA9"/>
                </a:solidFill>
                <a:latin typeface="Segoe UI Black"/>
                <a:cs typeface="Segoe UI Black"/>
              </a:rPr>
              <a:t>Core</a:t>
            </a:r>
            <a:r>
              <a:rPr sz="2800" b="1" spc="-65" dirty="0">
                <a:solidFill>
                  <a:srgbClr val="9DDDA9"/>
                </a:solidFill>
                <a:latin typeface="Segoe UI Black"/>
                <a:cs typeface="Segoe UI Black"/>
              </a:rPr>
              <a:t> </a:t>
            </a:r>
            <a:r>
              <a:rPr sz="2800" b="1" spc="-10" dirty="0">
                <a:solidFill>
                  <a:srgbClr val="9DDDA9"/>
                </a:solidFill>
                <a:latin typeface="Segoe UI Black"/>
                <a:cs typeface="Segoe UI Black"/>
              </a:rPr>
              <a:t>Types:</a:t>
            </a:r>
            <a:endParaRPr sz="2800">
              <a:latin typeface="Segoe UI Black"/>
              <a:cs typeface="Segoe UI Black"/>
            </a:endParaRPr>
          </a:p>
          <a:p>
            <a:pPr marL="99060" marR="806450">
              <a:lnSpc>
                <a:spcPct val="150000"/>
              </a:lnSpc>
              <a:spcBef>
                <a:spcPts val="790"/>
              </a:spcBef>
            </a:pP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Industry</a:t>
            </a:r>
            <a:r>
              <a:rPr sz="200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Standard Nanocrystalline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482323" y="6396735"/>
            <a:ext cx="50800" cy="2120900"/>
          </a:xfrm>
          <a:custGeom>
            <a:avLst/>
            <a:gdLst/>
            <a:ahLst/>
            <a:cxnLst/>
            <a:rect l="l" t="t" r="r" b="b"/>
            <a:pathLst>
              <a:path w="50800" h="2120900">
                <a:moveTo>
                  <a:pt x="19050" y="2071378"/>
                </a:moveTo>
                <a:lnTo>
                  <a:pt x="15537" y="2072086"/>
                </a:lnTo>
                <a:lnTo>
                  <a:pt x="7461" y="2077513"/>
                </a:lnTo>
                <a:lnTo>
                  <a:pt x="2004" y="2085584"/>
                </a:lnTo>
                <a:lnTo>
                  <a:pt x="0" y="2095500"/>
                </a:lnTo>
                <a:lnTo>
                  <a:pt x="2004" y="2105362"/>
                </a:lnTo>
                <a:lnTo>
                  <a:pt x="7461" y="2113438"/>
                </a:lnTo>
                <a:lnTo>
                  <a:pt x="15537" y="2118895"/>
                </a:lnTo>
                <a:lnTo>
                  <a:pt x="25400" y="2120900"/>
                </a:lnTo>
                <a:lnTo>
                  <a:pt x="35262" y="2118895"/>
                </a:lnTo>
                <a:lnTo>
                  <a:pt x="43338" y="2113438"/>
                </a:lnTo>
                <a:lnTo>
                  <a:pt x="48795" y="2105362"/>
                </a:lnTo>
                <a:lnTo>
                  <a:pt x="49509" y="2101850"/>
                </a:lnTo>
                <a:lnTo>
                  <a:pt x="21844" y="2101850"/>
                </a:lnTo>
                <a:lnTo>
                  <a:pt x="19050" y="2098929"/>
                </a:lnTo>
                <a:lnTo>
                  <a:pt x="19050" y="2071378"/>
                </a:lnTo>
                <a:close/>
              </a:path>
              <a:path w="50800" h="2120900">
                <a:moveTo>
                  <a:pt x="25400" y="2070100"/>
                </a:moveTo>
                <a:lnTo>
                  <a:pt x="19050" y="2071378"/>
                </a:lnTo>
                <a:lnTo>
                  <a:pt x="19050" y="2098929"/>
                </a:lnTo>
                <a:lnTo>
                  <a:pt x="21844" y="2101850"/>
                </a:lnTo>
                <a:lnTo>
                  <a:pt x="28955" y="2101850"/>
                </a:lnTo>
                <a:lnTo>
                  <a:pt x="31750" y="2098929"/>
                </a:lnTo>
                <a:lnTo>
                  <a:pt x="31750" y="2071378"/>
                </a:lnTo>
                <a:lnTo>
                  <a:pt x="25400" y="2070100"/>
                </a:lnTo>
                <a:close/>
              </a:path>
              <a:path w="50800" h="2120900">
                <a:moveTo>
                  <a:pt x="31750" y="2071378"/>
                </a:moveTo>
                <a:lnTo>
                  <a:pt x="31750" y="2098929"/>
                </a:lnTo>
                <a:lnTo>
                  <a:pt x="28955" y="2101850"/>
                </a:lnTo>
                <a:lnTo>
                  <a:pt x="49509" y="2101850"/>
                </a:lnTo>
                <a:lnTo>
                  <a:pt x="50800" y="2095500"/>
                </a:lnTo>
                <a:lnTo>
                  <a:pt x="48795" y="2085584"/>
                </a:lnTo>
                <a:lnTo>
                  <a:pt x="43338" y="2077513"/>
                </a:lnTo>
                <a:lnTo>
                  <a:pt x="35262" y="2072086"/>
                </a:lnTo>
                <a:lnTo>
                  <a:pt x="31750" y="2071378"/>
                </a:lnTo>
                <a:close/>
              </a:path>
              <a:path w="50800" h="2120900">
                <a:moveTo>
                  <a:pt x="19050" y="49509"/>
                </a:moveTo>
                <a:lnTo>
                  <a:pt x="19050" y="2071378"/>
                </a:lnTo>
                <a:lnTo>
                  <a:pt x="25400" y="2070100"/>
                </a:lnTo>
                <a:lnTo>
                  <a:pt x="31750" y="2070100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2120900">
                <a:moveTo>
                  <a:pt x="31750" y="2070100"/>
                </a:moveTo>
                <a:lnTo>
                  <a:pt x="25400" y="2070100"/>
                </a:lnTo>
                <a:lnTo>
                  <a:pt x="31750" y="2071378"/>
                </a:lnTo>
                <a:lnTo>
                  <a:pt x="31750" y="2070100"/>
                </a:lnTo>
                <a:close/>
              </a:path>
              <a:path w="50800" h="2120900">
                <a:moveTo>
                  <a:pt x="28955" y="19050"/>
                </a:moveTo>
                <a:lnTo>
                  <a:pt x="21844" y="19050"/>
                </a:lnTo>
                <a:lnTo>
                  <a:pt x="19050" y="21844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4"/>
                </a:lnTo>
                <a:lnTo>
                  <a:pt x="28955" y="19050"/>
                </a:lnTo>
                <a:close/>
              </a:path>
              <a:path w="50800" h="2120900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21209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4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2120900">
                <a:moveTo>
                  <a:pt x="49509" y="19050"/>
                </a:moveTo>
                <a:lnTo>
                  <a:pt x="28955" y="19050"/>
                </a:lnTo>
                <a:lnTo>
                  <a:pt x="31750" y="21844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311517" y="6357619"/>
            <a:ext cx="3418840" cy="1924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9DDDA9"/>
                </a:solidFill>
                <a:latin typeface="Segoe UI Black"/>
                <a:cs typeface="Segoe UI Black"/>
              </a:rPr>
              <a:t>Three</a:t>
            </a:r>
            <a:r>
              <a:rPr sz="2800" b="1" spc="-100" dirty="0">
                <a:solidFill>
                  <a:srgbClr val="9DDDA9"/>
                </a:solidFill>
                <a:latin typeface="Segoe UI Black"/>
                <a:cs typeface="Segoe UI Black"/>
              </a:rPr>
              <a:t> </a:t>
            </a:r>
            <a:r>
              <a:rPr sz="2800" b="1" spc="-10" dirty="0">
                <a:solidFill>
                  <a:srgbClr val="9DDDA9"/>
                </a:solidFill>
                <a:latin typeface="Segoe UI Black"/>
                <a:cs typeface="Segoe UI Black"/>
              </a:rPr>
              <a:t>Applications:</a:t>
            </a:r>
            <a:endParaRPr sz="2800">
              <a:latin typeface="Segoe UI Black"/>
              <a:cs typeface="Segoe UI Black"/>
            </a:endParaRPr>
          </a:p>
          <a:p>
            <a:pPr marL="50165" marR="189865">
              <a:lnSpc>
                <a:spcPct val="150000"/>
              </a:lnSpc>
              <a:spcBef>
                <a:spcPts val="790"/>
              </a:spcBef>
            </a:pP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High</a:t>
            </a:r>
            <a:r>
              <a:rPr sz="20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Frequency</a:t>
            </a:r>
            <a:r>
              <a:rPr sz="2000" spc="-20" dirty="0">
                <a:solidFill>
                  <a:srgbClr val="FFFFFF"/>
                </a:solidFill>
                <a:latin typeface="Segoe UI"/>
                <a:cs typeface="Segoe UI"/>
              </a:rPr>
              <a:t> Transformer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Harmonic</a:t>
            </a:r>
            <a:r>
              <a:rPr sz="20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Filter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/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Line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 Filter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Current</a:t>
            </a:r>
            <a:r>
              <a:rPr sz="20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Transformer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98600" y="7366000"/>
            <a:ext cx="12673965" cy="568960"/>
          </a:xfrm>
          <a:custGeom>
            <a:avLst/>
            <a:gdLst/>
            <a:ahLst/>
            <a:cxnLst/>
            <a:rect l="l" t="t" r="r" b="b"/>
            <a:pathLst>
              <a:path w="12673965" h="568959">
                <a:moveTo>
                  <a:pt x="4131183" y="25400"/>
                </a:moveTo>
                <a:lnTo>
                  <a:pt x="4129887" y="19050"/>
                </a:lnTo>
                <a:lnTo>
                  <a:pt x="4129176" y="15544"/>
                </a:lnTo>
                <a:lnTo>
                  <a:pt x="4123715" y="7467"/>
                </a:lnTo>
                <a:lnTo>
                  <a:pt x="4115638" y="2006"/>
                </a:lnTo>
                <a:lnTo>
                  <a:pt x="4105783" y="0"/>
                </a:lnTo>
                <a:lnTo>
                  <a:pt x="4095915" y="2006"/>
                </a:lnTo>
                <a:lnTo>
                  <a:pt x="4087838" y="7467"/>
                </a:lnTo>
                <a:lnTo>
                  <a:pt x="4082377" y="15544"/>
                </a:lnTo>
                <a:lnTo>
                  <a:pt x="4081665" y="19050"/>
                </a:lnTo>
                <a:lnTo>
                  <a:pt x="49504" y="19050"/>
                </a:lnTo>
                <a:lnTo>
                  <a:pt x="48793" y="15544"/>
                </a:lnTo>
                <a:lnTo>
                  <a:pt x="43332" y="7467"/>
                </a:lnTo>
                <a:lnTo>
                  <a:pt x="35255" y="2006"/>
                </a:lnTo>
                <a:lnTo>
                  <a:pt x="25400" y="0"/>
                </a:lnTo>
                <a:lnTo>
                  <a:pt x="15532" y="2006"/>
                </a:lnTo>
                <a:lnTo>
                  <a:pt x="7454" y="7467"/>
                </a:lnTo>
                <a:lnTo>
                  <a:pt x="1993" y="15544"/>
                </a:lnTo>
                <a:lnTo>
                  <a:pt x="0" y="25400"/>
                </a:lnTo>
                <a:lnTo>
                  <a:pt x="1993" y="35267"/>
                </a:lnTo>
                <a:lnTo>
                  <a:pt x="7454" y="43345"/>
                </a:lnTo>
                <a:lnTo>
                  <a:pt x="15532" y="48806"/>
                </a:lnTo>
                <a:lnTo>
                  <a:pt x="25400" y="50800"/>
                </a:lnTo>
                <a:lnTo>
                  <a:pt x="35255" y="48806"/>
                </a:lnTo>
                <a:lnTo>
                  <a:pt x="43332" y="43345"/>
                </a:lnTo>
                <a:lnTo>
                  <a:pt x="48793" y="35267"/>
                </a:lnTo>
                <a:lnTo>
                  <a:pt x="49504" y="31750"/>
                </a:lnTo>
                <a:lnTo>
                  <a:pt x="4081665" y="31750"/>
                </a:lnTo>
                <a:lnTo>
                  <a:pt x="4082377" y="35267"/>
                </a:lnTo>
                <a:lnTo>
                  <a:pt x="4087838" y="43345"/>
                </a:lnTo>
                <a:lnTo>
                  <a:pt x="4095915" y="48806"/>
                </a:lnTo>
                <a:lnTo>
                  <a:pt x="4105783" y="50800"/>
                </a:lnTo>
                <a:lnTo>
                  <a:pt x="4115638" y="48806"/>
                </a:lnTo>
                <a:lnTo>
                  <a:pt x="4123715" y="43345"/>
                </a:lnTo>
                <a:lnTo>
                  <a:pt x="4129176" y="35267"/>
                </a:lnTo>
                <a:lnTo>
                  <a:pt x="4129887" y="31750"/>
                </a:lnTo>
                <a:lnTo>
                  <a:pt x="4131183" y="25400"/>
                </a:lnTo>
                <a:close/>
              </a:path>
              <a:path w="12673965" h="568959">
                <a:moveTo>
                  <a:pt x="8991473" y="543560"/>
                </a:moveTo>
                <a:lnTo>
                  <a:pt x="8990178" y="537210"/>
                </a:lnTo>
                <a:lnTo>
                  <a:pt x="8989466" y="533704"/>
                </a:lnTo>
                <a:lnTo>
                  <a:pt x="8984005" y="525627"/>
                </a:lnTo>
                <a:lnTo>
                  <a:pt x="8975928" y="520166"/>
                </a:lnTo>
                <a:lnTo>
                  <a:pt x="8966073" y="518160"/>
                </a:lnTo>
                <a:lnTo>
                  <a:pt x="8956154" y="520166"/>
                </a:lnTo>
                <a:lnTo>
                  <a:pt x="8948077" y="525627"/>
                </a:lnTo>
                <a:lnTo>
                  <a:pt x="8942654" y="533704"/>
                </a:lnTo>
                <a:lnTo>
                  <a:pt x="8941943" y="537210"/>
                </a:lnTo>
                <a:lnTo>
                  <a:pt x="5875756" y="537210"/>
                </a:lnTo>
                <a:lnTo>
                  <a:pt x="5875045" y="533704"/>
                </a:lnTo>
                <a:lnTo>
                  <a:pt x="5869584" y="525627"/>
                </a:lnTo>
                <a:lnTo>
                  <a:pt x="5861507" y="520166"/>
                </a:lnTo>
                <a:lnTo>
                  <a:pt x="5851652" y="518160"/>
                </a:lnTo>
                <a:lnTo>
                  <a:pt x="5841784" y="520166"/>
                </a:lnTo>
                <a:lnTo>
                  <a:pt x="5833707" y="525627"/>
                </a:lnTo>
                <a:lnTo>
                  <a:pt x="5828246" y="533704"/>
                </a:lnTo>
                <a:lnTo>
                  <a:pt x="5826252" y="543560"/>
                </a:lnTo>
                <a:lnTo>
                  <a:pt x="5828246" y="553427"/>
                </a:lnTo>
                <a:lnTo>
                  <a:pt x="5833707" y="561505"/>
                </a:lnTo>
                <a:lnTo>
                  <a:pt x="5841784" y="566966"/>
                </a:lnTo>
                <a:lnTo>
                  <a:pt x="5851652" y="568960"/>
                </a:lnTo>
                <a:lnTo>
                  <a:pt x="5861507" y="566966"/>
                </a:lnTo>
                <a:lnTo>
                  <a:pt x="5869584" y="561505"/>
                </a:lnTo>
                <a:lnTo>
                  <a:pt x="5875045" y="553427"/>
                </a:lnTo>
                <a:lnTo>
                  <a:pt x="5875756" y="549910"/>
                </a:lnTo>
                <a:lnTo>
                  <a:pt x="8941943" y="549910"/>
                </a:lnTo>
                <a:lnTo>
                  <a:pt x="8942654" y="553427"/>
                </a:lnTo>
                <a:lnTo>
                  <a:pt x="8948077" y="561505"/>
                </a:lnTo>
                <a:lnTo>
                  <a:pt x="8956154" y="566966"/>
                </a:lnTo>
                <a:lnTo>
                  <a:pt x="8966073" y="568960"/>
                </a:lnTo>
                <a:lnTo>
                  <a:pt x="8975928" y="566966"/>
                </a:lnTo>
                <a:lnTo>
                  <a:pt x="8984005" y="561505"/>
                </a:lnTo>
                <a:lnTo>
                  <a:pt x="8989466" y="553427"/>
                </a:lnTo>
                <a:lnTo>
                  <a:pt x="8990178" y="549910"/>
                </a:lnTo>
                <a:lnTo>
                  <a:pt x="8991473" y="543560"/>
                </a:lnTo>
                <a:close/>
              </a:path>
              <a:path w="12673965" h="568959">
                <a:moveTo>
                  <a:pt x="8991473" y="98552"/>
                </a:moveTo>
                <a:lnTo>
                  <a:pt x="8990178" y="92202"/>
                </a:lnTo>
                <a:lnTo>
                  <a:pt x="8989466" y="88696"/>
                </a:lnTo>
                <a:lnTo>
                  <a:pt x="8984005" y="80619"/>
                </a:lnTo>
                <a:lnTo>
                  <a:pt x="8975928" y="75158"/>
                </a:lnTo>
                <a:lnTo>
                  <a:pt x="8966073" y="73152"/>
                </a:lnTo>
                <a:lnTo>
                  <a:pt x="8956154" y="75158"/>
                </a:lnTo>
                <a:lnTo>
                  <a:pt x="8948077" y="80619"/>
                </a:lnTo>
                <a:lnTo>
                  <a:pt x="8942654" y="88696"/>
                </a:lnTo>
                <a:lnTo>
                  <a:pt x="8941943" y="92202"/>
                </a:lnTo>
                <a:lnTo>
                  <a:pt x="5875756" y="92202"/>
                </a:lnTo>
                <a:lnTo>
                  <a:pt x="5875045" y="88696"/>
                </a:lnTo>
                <a:lnTo>
                  <a:pt x="5869584" y="80619"/>
                </a:lnTo>
                <a:lnTo>
                  <a:pt x="5861507" y="75158"/>
                </a:lnTo>
                <a:lnTo>
                  <a:pt x="5851652" y="73152"/>
                </a:lnTo>
                <a:lnTo>
                  <a:pt x="5841784" y="75158"/>
                </a:lnTo>
                <a:lnTo>
                  <a:pt x="5833707" y="80619"/>
                </a:lnTo>
                <a:lnTo>
                  <a:pt x="5828246" y="88696"/>
                </a:lnTo>
                <a:lnTo>
                  <a:pt x="5826252" y="98552"/>
                </a:lnTo>
                <a:lnTo>
                  <a:pt x="5828246" y="108419"/>
                </a:lnTo>
                <a:lnTo>
                  <a:pt x="5833707" y="116497"/>
                </a:lnTo>
                <a:lnTo>
                  <a:pt x="5841784" y="121958"/>
                </a:lnTo>
                <a:lnTo>
                  <a:pt x="5851652" y="123952"/>
                </a:lnTo>
                <a:lnTo>
                  <a:pt x="5861507" y="121958"/>
                </a:lnTo>
                <a:lnTo>
                  <a:pt x="5869584" y="116497"/>
                </a:lnTo>
                <a:lnTo>
                  <a:pt x="5875045" y="108419"/>
                </a:lnTo>
                <a:lnTo>
                  <a:pt x="5875756" y="104902"/>
                </a:lnTo>
                <a:lnTo>
                  <a:pt x="8941943" y="104902"/>
                </a:lnTo>
                <a:lnTo>
                  <a:pt x="8942654" y="108419"/>
                </a:lnTo>
                <a:lnTo>
                  <a:pt x="8948077" y="116497"/>
                </a:lnTo>
                <a:lnTo>
                  <a:pt x="8956154" y="121958"/>
                </a:lnTo>
                <a:lnTo>
                  <a:pt x="8966073" y="123952"/>
                </a:lnTo>
                <a:lnTo>
                  <a:pt x="8975928" y="121958"/>
                </a:lnTo>
                <a:lnTo>
                  <a:pt x="8984005" y="116497"/>
                </a:lnTo>
                <a:lnTo>
                  <a:pt x="8989466" y="108419"/>
                </a:lnTo>
                <a:lnTo>
                  <a:pt x="8990178" y="104902"/>
                </a:lnTo>
                <a:lnTo>
                  <a:pt x="8991473" y="98552"/>
                </a:lnTo>
                <a:close/>
              </a:path>
              <a:path w="12673965" h="568959">
                <a:moveTo>
                  <a:pt x="12673965" y="98552"/>
                </a:moveTo>
                <a:lnTo>
                  <a:pt x="12672670" y="92202"/>
                </a:lnTo>
                <a:lnTo>
                  <a:pt x="12671959" y="88696"/>
                </a:lnTo>
                <a:lnTo>
                  <a:pt x="12666498" y="80619"/>
                </a:lnTo>
                <a:lnTo>
                  <a:pt x="12658420" y="75158"/>
                </a:lnTo>
                <a:lnTo>
                  <a:pt x="12648565" y="73152"/>
                </a:lnTo>
                <a:lnTo>
                  <a:pt x="12638646" y="75158"/>
                </a:lnTo>
                <a:lnTo>
                  <a:pt x="12630569" y="80619"/>
                </a:lnTo>
                <a:lnTo>
                  <a:pt x="12625146" y="88696"/>
                </a:lnTo>
                <a:lnTo>
                  <a:pt x="12624435" y="92202"/>
                </a:lnTo>
                <a:lnTo>
                  <a:pt x="10580345" y="92202"/>
                </a:lnTo>
                <a:lnTo>
                  <a:pt x="10579633" y="88696"/>
                </a:lnTo>
                <a:lnTo>
                  <a:pt x="10574172" y="80619"/>
                </a:lnTo>
                <a:lnTo>
                  <a:pt x="10566095" y="75158"/>
                </a:lnTo>
                <a:lnTo>
                  <a:pt x="10556240" y="73152"/>
                </a:lnTo>
                <a:lnTo>
                  <a:pt x="10546372" y="75158"/>
                </a:lnTo>
                <a:lnTo>
                  <a:pt x="10538295" y="80619"/>
                </a:lnTo>
                <a:lnTo>
                  <a:pt x="10532834" y="88696"/>
                </a:lnTo>
                <a:lnTo>
                  <a:pt x="10530840" y="98552"/>
                </a:lnTo>
                <a:lnTo>
                  <a:pt x="10532834" y="108419"/>
                </a:lnTo>
                <a:lnTo>
                  <a:pt x="10538295" y="116497"/>
                </a:lnTo>
                <a:lnTo>
                  <a:pt x="10546372" y="121958"/>
                </a:lnTo>
                <a:lnTo>
                  <a:pt x="10556240" y="123952"/>
                </a:lnTo>
                <a:lnTo>
                  <a:pt x="10566095" y="121958"/>
                </a:lnTo>
                <a:lnTo>
                  <a:pt x="10574172" y="116497"/>
                </a:lnTo>
                <a:lnTo>
                  <a:pt x="10579633" y="108419"/>
                </a:lnTo>
                <a:lnTo>
                  <a:pt x="10580345" y="104902"/>
                </a:lnTo>
                <a:lnTo>
                  <a:pt x="12624435" y="104902"/>
                </a:lnTo>
                <a:lnTo>
                  <a:pt x="12625146" y="108419"/>
                </a:lnTo>
                <a:lnTo>
                  <a:pt x="12630569" y="116497"/>
                </a:lnTo>
                <a:lnTo>
                  <a:pt x="12638646" y="121958"/>
                </a:lnTo>
                <a:lnTo>
                  <a:pt x="12648565" y="123952"/>
                </a:lnTo>
                <a:lnTo>
                  <a:pt x="12658420" y="121958"/>
                </a:lnTo>
                <a:lnTo>
                  <a:pt x="12666498" y="116497"/>
                </a:lnTo>
                <a:lnTo>
                  <a:pt x="12671959" y="108419"/>
                </a:lnTo>
                <a:lnTo>
                  <a:pt x="12672670" y="104902"/>
                </a:lnTo>
                <a:lnTo>
                  <a:pt x="12673965" y="98552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7558385" cy="9874250"/>
            <a:chOff x="0" y="-1"/>
            <a:chExt cx="17558385" cy="9874250"/>
          </a:xfrm>
        </p:grpSpPr>
        <p:sp>
          <p:nvSpPr>
            <p:cNvPr id="3" name="object 3"/>
            <p:cNvSpPr/>
            <p:nvPr/>
          </p:nvSpPr>
          <p:spPr>
            <a:xfrm>
              <a:off x="15963900" y="-1"/>
              <a:ext cx="1594485" cy="9874250"/>
            </a:xfrm>
            <a:custGeom>
              <a:avLst/>
              <a:gdLst/>
              <a:ahLst/>
              <a:cxnLst/>
              <a:rect l="l" t="t" r="r" b="b"/>
              <a:pathLst>
                <a:path w="1594484" h="9874250">
                  <a:moveTo>
                    <a:pt x="0" y="9873996"/>
                  </a:moveTo>
                  <a:lnTo>
                    <a:pt x="1594103" y="9873996"/>
                  </a:lnTo>
                  <a:lnTo>
                    <a:pt x="1594103" y="0"/>
                  </a:lnTo>
                  <a:lnTo>
                    <a:pt x="0" y="0"/>
                  </a:lnTo>
                  <a:lnTo>
                    <a:pt x="0" y="9873996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-1"/>
              <a:ext cx="15963900" cy="9874250"/>
            </a:xfrm>
            <a:custGeom>
              <a:avLst/>
              <a:gdLst/>
              <a:ahLst/>
              <a:cxnLst/>
              <a:rect l="l" t="t" r="r" b="b"/>
              <a:pathLst>
                <a:path w="15963900" h="9874250">
                  <a:moveTo>
                    <a:pt x="15963900" y="0"/>
                  </a:moveTo>
                  <a:lnTo>
                    <a:pt x="0" y="0"/>
                  </a:lnTo>
                  <a:lnTo>
                    <a:pt x="0" y="9873996"/>
                  </a:lnTo>
                  <a:lnTo>
                    <a:pt x="15963900" y="9873996"/>
                  </a:lnTo>
                  <a:lnTo>
                    <a:pt x="15963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4375" y="3512819"/>
              <a:ext cx="2512060" cy="421005"/>
            </a:xfrm>
            <a:custGeom>
              <a:avLst/>
              <a:gdLst/>
              <a:ahLst/>
              <a:cxnLst/>
              <a:rect l="l" t="t" r="r" b="b"/>
              <a:pathLst>
                <a:path w="2512060" h="421004">
                  <a:moveTo>
                    <a:pt x="2511552" y="0"/>
                  </a:moveTo>
                  <a:lnTo>
                    <a:pt x="0" y="0"/>
                  </a:lnTo>
                  <a:lnTo>
                    <a:pt x="0" y="420624"/>
                  </a:lnTo>
                  <a:lnTo>
                    <a:pt x="2511552" y="420624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16811" y="2656458"/>
            <a:ext cx="5995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202F27"/>
                </a:solidFill>
                <a:latin typeface="Segoe UI Black"/>
                <a:cs typeface="Segoe UI Black"/>
              </a:rPr>
              <a:t>Core</a:t>
            </a:r>
            <a:r>
              <a:rPr sz="4000" b="1" spc="-10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4000" b="1" dirty="0">
                <a:solidFill>
                  <a:srgbClr val="202F27"/>
                </a:solidFill>
                <a:latin typeface="Segoe UI Black"/>
                <a:cs typeface="Segoe UI Black"/>
              </a:rPr>
              <a:t>Testing</a:t>
            </a:r>
            <a:r>
              <a:rPr sz="4000" b="1" spc="-1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40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Standards:</a:t>
            </a:r>
            <a:endParaRPr sz="4000">
              <a:latin typeface="Segoe UI Black"/>
              <a:cs typeface="Segoe UI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3905" y="3478529"/>
            <a:ext cx="5412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Segoe UI"/>
                <a:cs typeface="Segoe UI"/>
              </a:rPr>
              <a:t>IEEE</a:t>
            </a:r>
            <a:r>
              <a:rPr sz="2800" b="1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Segoe UI"/>
                <a:cs typeface="Segoe UI"/>
              </a:rPr>
              <a:t>393:</a:t>
            </a:r>
            <a:r>
              <a:rPr sz="28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Segoe UI"/>
                <a:cs typeface="Segoe UI"/>
              </a:rPr>
              <a:t>1991</a:t>
            </a:r>
            <a:r>
              <a:rPr sz="2800" b="1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"/>
                <a:cs typeface="Segoe UI"/>
              </a:rPr>
              <a:t>IEEE</a:t>
            </a:r>
            <a:r>
              <a:rPr sz="2800" b="1" spc="-9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"/>
                <a:cs typeface="Segoe UI"/>
              </a:rPr>
              <a:t>Standard</a:t>
            </a:r>
            <a:r>
              <a:rPr sz="2800" b="1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800" b="1" spc="-25" dirty="0">
                <a:solidFill>
                  <a:srgbClr val="202F27"/>
                </a:solidFill>
                <a:latin typeface="Segoe UI"/>
                <a:cs typeface="Segoe UI"/>
              </a:rPr>
              <a:t>for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3905" y="3862577"/>
            <a:ext cx="580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202F27"/>
                </a:solidFill>
                <a:latin typeface="Segoe UI"/>
                <a:cs typeface="Segoe UI"/>
              </a:rPr>
              <a:t>Test</a:t>
            </a:r>
            <a:r>
              <a:rPr sz="2800" b="1" spc="-1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"/>
                <a:cs typeface="Segoe UI"/>
              </a:rPr>
              <a:t>Procedures</a:t>
            </a:r>
            <a:r>
              <a:rPr sz="2800" b="1" spc="-8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2800" b="1" spc="-10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"/>
                <a:cs typeface="Segoe UI"/>
              </a:rPr>
              <a:t>Magnetic</a:t>
            </a:r>
            <a:r>
              <a:rPr sz="2800" b="1" spc="-8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800" b="1" spc="-10" dirty="0">
                <a:solidFill>
                  <a:srgbClr val="202F27"/>
                </a:solidFill>
                <a:latin typeface="Segoe UI"/>
                <a:cs typeface="Segoe UI"/>
              </a:rPr>
              <a:t>Cores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1983" y="4336541"/>
            <a:ext cx="4955540" cy="15049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0380">
              <a:lnSpc>
                <a:spcPts val="2160"/>
              </a:lnSpc>
              <a:spcBef>
                <a:spcPts val="375"/>
              </a:spcBef>
            </a:pP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Section</a:t>
            </a:r>
            <a:r>
              <a:rPr sz="2000" b="1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5</a:t>
            </a:r>
            <a:r>
              <a:rPr sz="2000" b="1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–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Analytical</a:t>
            </a:r>
            <a:r>
              <a:rPr sz="2000" spc="-4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terminology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definition</a:t>
            </a:r>
            <a:r>
              <a:rPr sz="20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(core</a:t>
            </a:r>
            <a:r>
              <a:rPr sz="20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loss,</a:t>
            </a:r>
            <a:r>
              <a:rPr sz="20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apparent</a:t>
            </a:r>
            <a:r>
              <a:rPr sz="20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core</a:t>
            </a:r>
            <a:r>
              <a:rPr sz="20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loss, permeability,</a:t>
            </a:r>
            <a:r>
              <a:rPr sz="20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etc.)</a:t>
            </a:r>
            <a:endParaRPr sz="2000">
              <a:latin typeface="Segoe UI"/>
              <a:cs typeface="Segoe UI"/>
            </a:endParaRPr>
          </a:p>
          <a:p>
            <a:pPr marL="12700" marR="5080">
              <a:lnSpc>
                <a:spcPts val="2160"/>
              </a:lnSpc>
              <a:spcBef>
                <a:spcPts val="600"/>
              </a:spcBef>
            </a:pP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Section</a:t>
            </a:r>
            <a:r>
              <a:rPr sz="2000" b="1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6</a:t>
            </a:r>
            <a:r>
              <a:rPr sz="2000" b="1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–</a:t>
            </a:r>
            <a:r>
              <a:rPr sz="20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202F27"/>
                </a:solidFill>
                <a:latin typeface="Segoe UI"/>
                <a:cs typeface="Segoe UI"/>
              </a:rPr>
              <a:t>Test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procedures</a:t>
            </a:r>
            <a:r>
              <a:rPr sz="20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including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two-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winding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method,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bridge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measurements,</a:t>
            </a:r>
            <a:r>
              <a:rPr sz="20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etc.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1940" y="3506723"/>
            <a:ext cx="1908175" cy="421005"/>
          </a:xfrm>
          <a:custGeom>
            <a:avLst/>
            <a:gdLst/>
            <a:ahLst/>
            <a:cxnLst/>
            <a:rect l="l" t="t" r="r" b="b"/>
            <a:pathLst>
              <a:path w="1908175" h="421004">
                <a:moveTo>
                  <a:pt x="1908048" y="0"/>
                </a:moveTo>
                <a:lnTo>
                  <a:pt x="0" y="0"/>
                </a:lnTo>
                <a:lnTo>
                  <a:pt x="0" y="420624"/>
                </a:lnTo>
                <a:lnTo>
                  <a:pt x="1908048" y="420624"/>
                </a:lnTo>
                <a:lnTo>
                  <a:pt x="1908048" y="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91602" y="3467480"/>
            <a:ext cx="1667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Segoe UI"/>
                <a:cs typeface="Segoe UI"/>
              </a:rPr>
              <a:t>IEC</a:t>
            </a:r>
            <a:r>
              <a:rPr sz="28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62044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69426" y="3941140"/>
            <a:ext cx="6390640" cy="158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IEC</a:t>
            </a:r>
            <a:r>
              <a:rPr sz="2000" b="1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02F27"/>
                </a:solidFill>
                <a:latin typeface="Segoe UI"/>
                <a:cs typeface="Segoe UI"/>
              </a:rPr>
              <a:t>62044-</a:t>
            </a: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1:2000:</a:t>
            </a:r>
            <a:r>
              <a:rPr sz="2000" b="1" spc="-6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Cores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made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soft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magnetic</a:t>
            </a:r>
            <a:r>
              <a:rPr sz="20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materials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–</a:t>
            </a:r>
            <a:r>
              <a:rPr sz="20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Measurement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Methods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Part</a:t>
            </a:r>
            <a:r>
              <a:rPr sz="20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solidFill>
                  <a:srgbClr val="202F27"/>
                </a:solidFill>
                <a:latin typeface="Segoe UI"/>
                <a:cs typeface="Segoe UI"/>
              </a:rPr>
              <a:t>1</a:t>
            </a:r>
            <a:endParaRPr sz="2000">
              <a:latin typeface="Segoe UI"/>
              <a:cs typeface="Segoe UI"/>
            </a:endParaRPr>
          </a:p>
          <a:p>
            <a:pPr marL="890269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Generic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specifications</a:t>
            </a:r>
            <a:endParaRPr sz="2000">
              <a:latin typeface="Segoe UI"/>
              <a:cs typeface="Segoe UI"/>
            </a:endParaRPr>
          </a:p>
          <a:p>
            <a:pPr marL="890269" marR="5080">
              <a:lnSpc>
                <a:spcPts val="2160"/>
              </a:lnSpc>
              <a:spcBef>
                <a:spcPts val="630"/>
              </a:spcBef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Defines</a:t>
            </a:r>
            <a:r>
              <a:rPr sz="20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basic</a:t>
            </a:r>
            <a:r>
              <a:rPr sz="2000" spc="-4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testing</a:t>
            </a:r>
            <a:r>
              <a:rPr sz="2000" spc="-4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principles,</a:t>
            </a:r>
            <a:r>
              <a:rPr sz="20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selection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2000" spc="-4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coils,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magnetic</a:t>
            </a:r>
            <a:r>
              <a:rPr sz="20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conditioning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(electrical</a:t>
            </a:r>
            <a:r>
              <a:rPr sz="20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/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thermal)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9426" y="5816041"/>
            <a:ext cx="5995035" cy="1581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IEC</a:t>
            </a:r>
            <a:r>
              <a:rPr sz="2000" b="1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02F27"/>
                </a:solidFill>
                <a:latin typeface="Segoe UI"/>
                <a:cs typeface="Segoe UI"/>
              </a:rPr>
              <a:t>62044-</a:t>
            </a: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2:2000:</a:t>
            </a:r>
            <a:r>
              <a:rPr sz="2000" b="1" spc="-6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Cores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made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soft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magnetic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materials</a:t>
            </a:r>
            <a:r>
              <a:rPr sz="20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–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Measurement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Methods</a:t>
            </a:r>
            <a:r>
              <a:rPr sz="20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Part</a:t>
            </a:r>
            <a:r>
              <a:rPr sz="20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solidFill>
                  <a:srgbClr val="202F27"/>
                </a:solidFill>
                <a:latin typeface="Segoe UI"/>
                <a:cs typeface="Segoe UI"/>
              </a:rPr>
              <a:t>2</a:t>
            </a:r>
            <a:endParaRPr sz="2000">
              <a:latin typeface="Segoe UI"/>
              <a:cs typeface="Segoe UI"/>
            </a:endParaRPr>
          </a:p>
          <a:p>
            <a:pPr marL="890269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Magnetic</a:t>
            </a:r>
            <a:r>
              <a:rPr sz="20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properties</a:t>
            </a:r>
            <a:r>
              <a:rPr sz="20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at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low</a:t>
            </a:r>
            <a:r>
              <a:rPr sz="20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excitation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levels</a:t>
            </a:r>
            <a:endParaRPr sz="2000">
              <a:latin typeface="Segoe UI"/>
              <a:cs typeface="Segoe UI"/>
            </a:endParaRPr>
          </a:p>
          <a:p>
            <a:pPr marL="890269" marR="5080">
              <a:lnSpc>
                <a:spcPts val="2160"/>
              </a:lnSpc>
              <a:spcBef>
                <a:spcPts val="630"/>
              </a:spcBef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Includes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terminology</a:t>
            </a:r>
            <a:r>
              <a:rPr sz="20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and</a:t>
            </a:r>
            <a:r>
              <a:rPr sz="20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parameters</a:t>
            </a:r>
            <a:r>
              <a:rPr sz="20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for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test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setups</a:t>
            </a:r>
            <a:r>
              <a:rPr sz="20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using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impedance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analyzer</a:t>
            </a:r>
            <a:r>
              <a:rPr sz="20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/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LCR</a:t>
            </a:r>
            <a:r>
              <a:rPr sz="20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meter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69426" y="7690815"/>
            <a:ext cx="6040755" cy="1581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IEC</a:t>
            </a:r>
            <a:r>
              <a:rPr sz="2000" b="1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202F27"/>
                </a:solidFill>
                <a:latin typeface="Segoe UI"/>
                <a:cs typeface="Segoe UI"/>
              </a:rPr>
              <a:t>62044-</a:t>
            </a:r>
            <a:r>
              <a:rPr sz="2000" b="1" dirty="0">
                <a:solidFill>
                  <a:srgbClr val="202F27"/>
                </a:solidFill>
                <a:latin typeface="Segoe UI"/>
                <a:cs typeface="Segoe UI"/>
              </a:rPr>
              <a:t>3:2000:</a:t>
            </a:r>
            <a:r>
              <a:rPr sz="2000" b="1" spc="-6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Cores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made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soft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magnetic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materials</a:t>
            </a:r>
            <a:r>
              <a:rPr sz="20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–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Measurement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Methods</a:t>
            </a:r>
            <a:r>
              <a:rPr sz="20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Part</a:t>
            </a:r>
            <a:r>
              <a:rPr sz="20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solidFill>
                  <a:srgbClr val="202F27"/>
                </a:solidFill>
                <a:latin typeface="Segoe UI"/>
                <a:cs typeface="Segoe UI"/>
              </a:rPr>
              <a:t>3</a:t>
            </a:r>
            <a:endParaRPr sz="2000">
              <a:latin typeface="Segoe UI"/>
              <a:cs typeface="Segoe UI"/>
            </a:endParaRPr>
          </a:p>
          <a:p>
            <a:pPr marL="890269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Magnetic</a:t>
            </a:r>
            <a:r>
              <a:rPr sz="20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properties</a:t>
            </a:r>
            <a:r>
              <a:rPr sz="20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at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high</a:t>
            </a:r>
            <a:r>
              <a:rPr sz="20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excitation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levels</a:t>
            </a:r>
            <a:endParaRPr sz="2000">
              <a:latin typeface="Segoe UI"/>
              <a:cs typeface="Segoe UI"/>
            </a:endParaRPr>
          </a:p>
          <a:p>
            <a:pPr marL="890269" marR="5080">
              <a:lnSpc>
                <a:spcPts val="2160"/>
              </a:lnSpc>
              <a:spcBef>
                <a:spcPts val="630"/>
              </a:spcBef>
            </a:pP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Annex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</a:t>
            </a:r>
            <a:r>
              <a:rPr sz="20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and</a:t>
            </a:r>
            <a:r>
              <a:rPr sz="20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section</a:t>
            </a:r>
            <a:r>
              <a:rPr sz="20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6: show</a:t>
            </a:r>
            <a:r>
              <a:rPr sz="20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20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two-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winding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method,</a:t>
            </a:r>
            <a:r>
              <a:rPr sz="20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Annex B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shows</a:t>
            </a:r>
            <a:r>
              <a:rPr sz="20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02F27"/>
                </a:solidFill>
                <a:latin typeface="Segoe UI"/>
                <a:cs typeface="Segoe UI"/>
              </a:rPr>
              <a:t>RMS</a:t>
            </a:r>
            <a:r>
              <a:rPr sz="20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02F27"/>
                </a:solidFill>
                <a:latin typeface="Segoe UI"/>
                <a:cs typeface="Segoe UI"/>
              </a:rPr>
              <a:t>method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81760" y="823035"/>
            <a:ext cx="1087945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202F27"/>
                </a:solidFill>
              </a:rPr>
              <a:t>PARTNERSHIP</a:t>
            </a:r>
            <a:r>
              <a:rPr sz="6000" spc="-85" dirty="0">
                <a:solidFill>
                  <a:srgbClr val="202F27"/>
                </a:solidFill>
              </a:rPr>
              <a:t> </a:t>
            </a:r>
            <a:r>
              <a:rPr sz="6000" dirty="0"/>
              <a:t>WITH</a:t>
            </a:r>
            <a:r>
              <a:rPr sz="6000" spc="-30" dirty="0"/>
              <a:t> </a:t>
            </a:r>
            <a:r>
              <a:rPr sz="6000" spc="-10" dirty="0"/>
              <a:t>AMPED </a:t>
            </a:r>
            <a:r>
              <a:rPr sz="6000" dirty="0"/>
              <a:t>&amp;</a:t>
            </a:r>
            <a:r>
              <a:rPr sz="6000" spc="-30" dirty="0"/>
              <a:t> </a:t>
            </a:r>
            <a:r>
              <a:rPr sz="6000" dirty="0"/>
              <a:t>PITTSBURGH</a:t>
            </a:r>
            <a:r>
              <a:rPr sz="6000" spc="-20" dirty="0"/>
              <a:t> </a:t>
            </a:r>
            <a:r>
              <a:rPr sz="6000" spc="-10" dirty="0"/>
              <a:t>UNIVERSITY</a:t>
            </a:r>
            <a:endParaRPr sz="6000"/>
          </a:p>
        </p:txBody>
      </p:sp>
      <p:grpSp>
        <p:nvGrpSpPr>
          <p:cNvPr id="16" name="object 16"/>
          <p:cNvGrpSpPr/>
          <p:nvPr/>
        </p:nvGrpSpPr>
        <p:grpSpPr>
          <a:xfrm>
            <a:off x="9744964" y="2435859"/>
            <a:ext cx="7813040" cy="6261100"/>
            <a:chOff x="9744964" y="2435859"/>
            <a:chExt cx="7813040" cy="6261100"/>
          </a:xfrm>
        </p:grpSpPr>
        <p:sp>
          <p:nvSpPr>
            <p:cNvPr id="17" name="object 17"/>
            <p:cNvSpPr/>
            <p:nvPr/>
          </p:nvSpPr>
          <p:spPr>
            <a:xfrm>
              <a:off x="12023344" y="2435859"/>
              <a:ext cx="5534660" cy="50800"/>
            </a:xfrm>
            <a:custGeom>
              <a:avLst/>
              <a:gdLst/>
              <a:ahLst/>
              <a:cxnLst/>
              <a:rect l="l" t="t" r="r" b="b"/>
              <a:pathLst>
                <a:path w="5534659" h="50800">
                  <a:moveTo>
                    <a:pt x="25400" y="0"/>
                  </a:move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400"/>
                  </a:lnTo>
                  <a:lnTo>
                    <a:pt x="2004" y="35262"/>
                  </a:lnTo>
                  <a:lnTo>
                    <a:pt x="7461" y="43338"/>
                  </a:lnTo>
                  <a:lnTo>
                    <a:pt x="15537" y="48795"/>
                  </a:lnTo>
                  <a:lnTo>
                    <a:pt x="25400" y="50800"/>
                  </a:lnTo>
                  <a:lnTo>
                    <a:pt x="35262" y="48795"/>
                  </a:lnTo>
                  <a:lnTo>
                    <a:pt x="43338" y="43338"/>
                  </a:lnTo>
                  <a:lnTo>
                    <a:pt x="48795" y="35262"/>
                  </a:lnTo>
                  <a:lnTo>
                    <a:pt x="49509" y="31750"/>
                  </a:lnTo>
                  <a:lnTo>
                    <a:pt x="21844" y="31750"/>
                  </a:lnTo>
                  <a:lnTo>
                    <a:pt x="19050" y="28955"/>
                  </a:lnTo>
                  <a:lnTo>
                    <a:pt x="19050" y="21843"/>
                  </a:lnTo>
                  <a:lnTo>
                    <a:pt x="21844" y="19050"/>
                  </a:lnTo>
                  <a:lnTo>
                    <a:pt x="49509" y="19050"/>
                  </a:lnTo>
                  <a:lnTo>
                    <a:pt x="48795" y="15537"/>
                  </a:lnTo>
                  <a:lnTo>
                    <a:pt x="43338" y="7461"/>
                  </a:lnTo>
                  <a:lnTo>
                    <a:pt x="35262" y="2004"/>
                  </a:lnTo>
                  <a:lnTo>
                    <a:pt x="25400" y="0"/>
                  </a:lnTo>
                  <a:close/>
                </a:path>
                <a:path w="5534659" h="50800">
                  <a:moveTo>
                    <a:pt x="49509" y="19050"/>
                  </a:moveTo>
                  <a:lnTo>
                    <a:pt x="21844" y="19050"/>
                  </a:lnTo>
                  <a:lnTo>
                    <a:pt x="19050" y="21843"/>
                  </a:lnTo>
                  <a:lnTo>
                    <a:pt x="19050" y="28955"/>
                  </a:lnTo>
                  <a:lnTo>
                    <a:pt x="21844" y="31750"/>
                  </a:lnTo>
                  <a:lnTo>
                    <a:pt x="49509" y="31750"/>
                  </a:lnTo>
                  <a:lnTo>
                    <a:pt x="50800" y="25400"/>
                  </a:lnTo>
                  <a:lnTo>
                    <a:pt x="49509" y="19050"/>
                  </a:lnTo>
                  <a:close/>
                </a:path>
                <a:path w="5534659" h="50800">
                  <a:moveTo>
                    <a:pt x="5534660" y="19050"/>
                  </a:moveTo>
                  <a:lnTo>
                    <a:pt x="49509" y="19050"/>
                  </a:lnTo>
                  <a:lnTo>
                    <a:pt x="50800" y="25400"/>
                  </a:lnTo>
                  <a:lnTo>
                    <a:pt x="49509" y="31750"/>
                  </a:lnTo>
                  <a:lnTo>
                    <a:pt x="5534660" y="31750"/>
                  </a:lnTo>
                  <a:lnTo>
                    <a:pt x="5534660" y="19050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44964" y="4892547"/>
              <a:ext cx="5481955" cy="3804920"/>
            </a:xfrm>
            <a:custGeom>
              <a:avLst/>
              <a:gdLst/>
              <a:ahLst/>
              <a:cxnLst/>
              <a:rect l="l" t="t" r="r" b="b"/>
              <a:pathLst>
                <a:path w="5481955" h="3804920">
                  <a:moveTo>
                    <a:pt x="5481828" y="3779012"/>
                  </a:moveTo>
                  <a:lnTo>
                    <a:pt x="5480545" y="3772662"/>
                  </a:lnTo>
                  <a:lnTo>
                    <a:pt x="5479834" y="3769131"/>
                  </a:lnTo>
                  <a:lnTo>
                    <a:pt x="5474411" y="3761054"/>
                  </a:lnTo>
                  <a:lnTo>
                    <a:pt x="5466334" y="3755618"/>
                  </a:lnTo>
                  <a:lnTo>
                    <a:pt x="5456428" y="3753612"/>
                  </a:lnTo>
                  <a:lnTo>
                    <a:pt x="5446560" y="3755618"/>
                  </a:lnTo>
                  <a:lnTo>
                    <a:pt x="5438483" y="3761054"/>
                  </a:lnTo>
                  <a:lnTo>
                    <a:pt x="5433022" y="3769131"/>
                  </a:lnTo>
                  <a:lnTo>
                    <a:pt x="5432310" y="3772662"/>
                  </a:lnTo>
                  <a:lnTo>
                    <a:pt x="49504" y="3772662"/>
                  </a:lnTo>
                  <a:lnTo>
                    <a:pt x="48793" y="3769131"/>
                  </a:lnTo>
                  <a:lnTo>
                    <a:pt x="43332" y="3761054"/>
                  </a:lnTo>
                  <a:lnTo>
                    <a:pt x="35255" y="3755618"/>
                  </a:lnTo>
                  <a:lnTo>
                    <a:pt x="25400" y="3753612"/>
                  </a:lnTo>
                  <a:lnTo>
                    <a:pt x="15532" y="3755618"/>
                  </a:lnTo>
                  <a:lnTo>
                    <a:pt x="7454" y="3761054"/>
                  </a:lnTo>
                  <a:lnTo>
                    <a:pt x="1993" y="3769131"/>
                  </a:lnTo>
                  <a:lnTo>
                    <a:pt x="0" y="3779012"/>
                  </a:lnTo>
                  <a:lnTo>
                    <a:pt x="1993" y="3788905"/>
                  </a:lnTo>
                  <a:lnTo>
                    <a:pt x="7454" y="3796969"/>
                  </a:lnTo>
                  <a:lnTo>
                    <a:pt x="15532" y="3802418"/>
                  </a:lnTo>
                  <a:lnTo>
                    <a:pt x="25400" y="3804412"/>
                  </a:lnTo>
                  <a:lnTo>
                    <a:pt x="35255" y="3802418"/>
                  </a:lnTo>
                  <a:lnTo>
                    <a:pt x="43332" y="3796969"/>
                  </a:lnTo>
                  <a:lnTo>
                    <a:pt x="48793" y="3788905"/>
                  </a:lnTo>
                  <a:lnTo>
                    <a:pt x="49504" y="3785362"/>
                  </a:lnTo>
                  <a:lnTo>
                    <a:pt x="5432298" y="3785362"/>
                  </a:lnTo>
                  <a:lnTo>
                    <a:pt x="5433022" y="3788905"/>
                  </a:lnTo>
                  <a:lnTo>
                    <a:pt x="5438483" y="3796969"/>
                  </a:lnTo>
                  <a:lnTo>
                    <a:pt x="5446560" y="3802418"/>
                  </a:lnTo>
                  <a:lnTo>
                    <a:pt x="5456428" y="3804412"/>
                  </a:lnTo>
                  <a:lnTo>
                    <a:pt x="5466334" y="3802418"/>
                  </a:lnTo>
                  <a:lnTo>
                    <a:pt x="5474411" y="3796969"/>
                  </a:lnTo>
                  <a:lnTo>
                    <a:pt x="5479834" y="3788905"/>
                  </a:lnTo>
                  <a:lnTo>
                    <a:pt x="5480545" y="3785362"/>
                  </a:lnTo>
                  <a:lnTo>
                    <a:pt x="5481828" y="3779012"/>
                  </a:lnTo>
                  <a:close/>
                </a:path>
                <a:path w="5481955" h="3804920">
                  <a:moveTo>
                    <a:pt x="5481828" y="1912112"/>
                  </a:moveTo>
                  <a:lnTo>
                    <a:pt x="5456428" y="1886712"/>
                  </a:lnTo>
                  <a:lnTo>
                    <a:pt x="5446560" y="1888718"/>
                  </a:lnTo>
                  <a:lnTo>
                    <a:pt x="5438483" y="1894179"/>
                  </a:lnTo>
                  <a:lnTo>
                    <a:pt x="5433022" y="1902256"/>
                  </a:lnTo>
                  <a:lnTo>
                    <a:pt x="5432310" y="1905762"/>
                  </a:lnTo>
                  <a:lnTo>
                    <a:pt x="49504" y="1905762"/>
                  </a:lnTo>
                  <a:lnTo>
                    <a:pt x="48793" y="1902256"/>
                  </a:lnTo>
                  <a:lnTo>
                    <a:pt x="43332" y="1894179"/>
                  </a:lnTo>
                  <a:lnTo>
                    <a:pt x="35255" y="1888718"/>
                  </a:lnTo>
                  <a:lnTo>
                    <a:pt x="25400" y="1886712"/>
                  </a:lnTo>
                  <a:lnTo>
                    <a:pt x="15532" y="1888718"/>
                  </a:lnTo>
                  <a:lnTo>
                    <a:pt x="7454" y="1894179"/>
                  </a:lnTo>
                  <a:lnTo>
                    <a:pt x="1993" y="1902256"/>
                  </a:lnTo>
                  <a:lnTo>
                    <a:pt x="0" y="1912112"/>
                  </a:lnTo>
                  <a:lnTo>
                    <a:pt x="1993" y="1921979"/>
                  </a:lnTo>
                  <a:lnTo>
                    <a:pt x="7454" y="1930057"/>
                  </a:lnTo>
                  <a:lnTo>
                    <a:pt x="15532" y="1935518"/>
                  </a:lnTo>
                  <a:lnTo>
                    <a:pt x="25400" y="1937512"/>
                  </a:lnTo>
                  <a:lnTo>
                    <a:pt x="35255" y="1935518"/>
                  </a:lnTo>
                  <a:lnTo>
                    <a:pt x="43332" y="1930057"/>
                  </a:lnTo>
                  <a:lnTo>
                    <a:pt x="48793" y="1921979"/>
                  </a:lnTo>
                  <a:lnTo>
                    <a:pt x="49504" y="1918462"/>
                  </a:lnTo>
                  <a:lnTo>
                    <a:pt x="5432310" y="1918462"/>
                  </a:lnTo>
                  <a:lnTo>
                    <a:pt x="5433022" y="1921979"/>
                  </a:lnTo>
                  <a:lnTo>
                    <a:pt x="5438483" y="1930057"/>
                  </a:lnTo>
                  <a:lnTo>
                    <a:pt x="5446560" y="1935518"/>
                  </a:lnTo>
                  <a:lnTo>
                    <a:pt x="5456428" y="1937512"/>
                  </a:lnTo>
                  <a:lnTo>
                    <a:pt x="5466334" y="1935518"/>
                  </a:lnTo>
                  <a:lnTo>
                    <a:pt x="5474411" y="1930057"/>
                  </a:lnTo>
                  <a:lnTo>
                    <a:pt x="5479834" y="1921979"/>
                  </a:lnTo>
                  <a:lnTo>
                    <a:pt x="5480545" y="1918462"/>
                  </a:lnTo>
                  <a:lnTo>
                    <a:pt x="5481828" y="1912112"/>
                  </a:lnTo>
                  <a:close/>
                </a:path>
                <a:path w="5481955" h="3804920">
                  <a:moveTo>
                    <a:pt x="5481828" y="25400"/>
                  </a:moveTo>
                  <a:lnTo>
                    <a:pt x="5456428" y="0"/>
                  </a:lnTo>
                  <a:lnTo>
                    <a:pt x="5446560" y="2006"/>
                  </a:lnTo>
                  <a:lnTo>
                    <a:pt x="5438483" y="7467"/>
                  </a:lnTo>
                  <a:lnTo>
                    <a:pt x="5433022" y="15544"/>
                  </a:lnTo>
                  <a:lnTo>
                    <a:pt x="5432310" y="19050"/>
                  </a:lnTo>
                  <a:lnTo>
                    <a:pt x="49504" y="19050"/>
                  </a:lnTo>
                  <a:lnTo>
                    <a:pt x="48793" y="15544"/>
                  </a:lnTo>
                  <a:lnTo>
                    <a:pt x="43332" y="7467"/>
                  </a:lnTo>
                  <a:lnTo>
                    <a:pt x="35255" y="2006"/>
                  </a:lnTo>
                  <a:lnTo>
                    <a:pt x="25400" y="0"/>
                  </a:lnTo>
                  <a:lnTo>
                    <a:pt x="15532" y="2006"/>
                  </a:lnTo>
                  <a:lnTo>
                    <a:pt x="7454" y="7467"/>
                  </a:lnTo>
                  <a:lnTo>
                    <a:pt x="1993" y="15544"/>
                  </a:lnTo>
                  <a:lnTo>
                    <a:pt x="0" y="25400"/>
                  </a:lnTo>
                  <a:lnTo>
                    <a:pt x="1993" y="35267"/>
                  </a:lnTo>
                  <a:lnTo>
                    <a:pt x="7454" y="43345"/>
                  </a:lnTo>
                  <a:lnTo>
                    <a:pt x="15532" y="48806"/>
                  </a:lnTo>
                  <a:lnTo>
                    <a:pt x="25400" y="50800"/>
                  </a:lnTo>
                  <a:lnTo>
                    <a:pt x="35255" y="48806"/>
                  </a:lnTo>
                  <a:lnTo>
                    <a:pt x="43332" y="43345"/>
                  </a:lnTo>
                  <a:lnTo>
                    <a:pt x="48793" y="35267"/>
                  </a:lnTo>
                  <a:lnTo>
                    <a:pt x="49504" y="31750"/>
                  </a:lnTo>
                  <a:lnTo>
                    <a:pt x="5432310" y="31750"/>
                  </a:lnTo>
                  <a:lnTo>
                    <a:pt x="5433022" y="35267"/>
                  </a:lnTo>
                  <a:lnTo>
                    <a:pt x="5438483" y="43345"/>
                  </a:lnTo>
                  <a:lnTo>
                    <a:pt x="5446560" y="48806"/>
                  </a:lnTo>
                  <a:lnTo>
                    <a:pt x="5456428" y="50800"/>
                  </a:lnTo>
                  <a:lnTo>
                    <a:pt x="5466334" y="48806"/>
                  </a:lnTo>
                  <a:lnTo>
                    <a:pt x="5474411" y="43345"/>
                  </a:lnTo>
                  <a:lnTo>
                    <a:pt x="5479834" y="35267"/>
                  </a:lnTo>
                  <a:lnTo>
                    <a:pt x="5480545" y="31750"/>
                  </a:lnTo>
                  <a:lnTo>
                    <a:pt x="5481828" y="2540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0942" y="3059125"/>
            <a:ext cx="729360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202F27"/>
                </a:solidFill>
                <a:latin typeface="Segoe UI Black"/>
                <a:cs typeface="Segoe UI Black"/>
              </a:rPr>
              <a:t>INNOLECTRIC</a:t>
            </a:r>
            <a:r>
              <a:rPr sz="6000" b="1" spc="-4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60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CASE</a:t>
            </a:r>
            <a:endParaRPr sz="6000">
              <a:latin typeface="Segoe UI Black"/>
              <a:cs typeface="Segoe UI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46388" y="1969007"/>
            <a:ext cx="8206105" cy="7289800"/>
            <a:chOff x="8946388" y="1969007"/>
            <a:chExt cx="8206105" cy="7289800"/>
          </a:xfrm>
        </p:grpSpPr>
        <p:sp>
          <p:nvSpPr>
            <p:cNvPr id="4" name="object 4"/>
            <p:cNvSpPr/>
            <p:nvPr/>
          </p:nvSpPr>
          <p:spPr>
            <a:xfrm>
              <a:off x="8946388" y="2108199"/>
              <a:ext cx="50800" cy="7150100"/>
            </a:xfrm>
            <a:custGeom>
              <a:avLst/>
              <a:gdLst/>
              <a:ahLst/>
              <a:cxnLst/>
              <a:rect l="l" t="t" r="r" b="b"/>
              <a:pathLst>
                <a:path w="50800" h="7150100">
                  <a:moveTo>
                    <a:pt x="19050" y="7100521"/>
                  </a:moveTo>
                  <a:lnTo>
                    <a:pt x="15537" y="7101231"/>
                  </a:lnTo>
                  <a:lnTo>
                    <a:pt x="7461" y="7106673"/>
                  </a:lnTo>
                  <a:lnTo>
                    <a:pt x="2004" y="7114747"/>
                  </a:lnTo>
                  <a:lnTo>
                    <a:pt x="0" y="7124636"/>
                  </a:lnTo>
                  <a:lnTo>
                    <a:pt x="2004" y="7134520"/>
                  </a:lnTo>
                  <a:lnTo>
                    <a:pt x="7461" y="7142594"/>
                  </a:lnTo>
                  <a:lnTo>
                    <a:pt x="15537" y="7148039"/>
                  </a:lnTo>
                  <a:lnTo>
                    <a:pt x="25400" y="7150036"/>
                  </a:lnTo>
                  <a:lnTo>
                    <a:pt x="35262" y="7148039"/>
                  </a:lnTo>
                  <a:lnTo>
                    <a:pt x="43338" y="7142594"/>
                  </a:lnTo>
                  <a:lnTo>
                    <a:pt x="48795" y="7134520"/>
                  </a:lnTo>
                  <a:lnTo>
                    <a:pt x="49512" y="7130986"/>
                  </a:lnTo>
                  <a:lnTo>
                    <a:pt x="21843" y="7130986"/>
                  </a:lnTo>
                  <a:lnTo>
                    <a:pt x="19050" y="7128141"/>
                  </a:lnTo>
                  <a:lnTo>
                    <a:pt x="19050" y="7100521"/>
                  </a:lnTo>
                  <a:close/>
                </a:path>
                <a:path w="50800" h="7150100">
                  <a:moveTo>
                    <a:pt x="25400" y="7099236"/>
                  </a:moveTo>
                  <a:lnTo>
                    <a:pt x="19050" y="7100521"/>
                  </a:lnTo>
                  <a:lnTo>
                    <a:pt x="19050" y="7128141"/>
                  </a:lnTo>
                  <a:lnTo>
                    <a:pt x="21843" y="7130986"/>
                  </a:lnTo>
                  <a:lnTo>
                    <a:pt x="28955" y="7130986"/>
                  </a:lnTo>
                  <a:lnTo>
                    <a:pt x="31750" y="7128141"/>
                  </a:lnTo>
                  <a:lnTo>
                    <a:pt x="31750" y="7100521"/>
                  </a:lnTo>
                  <a:lnTo>
                    <a:pt x="25400" y="7099236"/>
                  </a:lnTo>
                  <a:close/>
                </a:path>
                <a:path w="50800" h="7150100">
                  <a:moveTo>
                    <a:pt x="31750" y="7100521"/>
                  </a:moveTo>
                  <a:lnTo>
                    <a:pt x="31750" y="7128141"/>
                  </a:lnTo>
                  <a:lnTo>
                    <a:pt x="28955" y="7130986"/>
                  </a:lnTo>
                  <a:lnTo>
                    <a:pt x="49512" y="7130986"/>
                  </a:lnTo>
                  <a:lnTo>
                    <a:pt x="50800" y="7124636"/>
                  </a:lnTo>
                  <a:lnTo>
                    <a:pt x="48795" y="7114747"/>
                  </a:lnTo>
                  <a:lnTo>
                    <a:pt x="43338" y="7106673"/>
                  </a:lnTo>
                  <a:lnTo>
                    <a:pt x="35262" y="7101231"/>
                  </a:lnTo>
                  <a:lnTo>
                    <a:pt x="31750" y="7100521"/>
                  </a:lnTo>
                  <a:close/>
                </a:path>
                <a:path w="50800" h="7150100">
                  <a:moveTo>
                    <a:pt x="19050" y="49509"/>
                  </a:moveTo>
                  <a:lnTo>
                    <a:pt x="19050" y="7100521"/>
                  </a:lnTo>
                  <a:lnTo>
                    <a:pt x="25400" y="7099236"/>
                  </a:lnTo>
                  <a:lnTo>
                    <a:pt x="31750" y="7099236"/>
                  </a:lnTo>
                  <a:lnTo>
                    <a:pt x="31750" y="50800"/>
                  </a:lnTo>
                  <a:lnTo>
                    <a:pt x="25400" y="50800"/>
                  </a:lnTo>
                  <a:lnTo>
                    <a:pt x="19050" y="49509"/>
                  </a:lnTo>
                  <a:close/>
                </a:path>
                <a:path w="50800" h="7150100">
                  <a:moveTo>
                    <a:pt x="31750" y="7099236"/>
                  </a:moveTo>
                  <a:lnTo>
                    <a:pt x="25400" y="7099236"/>
                  </a:lnTo>
                  <a:lnTo>
                    <a:pt x="31750" y="7100521"/>
                  </a:lnTo>
                  <a:lnTo>
                    <a:pt x="31750" y="7099236"/>
                  </a:lnTo>
                  <a:close/>
                </a:path>
                <a:path w="50800" h="7150100">
                  <a:moveTo>
                    <a:pt x="28955" y="19050"/>
                  </a:moveTo>
                  <a:lnTo>
                    <a:pt x="21843" y="19050"/>
                  </a:lnTo>
                  <a:lnTo>
                    <a:pt x="19050" y="21844"/>
                  </a:lnTo>
                  <a:lnTo>
                    <a:pt x="19050" y="49509"/>
                  </a:lnTo>
                  <a:lnTo>
                    <a:pt x="25400" y="50800"/>
                  </a:lnTo>
                  <a:lnTo>
                    <a:pt x="31749" y="49509"/>
                  </a:lnTo>
                  <a:lnTo>
                    <a:pt x="31750" y="21844"/>
                  </a:lnTo>
                  <a:lnTo>
                    <a:pt x="28955" y="19050"/>
                  </a:lnTo>
                  <a:close/>
                </a:path>
                <a:path w="50800" h="7150100">
                  <a:moveTo>
                    <a:pt x="31750" y="49509"/>
                  </a:moveTo>
                  <a:lnTo>
                    <a:pt x="25400" y="50800"/>
                  </a:lnTo>
                  <a:lnTo>
                    <a:pt x="31750" y="50800"/>
                  </a:lnTo>
                  <a:lnTo>
                    <a:pt x="31750" y="49509"/>
                  </a:lnTo>
                  <a:close/>
                </a:path>
                <a:path w="50800" h="7150100">
                  <a:moveTo>
                    <a:pt x="25400" y="0"/>
                  </a:move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400"/>
                  </a:lnTo>
                  <a:lnTo>
                    <a:pt x="2004" y="35262"/>
                  </a:lnTo>
                  <a:lnTo>
                    <a:pt x="7461" y="43338"/>
                  </a:lnTo>
                  <a:lnTo>
                    <a:pt x="15537" y="48795"/>
                  </a:lnTo>
                  <a:lnTo>
                    <a:pt x="19050" y="49509"/>
                  </a:lnTo>
                  <a:lnTo>
                    <a:pt x="19050" y="21844"/>
                  </a:lnTo>
                  <a:lnTo>
                    <a:pt x="21843" y="19050"/>
                  </a:lnTo>
                  <a:lnTo>
                    <a:pt x="49509" y="19050"/>
                  </a:lnTo>
                  <a:lnTo>
                    <a:pt x="48795" y="15537"/>
                  </a:lnTo>
                  <a:lnTo>
                    <a:pt x="43338" y="7461"/>
                  </a:lnTo>
                  <a:lnTo>
                    <a:pt x="35262" y="2004"/>
                  </a:lnTo>
                  <a:lnTo>
                    <a:pt x="25400" y="0"/>
                  </a:lnTo>
                  <a:close/>
                </a:path>
                <a:path w="50800" h="7150100">
                  <a:moveTo>
                    <a:pt x="49509" y="19050"/>
                  </a:moveTo>
                  <a:lnTo>
                    <a:pt x="28955" y="19050"/>
                  </a:lnTo>
                  <a:lnTo>
                    <a:pt x="31750" y="21844"/>
                  </a:lnTo>
                  <a:lnTo>
                    <a:pt x="31750" y="49509"/>
                  </a:lnTo>
                  <a:lnTo>
                    <a:pt x="35262" y="48795"/>
                  </a:lnTo>
                  <a:lnTo>
                    <a:pt x="43338" y="43338"/>
                  </a:lnTo>
                  <a:lnTo>
                    <a:pt x="48795" y="35262"/>
                  </a:lnTo>
                  <a:lnTo>
                    <a:pt x="50800" y="25400"/>
                  </a:lnTo>
                  <a:lnTo>
                    <a:pt x="49509" y="1905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792" y="1969007"/>
              <a:ext cx="7767628" cy="688570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69491" y="5228843"/>
            <a:ext cx="6172200" cy="441959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15"/>
              </a:spcBef>
            </a:pP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Advantages</a:t>
            </a:r>
            <a:r>
              <a:rPr sz="2000" b="1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proved</a:t>
            </a:r>
            <a:r>
              <a:rPr sz="20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0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showcase</a:t>
            </a:r>
            <a:r>
              <a:rPr sz="20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20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Innolectric: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37572" y="9057843"/>
            <a:ext cx="33496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Source:</a:t>
            </a:r>
            <a:r>
              <a:rPr sz="1100" spc="-1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Innolectric paper,</a:t>
            </a:r>
            <a:r>
              <a:rPr sz="1100" spc="-2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to</a:t>
            </a:r>
            <a:r>
              <a:rPr sz="1100" spc="-1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be</a:t>
            </a:r>
            <a:r>
              <a:rPr sz="1100" spc="-10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published</a:t>
            </a:r>
            <a:r>
              <a:rPr sz="1100" spc="-40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in</a:t>
            </a:r>
            <a:r>
              <a:rPr sz="1100" spc="-20" dirty="0">
                <a:latin typeface="Segoe UI"/>
                <a:cs typeface="Segoe UI"/>
              </a:rPr>
              <a:t> </a:t>
            </a:r>
            <a:r>
              <a:rPr sz="1100" spc="-10" dirty="0">
                <a:latin typeface="Segoe UI"/>
                <a:cs typeface="Segoe UI"/>
              </a:rPr>
              <a:t>Q3/2023.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0094" y="3924045"/>
            <a:ext cx="6958330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85"/>
              </a:spcBef>
            </a:pPr>
            <a:r>
              <a:rPr sz="2400" dirty="0">
                <a:latin typeface="Segoe UI"/>
                <a:cs typeface="Segoe UI"/>
              </a:rPr>
              <a:t>With</a:t>
            </a:r>
            <a:r>
              <a:rPr sz="2400" spc="-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1/3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of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size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and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weight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of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ferrite</a:t>
            </a:r>
            <a:r>
              <a:rPr sz="2400" spc="-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core, </a:t>
            </a:r>
            <a:r>
              <a:rPr sz="2400" spc="-20" dirty="0">
                <a:latin typeface="Segoe UI"/>
                <a:cs typeface="Segoe UI"/>
              </a:rPr>
              <a:t>nano </a:t>
            </a:r>
            <a:r>
              <a:rPr sz="2400" dirty="0">
                <a:latin typeface="Segoe UI"/>
                <a:cs typeface="Segoe UI"/>
              </a:rPr>
              <a:t>meets</a:t>
            </a:r>
            <a:r>
              <a:rPr sz="2400" spc="-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the efficiency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and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performance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requirements </a:t>
            </a:r>
            <a:r>
              <a:rPr sz="2400" dirty="0">
                <a:latin typeface="Segoe UI"/>
                <a:cs typeface="Segoe UI"/>
              </a:rPr>
              <a:t>for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AC and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DC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Filters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00616" y="2026919"/>
            <a:ext cx="7640320" cy="486409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2349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185"/>
              </a:spcBef>
            </a:pP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6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DC</a:t>
            </a:r>
            <a:r>
              <a:rPr sz="26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26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sz="26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Chokes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62359" y="2566415"/>
            <a:ext cx="1498600" cy="4057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100" b="1" dirty="0">
                <a:solidFill>
                  <a:srgbClr val="202F27"/>
                </a:solidFill>
                <a:latin typeface="Segoe UI"/>
                <a:cs typeface="Segoe UI"/>
              </a:rPr>
              <a:t>DC</a:t>
            </a:r>
            <a:r>
              <a:rPr sz="1100" b="1" spc="-20" dirty="0">
                <a:solidFill>
                  <a:srgbClr val="202F27"/>
                </a:solidFill>
                <a:latin typeface="Segoe UI"/>
                <a:cs typeface="Segoe UI"/>
              </a:rPr>
              <a:t> CMC</a:t>
            </a:r>
            <a:r>
              <a:rPr sz="1100" spc="-20" dirty="0">
                <a:solidFill>
                  <a:srgbClr val="202F27"/>
                </a:solidFill>
                <a:latin typeface="Segoe UI"/>
                <a:cs typeface="Segoe UI"/>
              </a:rPr>
              <a:t>:</a:t>
            </a:r>
            <a:endParaRPr sz="11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Windely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used</a:t>
            </a:r>
            <a:r>
              <a:rPr sz="11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vesion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47319" y="2566415"/>
            <a:ext cx="1280160" cy="4057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40"/>
              </a:spcBef>
            </a:pPr>
            <a:r>
              <a:rPr sz="1100" b="1" dirty="0">
                <a:solidFill>
                  <a:srgbClr val="202F27"/>
                </a:solidFill>
                <a:latin typeface="Segoe UI"/>
                <a:cs typeface="Segoe UI"/>
              </a:rPr>
              <a:t>DC</a:t>
            </a:r>
            <a:r>
              <a:rPr sz="1100" b="1" spc="-20" dirty="0">
                <a:solidFill>
                  <a:srgbClr val="202F27"/>
                </a:solidFill>
                <a:latin typeface="Segoe UI"/>
                <a:cs typeface="Segoe UI"/>
              </a:rPr>
              <a:t> CMC</a:t>
            </a:r>
            <a:r>
              <a:rPr sz="1100" spc="-20" dirty="0">
                <a:solidFill>
                  <a:srgbClr val="202F27"/>
                </a:solidFill>
                <a:latin typeface="Segoe UI"/>
                <a:cs typeface="Segoe UI"/>
              </a:rPr>
              <a:t>:</a:t>
            </a:r>
            <a:endParaRPr sz="11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Alternative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 1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05787" y="2566415"/>
            <a:ext cx="1280160" cy="4057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40"/>
              </a:spcBef>
            </a:pPr>
            <a:r>
              <a:rPr sz="1100" b="1" dirty="0">
                <a:solidFill>
                  <a:srgbClr val="202F27"/>
                </a:solidFill>
                <a:latin typeface="Segoe UI"/>
                <a:cs typeface="Segoe UI"/>
              </a:rPr>
              <a:t>DC</a:t>
            </a:r>
            <a:r>
              <a:rPr sz="1100" b="1" spc="-20" dirty="0">
                <a:solidFill>
                  <a:srgbClr val="202F27"/>
                </a:solidFill>
                <a:latin typeface="Segoe UI"/>
                <a:cs typeface="Segoe UI"/>
              </a:rPr>
              <a:t> CMC</a:t>
            </a:r>
            <a:r>
              <a:rPr sz="1100" spc="-20" dirty="0">
                <a:solidFill>
                  <a:srgbClr val="202F27"/>
                </a:solidFill>
                <a:latin typeface="Segoe UI"/>
                <a:cs typeface="Segoe UI"/>
              </a:rPr>
              <a:t>:</a:t>
            </a:r>
            <a:endParaRPr sz="11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Alternative</a:t>
            </a:r>
            <a:r>
              <a:rPr sz="11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2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27680" y="2566415"/>
            <a:ext cx="1280160" cy="4057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40"/>
              </a:spcBef>
            </a:pPr>
            <a:r>
              <a:rPr sz="1100" b="1" dirty="0">
                <a:solidFill>
                  <a:srgbClr val="202F27"/>
                </a:solidFill>
                <a:latin typeface="Segoe UI"/>
                <a:cs typeface="Segoe UI"/>
              </a:rPr>
              <a:t>DC</a:t>
            </a:r>
            <a:r>
              <a:rPr sz="1100" b="1" spc="-20" dirty="0">
                <a:solidFill>
                  <a:srgbClr val="202F27"/>
                </a:solidFill>
                <a:latin typeface="Segoe UI"/>
                <a:cs typeface="Segoe UI"/>
              </a:rPr>
              <a:t> CMC</a:t>
            </a:r>
            <a:r>
              <a:rPr sz="1100" spc="-20" dirty="0">
                <a:solidFill>
                  <a:srgbClr val="202F27"/>
                </a:solidFill>
                <a:latin typeface="Segoe UI"/>
                <a:cs typeface="Segoe UI"/>
              </a:rPr>
              <a:t>:</a:t>
            </a:r>
            <a:endParaRPr sz="1100">
              <a:latin typeface="Segoe UI"/>
              <a:cs typeface="Segoe UI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Alternative</a:t>
            </a:r>
            <a:r>
              <a:rPr sz="11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3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99092" y="3777995"/>
            <a:ext cx="1318260" cy="1260475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213360" rIns="0" bIns="0" rtlCol="0">
            <a:spAutoFit/>
          </a:bodyPr>
          <a:lstStyle/>
          <a:p>
            <a:pPr marL="92075" marR="106680">
              <a:lnSpc>
                <a:spcPct val="100000"/>
              </a:lnSpc>
              <a:spcBef>
                <a:spcPts val="1680"/>
              </a:spcBef>
            </a:pPr>
            <a:r>
              <a:rPr sz="1800" b="1" spc="-10" dirty="0">
                <a:solidFill>
                  <a:srgbClr val="202F27"/>
                </a:solidFill>
                <a:latin typeface="Segoe UI"/>
                <a:cs typeface="Segoe UI"/>
              </a:rPr>
              <a:t>Realistic </a:t>
            </a:r>
            <a:r>
              <a:rPr sz="1800" b="1" spc="-20" dirty="0">
                <a:solidFill>
                  <a:srgbClr val="202F27"/>
                </a:solidFill>
                <a:latin typeface="Segoe UI"/>
                <a:cs typeface="Segoe UI"/>
              </a:rPr>
              <a:t>size </a:t>
            </a:r>
            <a:r>
              <a:rPr sz="1800" b="1" spc="-10" dirty="0">
                <a:solidFill>
                  <a:srgbClr val="202F27"/>
                </a:solidFill>
                <a:latin typeface="Segoe UI"/>
                <a:cs typeface="Segoe UI"/>
              </a:rPr>
              <a:t>comartion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99092" y="6103619"/>
            <a:ext cx="1407160" cy="3371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905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64"/>
              </a:spcBef>
            </a:pPr>
            <a:r>
              <a:rPr sz="1400" b="1" dirty="0">
                <a:solidFill>
                  <a:srgbClr val="202F27"/>
                </a:solidFill>
                <a:latin typeface="Segoe UI"/>
                <a:cs typeface="Segoe UI"/>
              </a:rPr>
              <a:t>Core</a:t>
            </a:r>
            <a:r>
              <a:rPr sz="1400" b="1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202F27"/>
                </a:solidFill>
                <a:latin typeface="Segoe UI"/>
                <a:cs typeface="Segoe UI"/>
              </a:rPr>
              <a:t>material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99092" y="6816852"/>
            <a:ext cx="1447800" cy="407034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768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5"/>
              </a:spcBef>
            </a:pPr>
            <a:r>
              <a:rPr sz="1600" b="1" spc="-10" dirty="0">
                <a:solidFill>
                  <a:srgbClr val="202F27"/>
                </a:solidFill>
                <a:latin typeface="Segoe UI"/>
                <a:cs typeface="Segoe UI"/>
              </a:rPr>
              <a:t>Supplier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99092" y="7635239"/>
            <a:ext cx="1447800" cy="4070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74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10"/>
              </a:spcBef>
            </a:pPr>
            <a:r>
              <a:rPr sz="1600" b="1" spc="-10" dirty="0">
                <a:solidFill>
                  <a:srgbClr val="202F27"/>
                </a:solidFill>
                <a:latin typeface="Segoe UI"/>
                <a:cs typeface="Segoe UI"/>
              </a:rPr>
              <a:t>Dimensions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99092" y="8235695"/>
            <a:ext cx="1196340" cy="306705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266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0"/>
              </a:spcBef>
            </a:pPr>
            <a:r>
              <a:rPr sz="1600" b="1" spc="-10" dirty="0">
                <a:solidFill>
                  <a:srgbClr val="202F27"/>
                </a:solidFill>
                <a:latin typeface="Segoe UI"/>
                <a:cs typeface="Segoe UI"/>
              </a:rPr>
              <a:t>Weight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12652" y="6103619"/>
            <a:ext cx="1315720" cy="3371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374650">
              <a:lnSpc>
                <a:spcPct val="100000"/>
              </a:lnSpc>
              <a:spcBef>
                <a:spcPts val="335"/>
              </a:spcBef>
            </a:pP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Ferrite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45184" y="6097523"/>
            <a:ext cx="2100580" cy="3492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8894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solidFill>
                  <a:srgbClr val="202F27"/>
                </a:solidFill>
                <a:latin typeface="Segoe UI"/>
                <a:cs typeface="Segoe UI"/>
              </a:rPr>
              <a:t>Nanocrystalline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47119" y="6792467"/>
            <a:ext cx="1446530" cy="405765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31750" rIns="0" bIns="0" rtlCol="0">
            <a:spAutoFit/>
          </a:bodyPr>
          <a:lstStyle/>
          <a:p>
            <a:pPr marL="480695" marR="93980" indent="-379730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Europe;</a:t>
            </a:r>
            <a:r>
              <a:rPr sz="11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off</a:t>
            </a:r>
            <a:r>
              <a:rPr sz="11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20" dirty="0">
                <a:solidFill>
                  <a:srgbClr val="202F27"/>
                </a:solidFill>
                <a:latin typeface="Segoe UI"/>
                <a:cs typeface="Segoe UI"/>
              </a:rPr>
              <a:t>shelf 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product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47119" y="7630667"/>
            <a:ext cx="1446530" cy="4070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461009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45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mm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*</a:t>
            </a:r>
            <a:endParaRPr sz="1100">
              <a:latin typeface="Segoe UI"/>
              <a:cs typeface="Segoe UI"/>
            </a:endParaRPr>
          </a:p>
          <a:p>
            <a:pPr marL="431800">
              <a:lnSpc>
                <a:spcPct val="100000"/>
              </a:lnSpc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20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mm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25" dirty="0">
                <a:solidFill>
                  <a:srgbClr val="202F27"/>
                </a:solidFill>
                <a:latin typeface="Segoe UI"/>
                <a:cs typeface="Segoe UI"/>
              </a:rPr>
              <a:t>**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72088" y="8263127"/>
            <a:ext cx="1196340" cy="25146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393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9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182</a:t>
            </a:r>
            <a:r>
              <a:rPr sz="11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11884" y="8263127"/>
            <a:ext cx="1266825" cy="25146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393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9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60</a:t>
            </a:r>
            <a:r>
              <a:rPr sz="11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61208" y="7630667"/>
            <a:ext cx="1213485" cy="4070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45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mm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*</a:t>
            </a:r>
            <a:endParaRPr sz="1100">
              <a:latin typeface="Segoe UI"/>
              <a:cs typeface="Segoe UI"/>
            </a:endParaRPr>
          </a:p>
          <a:p>
            <a:pPr marL="316865">
              <a:lnSpc>
                <a:spcPct val="100000"/>
              </a:lnSpc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18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mm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25" dirty="0">
                <a:solidFill>
                  <a:srgbClr val="202F27"/>
                </a:solidFill>
                <a:latin typeface="Segoe UI"/>
                <a:cs typeface="Segoe UI"/>
              </a:rPr>
              <a:t>**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321028" y="7630667"/>
            <a:ext cx="1248410" cy="4070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34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mm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*</a:t>
            </a:r>
            <a:endParaRPr sz="1100">
              <a:latin typeface="Segoe UI"/>
              <a:cs typeface="Segoe UI"/>
            </a:endParaRPr>
          </a:p>
          <a:p>
            <a:pPr marL="334645">
              <a:lnSpc>
                <a:spcPct val="100000"/>
              </a:lnSpc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13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mm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25" dirty="0">
                <a:solidFill>
                  <a:srgbClr val="202F27"/>
                </a:solidFill>
                <a:latin typeface="Segoe UI"/>
                <a:cs typeface="Segoe UI"/>
              </a:rPr>
              <a:t>**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71319" y="6792467"/>
            <a:ext cx="2636520" cy="405765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115570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910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Asia;</a:t>
            </a:r>
            <a:r>
              <a:rPr sz="11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Mass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producer;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Custom</a:t>
            </a:r>
            <a:r>
              <a:rPr sz="11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built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835128" y="8263127"/>
            <a:ext cx="1304925" cy="25146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393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9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50</a:t>
            </a:r>
            <a:r>
              <a:rPr sz="11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844271" y="7630667"/>
            <a:ext cx="1286510" cy="4070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34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mm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*</a:t>
            </a:r>
            <a:endParaRPr sz="1100">
              <a:latin typeface="Segoe UI"/>
              <a:cs typeface="Segoe UI"/>
            </a:endParaRPr>
          </a:p>
          <a:p>
            <a:pPr marL="351790">
              <a:lnSpc>
                <a:spcPct val="100000"/>
              </a:lnSpc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13</a:t>
            </a:r>
            <a:r>
              <a:rPr sz="11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mm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25" dirty="0">
                <a:solidFill>
                  <a:srgbClr val="202F27"/>
                </a:solidFill>
                <a:latin typeface="Segoe UI"/>
                <a:cs typeface="Segoe UI"/>
              </a:rPr>
              <a:t>**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93980" y="6573011"/>
            <a:ext cx="1385570" cy="84455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83820" rIns="0" bIns="0" rtlCol="0">
            <a:spAutoFit/>
          </a:bodyPr>
          <a:lstStyle/>
          <a:p>
            <a:pPr marL="140335" marR="129539" algn="ctr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North</a:t>
            </a:r>
            <a:r>
              <a:rPr sz="11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America,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Prototyping</a:t>
            </a:r>
            <a:r>
              <a:rPr sz="11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25" dirty="0">
                <a:solidFill>
                  <a:srgbClr val="202F27"/>
                </a:solidFill>
                <a:latin typeface="Segoe UI"/>
                <a:cs typeface="Segoe UI"/>
              </a:rPr>
              <a:t>to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Series</a:t>
            </a:r>
            <a:r>
              <a:rPr sz="11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Production;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Custom</a:t>
            </a:r>
            <a:r>
              <a:rPr sz="11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built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791687" y="8263127"/>
            <a:ext cx="1152525" cy="251460"/>
          </a:xfrm>
          <a:prstGeom prst="rect">
            <a:avLst/>
          </a:prstGeom>
          <a:solidFill>
            <a:srgbClr val="F0F0F0"/>
          </a:solidFill>
        </p:spPr>
        <p:txBody>
          <a:bodyPr vert="horz" wrap="square" lIns="0" tIns="39369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09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102</a:t>
            </a:r>
            <a:r>
              <a:rPr sz="1100" spc="-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202F27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784835" y="8666988"/>
            <a:ext cx="1150620" cy="277495"/>
          </a:xfrm>
          <a:custGeom>
            <a:avLst/>
            <a:gdLst/>
            <a:ahLst/>
            <a:cxnLst/>
            <a:rect l="l" t="t" r="r" b="b"/>
            <a:pathLst>
              <a:path w="1150619" h="277495">
                <a:moveTo>
                  <a:pt x="1150620" y="0"/>
                </a:moveTo>
                <a:lnTo>
                  <a:pt x="0" y="0"/>
                </a:lnTo>
                <a:lnTo>
                  <a:pt x="0" y="277367"/>
                </a:lnTo>
                <a:lnTo>
                  <a:pt x="1150620" y="277367"/>
                </a:lnTo>
                <a:lnTo>
                  <a:pt x="11506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3072998" y="8705494"/>
            <a:ext cx="5765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** 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height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87683" y="8666988"/>
            <a:ext cx="1661160" cy="277495"/>
          </a:xfrm>
          <a:custGeom>
            <a:avLst/>
            <a:gdLst/>
            <a:ahLst/>
            <a:cxnLst/>
            <a:rect l="l" t="t" r="r" b="b"/>
            <a:pathLst>
              <a:path w="1661159" h="277495">
                <a:moveTo>
                  <a:pt x="1661160" y="0"/>
                </a:moveTo>
                <a:lnTo>
                  <a:pt x="0" y="0"/>
                </a:lnTo>
                <a:lnTo>
                  <a:pt x="0" y="277367"/>
                </a:lnTo>
                <a:lnTo>
                  <a:pt x="1661160" y="277367"/>
                </a:lnTo>
                <a:lnTo>
                  <a:pt x="1661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343893" y="8705494"/>
            <a:ext cx="13500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* outer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202F27"/>
                </a:solidFill>
                <a:latin typeface="Segoe UI"/>
                <a:cs typeface="Segoe UI"/>
              </a:rPr>
              <a:t>core</a:t>
            </a:r>
            <a:r>
              <a:rPr sz="11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202F27"/>
                </a:solidFill>
                <a:latin typeface="Segoe UI"/>
                <a:cs typeface="Segoe UI"/>
              </a:rPr>
              <a:t>diameter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64592" y="0"/>
            <a:ext cx="9304020" cy="8629650"/>
            <a:chOff x="164592" y="0"/>
            <a:chExt cx="9304020" cy="8629650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92" y="0"/>
              <a:ext cx="9304020" cy="306171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05497" y="8205469"/>
              <a:ext cx="737870" cy="424180"/>
            </a:xfrm>
            <a:custGeom>
              <a:avLst/>
              <a:gdLst/>
              <a:ahLst/>
              <a:cxnLst/>
              <a:rect l="l" t="t" r="r" b="b"/>
              <a:pathLst>
                <a:path w="737869" h="424179">
                  <a:moveTo>
                    <a:pt x="498779" y="368058"/>
                  </a:moveTo>
                  <a:lnTo>
                    <a:pt x="498132" y="361365"/>
                  </a:lnTo>
                  <a:lnTo>
                    <a:pt x="498475" y="350939"/>
                  </a:lnTo>
                  <a:lnTo>
                    <a:pt x="337604" y="350939"/>
                  </a:lnTo>
                  <a:lnTo>
                    <a:pt x="337934" y="361365"/>
                  </a:lnTo>
                  <a:lnTo>
                    <a:pt x="337299" y="368058"/>
                  </a:lnTo>
                  <a:lnTo>
                    <a:pt x="498779" y="368058"/>
                  </a:lnTo>
                  <a:close/>
                </a:path>
                <a:path w="737869" h="424179">
                  <a:moveTo>
                    <a:pt x="649224" y="358013"/>
                  </a:moveTo>
                  <a:lnTo>
                    <a:pt x="648906" y="351434"/>
                  </a:lnTo>
                  <a:lnTo>
                    <a:pt x="647928" y="344906"/>
                  </a:lnTo>
                  <a:lnTo>
                    <a:pt x="641197" y="326301"/>
                  </a:lnTo>
                  <a:lnTo>
                    <a:pt x="632485" y="314629"/>
                  </a:lnTo>
                  <a:lnTo>
                    <a:pt x="632485" y="361975"/>
                  </a:lnTo>
                  <a:lnTo>
                    <a:pt x="630758" y="369392"/>
                  </a:lnTo>
                  <a:lnTo>
                    <a:pt x="606615" y="401472"/>
                  </a:lnTo>
                  <a:lnTo>
                    <a:pt x="573798" y="407022"/>
                  </a:lnTo>
                  <a:lnTo>
                    <a:pt x="555917" y="400215"/>
                  </a:lnTo>
                  <a:lnTo>
                    <a:pt x="541909" y="387210"/>
                  </a:lnTo>
                  <a:lnTo>
                    <a:pt x="533692" y="369201"/>
                  </a:lnTo>
                  <a:lnTo>
                    <a:pt x="532003" y="361975"/>
                  </a:lnTo>
                  <a:lnTo>
                    <a:pt x="531964" y="354063"/>
                  </a:lnTo>
                  <a:lnTo>
                    <a:pt x="533692" y="346646"/>
                  </a:lnTo>
                  <a:lnTo>
                    <a:pt x="557822" y="314553"/>
                  </a:lnTo>
                  <a:lnTo>
                    <a:pt x="590638" y="308991"/>
                  </a:lnTo>
                  <a:lnTo>
                    <a:pt x="608520" y="315810"/>
                  </a:lnTo>
                  <a:lnTo>
                    <a:pt x="622541" y="328815"/>
                  </a:lnTo>
                  <a:lnTo>
                    <a:pt x="630758" y="346811"/>
                  </a:lnTo>
                  <a:lnTo>
                    <a:pt x="632447" y="354063"/>
                  </a:lnTo>
                  <a:lnTo>
                    <a:pt x="632485" y="361975"/>
                  </a:lnTo>
                  <a:lnTo>
                    <a:pt x="632485" y="314629"/>
                  </a:lnTo>
                  <a:lnTo>
                    <a:pt x="629589" y="310743"/>
                  </a:lnTo>
                  <a:lnTo>
                    <a:pt x="627240" y="308991"/>
                  </a:lnTo>
                  <a:lnTo>
                    <a:pt x="614006" y="299161"/>
                  </a:lnTo>
                  <a:lnTo>
                    <a:pt x="595350" y="292442"/>
                  </a:lnTo>
                  <a:lnTo>
                    <a:pt x="568744" y="292493"/>
                  </a:lnTo>
                  <a:lnTo>
                    <a:pt x="545033" y="302374"/>
                  </a:lnTo>
                  <a:lnTo>
                    <a:pt x="526783" y="320408"/>
                  </a:lnTo>
                  <a:lnTo>
                    <a:pt x="516509" y="344906"/>
                  </a:lnTo>
                  <a:lnTo>
                    <a:pt x="516559" y="371449"/>
                  </a:lnTo>
                  <a:lnTo>
                    <a:pt x="526465" y="395109"/>
                  </a:lnTo>
                  <a:lnTo>
                    <a:pt x="544537" y="413321"/>
                  </a:lnTo>
                  <a:lnTo>
                    <a:pt x="569087" y="423583"/>
                  </a:lnTo>
                  <a:lnTo>
                    <a:pt x="595693" y="423519"/>
                  </a:lnTo>
                  <a:lnTo>
                    <a:pt x="619391" y="413639"/>
                  </a:lnTo>
                  <a:lnTo>
                    <a:pt x="626084" y="407022"/>
                  </a:lnTo>
                  <a:lnTo>
                    <a:pt x="637641" y="395605"/>
                  </a:lnTo>
                  <a:lnTo>
                    <a:pt x="647928" y="371119"/>
                  </a:lnTo>
                  <a:lnTo>
                    <a:pt x="648906" y="364591"/>
                  </a:lnTo>
                  <a:lnTo>
                    <a:pt x="649224" y="358013"/>
                  </a:lnTo>
                  <a:close/>
                </a:path>
                <a:path w="737869" h="424179">
                  <a:moveTo>
                    <a:pt x="737755" y="294259"/>
                  </a:moveTo>
                  <a:lnTo>
                    <a:pt x="716026" y="242239"/>
                  </a:lnTo>
                  <a:lnTo>
                    <a:pt x="663829" y="220560"/>
                  </a:lnTo>
                  <a:lnTo>
                    <a:pt x="604812" y="220560"/>
                  </a:lnTo>
                  <a:lnTo>
                    <a:pt x="601840" y="220484"/>
                  </a:lnTo>
                  <a:lnTo>
                    <a:pt x="594258" y="220560"/>
                  </a:lnTo>
                  <a:lnTo>
                    <a:pt x="594093" y="220497"/>
                  </a:lnTo>
                  <a:lnTo>
                    <a:pt x="587006" y="217398"/>
                  </a:lnTo>
                  <a:lnTo>
                    <a:pt x="581926" y="211797"/>
                  </a:lnTo>
                  <a:lnTo>
                    <a:pt x="566331" y="196367"/>
                  </a:lnTo>
                  <a:lnTo>
                    <a:pt x="566331" y="220497"/>
                  </a:lnTo>
                  <a:lnTo>
                    <a:pt x="343141" y="220497"/>
                  </a:lnTo>
                  <a:lnTo>
                    <a:pt x="343141" y="119837"/>
                  </a:lnTo>
                  <a:lnTo>
                    <a:pt x="446773" y="119837"/>
                  </a:lnTo>
                  <a:lnTo>
                    <a:pt x="566331" y="220497"/>
                  </a:lnTo>
                  <a:lnTo>
                    <a:pt x="566331" y="196367"/>
                  </a:lnTo>
                  <a:lnTo>
                    <a:pt x="489026" y="119837"/>
                  </a:lnTo>
                  <a:lnTo>
                    <a:pt x="488861" y="119659"/>
                  </a:lnTo>
                  <a:lnTo>
                    <a:pt x="479780" y="112318"/>
                  </a:lnTo>
                  <a:lnTo>
                    <a:pt x="469531" y="106959"/>
                  </a:lnTo>
                  <a:lnTo>
                    <a:pt x="458419" y="103708"/>
                  </a:lnTo>
                  <a:lnTo>
                    <a:pt x="446773" y="102717"/>
                  </a:lnTo>
                  <a:lnTo>
                    <a:pt x="325983" y="102717"/>
                  </a:lnTo>
                  <a:lnTo>
                    <a:pt x="325983" y="119837"/>
                  </a:lnTo>
                  <a:lnTo>
                    <a:pt x="325983" y="220497"/>
                  </a:lnTo>
                  <a:lnTo>
                    <a:pt x="125514" y="220497"/>
                  </a:lnTo>
                  <a:lnTo>
                    <a:pt x="213614" y="131762"/>
                  </a:lnTo>
                  <a:lnTo>
                    <a:pt x="243573" y="119837"/>
                  </a:lnTo>
                  <a:lnTo>
                    <a:pt x="325983" y="119837"/>
                  </a:lnTo>
                  <a:lnTo>
                    <a:pt x="325983" y="102717"/>
                  </a:lnTo>
                  <a:lnTo>
                    <a:pt x="243497" y="102717"/>
                  </a:lnTo>
                  <a:lnTo>
                    <a:pt x="231952" y="103784"/>
                  </a:lnTo>
                  <a:lnTo>
                    <a:pt x="220853" y="107048"/>
                  </a:lnTo>
                  <a:lnTo>
                    <a:pt x="210591" y="112382"/>
                  </a:lnTo>
                  <a:lnTo>
                    <a:pt x="201472" y="119672"/>
                  </a:lnTo>
                  <a:lnTo>
                    <a:pt x="109905" y="211797"/>
                  </a:lnTo>
                  <a:lnTo>
                    <a:pt x="104165" y="217424"/>
                  </a:lnTo>
                  <a:lnTo>
                    <a:pt x="100952" y="225145"/>
                  </a:lnTo>
                  <a:lnTo>
                    <a:pt x="101041" y="291020"/>
                  </a:lnTo>
                  <a:lnTo>
                    <a:pt x="77203" y="291020"/>
                  </a:lnTo>
                  <a:lnTo>
                    <a:pt x="51473" y="118973"/>
                  </a:lnTo>
                  <a:lnTo>
                    <a:pt x="65252" y="113550"/>
                  </a:lnTo>
                  <a:lnTo>
                    <a:pt x="76098" y="104089"/>
                  </a:lnTo>
                  <a:lnTo>
                    <a:pt x="76885" y="102717"/>
                  </a:lnTo>
                  <a:lnTo>
                    <a:pt x="83223" y="91592"/>
                  </a:lnTo>
                  <a:lnTo>
                    <a:pt x="85788" y="77038"/>
                  </a:lnTo>
                  <a:lnTo>
                    <a:pt x="85788" y="59918"/>
                  </a:lnTo>
                  <a:lnTo>
                    <a:pt x="85788" y="42799"/>
                  </a:lnTo>
                  <a:lnTo>
                    <a:pt x="72923" y="42799"/>
                  </a:lnTo>
                  <a:lnTo>
                    <a:pt x="72923" y="3822"/>
                  </a:lnTo>
                  <a:lnTo>
                    <a:pt x="69075" y="0"/>
                  </a:lnTo>
                  <a:lnTo>
                    <a:pt x="68630" y="0"/>
                  </a:lnTo>
                  <a:lnTo>
                    <a:pt x="68630" y="59918"/>
                  </a:lnTo>
                  <a:lnTo>
                    <a:pt x="68630" y="77038"/>
                  </a:lnTo>
                  <a:lnTo>
                    <a:pt x="66586" y="87045"/>
                  </a:lnTo>
                  <a:lnTo>
                    <a:pt x="61061" y="95211"/>
                  </a:lnTo>
                  <a:lnTo>
                    <a:pt x="52857" y="100711"/>
                  </a:lnTo>
                  <a:lnTo>
                    <a:pt x="42824" y="102717"/>
                  </a:lnTo>
                  <a:lnTo>
                    <a:pt x="41046" y="102717"/>
                  </a:lnTo>
                  <a:lnTo>
                    <a:pt x="17157" y="76022"/>
                  </a:lnTo>
                  <a:lnTo>
                    <a:pt x="17157" y="59918"/>
                  </a:lnTo>
                  <a:lnTo>
                    <a:pt x="68630" y="59918"/>
                  </a:lnTo>
                  <a:lnTo>
                    <a:pt x="68630" y="0"/>
                  </a:lnTo>
                  <a:lnTo>
                    <a:pt x="59601" y="0"/>
                  </a:lnTo>
                  <a:lnTo>
                    <a:pt x="55765" y="3822"/>
                  </a:lnTo>
                  <a:lnTo>
                    <a:pt x="55765" y="42799"/>
                  </a:lnTo>
                  <a:lnTo>
                    <a:pt x="30022" y="42799"/>
                  </a:lnTo>
                  <a:lnTo>
                    <a:pt x="30022" y="3822"/>
                  </a:lnTo>
                  <a:lnTo>
                    <a:pt x="26187" y="0"/>
                  </a:lnTo>
                  <a:lnTo>
                    <a:pt x="16713" y="0"/>
                  </a:lnTo>
                  <a:lnTo>
                    <a:pt x="12865" y="3822"/>
                  </a:lnTo>
                  <a:lnTo>
                    <a:pt x="12865" y="42799"/>
                  </a:lnTo>
                  <a:lnTo>
                    <a:pt x="0" y="42799"/>
                  </a:lnTo>
                  <a:lnTo>
                    <a:pt x="0" y="77038"/>
                  </a:lnTo>
                  <a:lnTo>
                    <a:pt x="2565" y="91592"/>
                  </a:lnTo>
                  <a:lnTo>
                    <a:pt x="9690" y="104089"/>
                  </a:lnTo>
                  <a:lnTo>
                    <a:pt x="20535" y="113550"/>
                  </a:lnTo>
                  <a:lnTo>
                    <a:pt x="34315" y="118973"/>
                  </a:lnTo>
                  <a:lnTo>
                    <a:pt x="34378" y="265671"/>
                  </a:lnTo>
                  <a:lnTo>
                    <a:pt x="37680" y="282003"/>
                  </a:lnTo>
                  <a:lnTo>
                    <a:pt x="46875" y="295605"/>
                  </a:lnTo>
                  <a:lnTo>
                    <a:pt x="60515" y="304787"/>
                  </a:lnTo>
                  <a:lnTo>
                    <a:pt x="77203" y="308140"/>
                  </a:lnTo>
                  <a:lnTo>
                    <a:pt x="101041" y="308140"/>
                  </a:lnTo>
                  <a:lnTo>
                    <a:pt x="101041" y="309105"/>
                  </a:lnTo>
                  <a:lnTo>
                    <a:pt x="105727" y="332016"/>
                  </a:lnTo>
                  <a:lnTo>
                    <a:pt x="118402" y="350735"/>
                  </a:lnTo>
                  <a:lnTo>
                    <a:pt x="137160" y="363385"/>
                  </a:lnTo>
                  <a:lnTo>
                    <a:pt x="160134" y="368058"/>
                  </a:lnTo>
                  <a:lnTo>
                    <a:pt x="170395" y="368058"/>
                  </a:lnTo>
                  <a:lnTo>
                    <a:pt x="169964" y="364731"/>
                  </a:lnTo>
                  <a:lnTo>
                    <a:pt x="169748" y="361365"/>
                  </a:lnTo>
                  <a:lnTo>
                    <a:pt x="169735" y="355625"/>
                  </a:lnTo>
                  <a:lnTo>
                    <a:pt x="169900" y="353275"/>
                  </a:lnTo>
                  <a:lnTo>
                    <a:pt x="170091" y="350939"/>
                  </a:lnTo>
                  <a:lnTo>
                    <a:pt x="160121" y="350939"/>
                  </a:lnTo>
                  <a:lnTo>
                    <a:pt x="143802" y="347649"/>
                  </a:lnTo>
                  <a:lnTo>
                    <a:pt x="130479" y="338683"/>
                  </a:lnTo>
                  <a:lnTo>
                    <a:pt x="121488" y="325386"/>
                  </a:lnTo>
                  <a:lnTo>
                    <a:pt x="118198" y="309105"/>
                  </a:lnTo>
                  <a:lnTo>
                    <a:pt x="118198" y="291020"/>
                  </a:lnTo>
                  <a:lnTo>
                    <a:pt x="118198" y="237617"/>
                  </a:lnTo>
                  <a:lnTo>
                    <a:pt x="602132" y="237617"/>
                  </a:lnTo>
                  <a:lnTo>
                    <a:pt x="602348" y="237680"/>
                  </a:lnTo>
                  <a:lnTo>
                    <a:pt x="663892" y="237680"/>
                  </a:lnTo>
                  <a:lnTo>
                    <a:pt x="685977" y="242125"/>
                  </a:lnTo>
                  <a:lnTo>
                    <a:pt x="704011" y="254254"/>
                  </a:lnTo>
                  <a:lnTo>
                    <a:pt x="716153" y="272237"/>
                  </a:lnTo>
                  <a:lnTo>
                    <a:pt x="720610" y="294259"/>
                  </a:lnTo>
                  <a:lnTo>
                    <a:pt x="720610" y="345401"/>
                  </a:lnTo>
                  <a:lnTo>
                    <a:pt x="715035" y="350939"/>
                  </a:lnTo>
                  <a:lnTo>
                    <a:pt x="666000" y="350939"/>
                  </a:lnTo>
                  <a:lnTo>
                    <a:pt x="666216" y="353275"/>
                  </a:lnTo>
                  <a:lnTo>
                    <a:pt x="666356" y="355625"/>
                  </a:lnTo>
                  <a:lnTo>
                    <a:pt x="666356" y="361365"/>
                  </a:lnTo>
                  <a:lnTo>
                    <a:pt x="666064" y="364731"/>
                  </a:lnTo>
                  <a:lnTo>
                    <a:pt x="665670" y="368058"/>
                  </a:lnTo>
                  <a:lnTo>
                    <a:pt x="708177" y="368058"/>
                  </a:lnTo>
                  <a:lnTo>
                    <a:pt x="719670" y="365721"/>
                  </a:lnTo>
                  <a:lnTo>
                    <a:pt x="729056" y="359397"/>
                  </a:lnTo>
                  <a:lnTo>
                    <a:pt x="735406" y="350050"/>
                  </a:lnTo>
                  <a:lnTo>
                    <a:pt x="737743" y="338683"/>
                  </a:lnTo>
                  <a:lnTo>
                    <a:pt x="737755" y="2942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624" y="8497907"/>
              <a:ext cx="132725" cy="13113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51928" y="6010261"/>
              <a:ext cx="4647565" cy="1712595"/>
            </a:xfrm>
            <a:custGeom>
              <a:avLst/>
              <a:gdLst/>
              <a:ahLst/>
              <a:cxnLst/>
              <a:rect l="l" t="t" r="r" b="b"/>
              <a:pathLst>
                <a:path w="4647565" h="1712595">
                  <a:moveTo>
                    <a:pt x="649528" y="1200111"/>
                  </a:moveTo>
                  <a:lnTo>
                    <a:pt x="627583" y="1177950"/>
                  </a:lnTo>
                  <a:lnTo>
                    <a:pt x="627583" y="1200048"/>
                  </a:lnTo>
                  <a:lnTo>
                    <a:pt x="573087" y="1254493"/>
                  </a:lnTo>
                  <a:lnTo>
                    <a:pt x="501472" y="1182890"/>
                  </a:lnTo>
                  <a:lnTo>
                    <a:pt x="490448" y="1193914"/>
                  </a:lnTo>
                  <a:lnTo>
                    <a:pt x="562089" y="1265504"/>
                  </a:lnTo>
                  <a:lnTo>
                    <a:pt x="512470" y="1315085"/>
                  </a:lnTo>
                  <a:lnTo>
                    <a:pt x="468401" y="1271028"/>
                  </a:lnTo>
                  <a:lnTo>
                    <a:pt x="457390" y="1282039"/>
                  </a:lnTo>
                  <a:lnTo>
                    <a:pt x="501472" y="1326095"/>
                  </a:lnTo>
                  <a:lnTo>
                    <a:pt x="451853" y="1375689"/>
                  </a:lnTo>
                  <a:lnTo>
                    <a:pt x="380238" y="1304099"/>
                  </a:lnTo>
                  <a:lnTo>
                    <a:pt x="369214" y="1315110"/>
                  </a:lnTo>
                  <a:lnTo>
                    <a:pt x="440829" y="1386700"/>
                  </a:lnTo>
                  <a:lnTo>
                    <a:pt x="391236" y="1436281"/>
                  </a:lnTo>
                  <a:lnTo>
                    <a:pt x="347179" y="1392212"/>
                  </a:lnTo>
                  <a:lnTo>
                    <a:pt x="336156" y="1403235"/>
                  </a:lnTo>
                  <a:lnTo>
                    <a:pt x="380212" y="1447279"/>
                  </a:lnTo>
                  <a:lnTo>
                    <a:pt x="330619" y="1496860"/>
                  </a:lnTo>
                  <a:lnTo>
                    <a:pt x="259003" y="1425270"/>
                  </a:lnTo>
                  <a:lnTo>
                    <a:pt x="247992" y="1436281"/>
                  </a:lnTo>
                  <a:lnTo>
                    <a:pt x="319595" y="1507871"/>
                  </a:lnTo>
                  <a:lnTo>
                    <a:pt x="270027" y="1557439"/>
                  </a:lnTo>
                  <a:lnTo>
                    <a:pt x="225971" y="1513408"/>
                  </a:lnTo>
                  <a:lnTo>
                    <a:pt x="214947" y="1524419"/>
                  </a:lnTo>
                  <a:lnTo>
                    <a:pt x="259003" y="1568450"/>
                  </a:lnTo>
                  <a:lnTo>
                    <a:pt x="209410" y="1618030"/>
                  </a:lnTo>
                  <a:lnTo>
                    <a:pt x="137782" y="1546453"/>
                  </a:lnTo>
                  <a:lnTo>
                    <a:pt x="126758" y="1557464"/>
                  </a:lnTo>
                  <a:lnTo>
                    <a:pt x="198335" y="1629054"/>
                  </a:lnTo>
                  <a:lnTo>
                    <a:pt x="148755" y="1678609"/>
                  </a:lnTo>
                  <a:lnTo>
                    <a:pt x="22034" y="1551940"/>
                  </a:lnTo>
                  <a:lnTo>
                    <a:pt x="501472" y="1072718"/>
                  </a:lnTo>
                  <a:lnTo>
                    <a:pt x="627583" y="1200048"/>
                  </a:lnTo>
                  <a:lnTo>
                    <a:pt x="627583" y="1177950"/>
                  </a:lnTo>
                  <a:lnTo>
                    <a:pt x="523392" y="1072718"/>
                  </a:lnTo>
                  <a:lnTo>
                    <a:pt x="501535" y="1050658"/>
                  </a:lnTo>
                  <a:lnTo>
                    <a:pt x="0" y="1551940"/>
                  </a:lnTo>
                  <a:lnTo>
                    <a:pt x="148780" y="1700644"/>
                  </a:lnTo>
                  <a:lnTo>
                    <a:pt x="170815" y="1678609"/>
                  </a:lnTo>
                  <a:lnTo>
                    <a:pt x="231419" y="1618030"/>
                  </a:lnTo>
                  <a:lnTo>
                    <a:pt x="292049" y="1557439"/>
                  </a:lnTo>
                  <a:lnTo>
                    <a:pt x="352653" y="1496860"/>
                  </a:lnTo>
                  <a:lnTo>
                    <a:pt x="413258" y="1436281"/>
                  </a:lnTo>
                  <a:lnTo>
                    <a:pt x="473875" y="1375689"/>
                  </a:lnTo>
                  <a:lnTo>
                    <a:pt x="534504" y="1315085"/>
                  </a:lnTo>
                  <a:lnTo>
                    <a:pt x="595134" y="1254493"/>
                  </a:lnTo>
                  <a:lnTo>
                    <a:pt x="649528" y="1200111"/>
                  </a:lnTo>
                  <a:close/>
                </a:path>
                <a:path w="4647565" h="1712595">
                  <a:moveTo>
                    <a:pt x="4448264" y="1560271"/>
                  </a:moveTo>
                  <a:lnTo>
                    <a:pt x="4441964" y="1538897"/>
                  </a:lnTo>
                  <a:lnTo>
                    <a:pt x="4433138" y="1526578"/>
                  </a:lnTo>
                  <a:lnTo>
                    <a:pt x="4433138" y="1568030"/>
                  </a:lnTo>
                  <a:lnTo>
                    <a:pt x="4429137" y="1587741"/>
                  </a:lnTo>
                  <a:lnTo>
                    <a:pt x="4418266" y="1603832"/>
                  </a:lnTo>
                  <a:lnTo>
                    <a:pt x="4402188" y="1614665"/>
                  </a:lnTo>
                  <a:lnTo>
                    <a:pt x="4382490" y="1618665"/>
                  </a:lnTo>
                  <a:lnTo>
                    <a:pt x="4362742" y="1614665"/>
                  </a:lnTo>
                  <a:lnTo>
                    <a:pt x="4346651" y="1603819"/>
                  </a:lnTo>
                  <a:lnTo>
                    <a:pt x="4335805" y="1587728"/>
                  </a:lnTo>
                  <a:lnTo>
                    <a:pt x="4331830" y="1568030"/>
                  </a:lnTo>
                  <a:lnTo>
                    <a:pt x="4335818" y="1548320"/>
                  </a:lnTo>
                  <a:lnTo>
                    <a:pt x="4346664" y="1532216"/>
                  </a:lnTo>
                  <a:lnTo>
                    <a:pt x="4362767" y="1521371"/>
                  </a:lnTo>
                  <a:lnTo>
                    <a:pt x="4382490" y="1517396"/>
                  </a:lnTo>
                  <a:lnTo>
                    <a:pt x="4402201" y="1521371"/>
                  </a:lnTo>
                  <a:lnTo>
                    <a:pt x="4418304" y="1532216"/>
                  </a:lnTo>
                  <a:lnTo>
                    <a:pt x="4429163" y="1548320"/>
                  </a:lnTo>
                  <a:lnTo>
                    <a:pt x="4433138" y="1568030"/>
                  </a:lnTo>
                  <a:lnTo>
                    <a:pt x="4433138" y="1526578"/>
                  </a:lnTo>
                  <a:lnTo>
                    <a:pt x="4429328" y="1521244"/>
                  </a:lnTo>
                  <a:lnTo>
                    <a:pt x="4423943" y="1517396"/>
                  </a:lnTo>
                  <a:lnTo>
                    <a:pt x="4411662" y="1508607"/>
                  </a:lnTo>
                  <a:lnTo>
                    <a:pt x="4390275" y="1502308"/>
                  </a:lnTo>
                  <a:lnTo>
                    <a:pt x="4390275" y="1299273"/>
                  </a:lnTo>
                  <a:lnTo>
                    <a:pt x="4374693" y="1299273"/>
                  </a:lnTo>
                  <a:lnTo>
                    <a:pt x="4374693" y="1502308"/>
                  </a:lnTo>
                  <a:lnTo>
                    <a:pt x="4349699" y="1510512"/>
                  </a:lnTo>
                  <a:lnTo>
                    <a:pt x="4330458" y="1527073"/>
                  </a:lnTo>
                  <a:lnTo>
                    <a:pt x="4318838" y="1549654"/>
                  </a:lnTo>
                  <a:lnTo>
                    <a:pt x="4316704" y="1575854"/>
                  </a:lnTo>
                  <a:lnTo>
                    <a:pt x="4324909" y="1600835"/>
                  </a:lnTo>
                  <a:lnTo>
                    <a:pt x="4341482" y="1620075"/>
                  </a:lnTo>
                  <a:lnTo>
                    <a:pt x="4364063" y="1631683"/>
                  </a:lnTo>
                  <a:lnTo>
                    <a:pt x="4390275" y="1633816"/>
                  </a:lnTo>
                  <a:lnTo>
                    <a:pt x="4415269" y="1625625"/>
                  </a:lnTo>
                  <a:lnTo>
                    <a:pt x="4423346" y="1618665"/>
                  </a:lnTo>
                  <a:lnTo>
                    <a:pt x="4434510" y="1609051"/>
                  </a:lnTo>
                  <a:lnTo>
                    <a:pt x="4446130" y="1586484"/>
                  </a:lnTo>
                  <a:lnTo>
                    <a:pt x="4448264" y="1560271"/>
                  </a:lnTo>
                  <a:close/>
                </a:path>
                <a:path w="4647565" h="1712595">
                  <a:moveTo>
                    <a:pt x="4526470" y="1559915"/>
                  </a:moveTo>
                  <a:lnTo>
                    <a:pt x="4520514" y="1526286"/>
                  </a:lnTo>
                  <a:lnTo>
                    <a:pt x="4510608" y="1503565"/>
                  </a:lnTo>
                  <a:lnTo>
                    <a:pt x="4510608" y="1579118"/>
                  </a:lnTo>
                  <a:lnTo>
                    <a:pt x="4496232" y="1628089"/>
                  </a:lnTo>
                  <a:lnTo>
                    <a:pt x="4465256" y="1666417"/>
                  </a:lnTo>
                  <a:lnTo>
                    <a:pt x="4422165" y="1690344"/>
                  </a:lnTo>
                  <a:lnTo>
                    <a:pt x="4371429" y="1696110"/>
                  </a:lnTo>
                  <a:lnTo>
                    <a:pt x="4350105" y="1692440"/>
                  </a:lnTo>
                  <a:lnTo>
                    <a:pt x="4311027" y="1674901"/>
                  </a:lnTo>
                  <a:lnTo>
                    <a:pt x="4264698" y="1619681"/>
                  </a:lnTo>
                  <a:lnTo>
                    <a:pt x="4253941" y="1571599"/>
                  </a:lnTo>
                  <a:lnTo>
                    <a:pt x="4261993" y="1522984"/>
                  </a:lnTo>
                  <a:lnTo>
                    <a:pt x="4289044" y="1479689"/>
                  </a:lnTo>
                  <a:lnTo>
                    <a:pt x="4320133" y="1455496"/>
                  </a:lnTo>
                  <a:lnTo>
                    <a:pt x="4320133" y="1127887"/>
                  </a:lnTo>
                  <a:lnTo>
                    <a:pt x="4325036" y="1103642"/>
                  </a:lnTo>
                  <a:lnTo>
                    <a:pt x="4338396" y="1083843"/>
                  </a:lnTo>
                  <a:lnTo>
                    <a:pt x="4358208" y="1070483"/>
                  </a:lnTo>
                  <a:lnTo>
                    <a:pt x="4382478" y="1065580"/>
                  </a:lnTo>
                  <a:lnTo>
                    <a:pt x="4406747" y="1070483"/>
                  </a:lnTo>
                  <a:lnTo>
                    <a:pt x="4426559" y="1083843"/>
                  </a:lnTo>
                  <a:lnTo>
                    <a:pt x="4439920" y="1103642"/>
                  </a:lnTo>
                  <a:lnTo>
                    <a:pt x="4444822" y="1127887"/>
                  </a:lnTo>
                  <a:lnTo>
                    <a:pt x="4444822" y="1455496"/>
                  </a:lnTo>
                  <a:lnTo>
                    <a:pt x="4448607" y="1457769"/>
                  </a:lnTo>
                  <a:lnTo>
                    <a:pt x="4476724" y="1480464"/>
                  </a:lnTo>
                  <a:lnTo>
                    <a:pt x="4497070" y="1509522"/>
                  </a:lnTo>
                  <a:lnTo>
                    <a:pt x="4508690" y="1543024"/>
                  </a:lnTo>
                  <a:lnTo>
                    <a:pt x="4510608" y="1579118"/>
                  </a:lnTo>
                  <a:lnTo>
                    <a:pt x="4510608" y="1503565"/>
                  </a:lnTo>
                  <a:lnTo>
                    <a:pt x="4507052" y="1495399"/>
                  </a:lnTo>
                  <a:lnTo>
                    <a:pt x="4486770" y="1468475"/>
                  </a:lnTo>
                  <a:lnTo>
                    <a:pt x="4460418" y="1446758"/>
                  </a:lnTo>
                  <a:lnTo>
                    <a:pt x="4460418" y="1127887"/>
                  </a:lnTo>
                  <a:lnTo>
                    <a:pt x="4454296" y="1097572"/>
                  </a:lnTo>
                  <a:lnTo>
                    <a:pt x="4437596" y="1072807"/>
                  </a:lnTo>
                  <a:lnTo>
                    <a:pt x="4426864" y="1065580"/>
                  </a:lnTo>
                  <a:lnTo>
                    <a:pt x="4412818" y="1056119"/>
                  </a:lnTo>
                  <a:lnTo>
                    <a:pt x="4382490" y="1049997"/>
                  </a:lnTo>
                  <a:lnTo>
                    <a:pt x="4352150" y="1056119"/>
                  </a:lnTo>
                  <a:lnTo>
                    <a:pt x="4327385" y="1072807"/>
                  </a:lnTo>
                  <a:lnTo>
                    <a:pt x="4310685" y="1097572"/>
                  </a:lnTo>
                  <a:lnTo>
                    <a:pt x="4304563" y="1127887"/>
                  </a:lnTo>
                  <a:lnTo>
                    <a:pt x="4304563" y="1446758"/>
                  </a:lnTo>
                  <a:lnTo>
                    <a:pt x="4276864" y="1470050"/>
                  </a:lnTo>
                  <a:lnTo>
                    <a:pt x="4256062" y="1499006"/>
                  </a:lnTo>
                  <a:lnTo>
                    <a:pt x="4242943" y="1532153"/>
                  </a:lnTo>
                  <a:lnTo>
                    <a:pt x="4238320" y="1568030"/>
                  </a:lnTo>
                  <a:lnTo>
                    <a:pt x="4245661" y="1613560"/>
                  </a:lnTo>
                  <a:lnTo>
                    <a:pt x="4266108" y="1653108"/>
                  </a:lnTo>
                  <a:lnTo>
                    <a:pt x="4297299" y="1684299"/>
                  </a:lnTo>
                  <a:lnTo>
                    <a:pt x="4336847" y="1704771"/>
                  </a:lnTo>
                  <a:lnTo>
                    <a:pt x="4382389" y="1712150"/>
                  </a:lnTo>
                  <a:lnTo>
                    <a:pt x="4385132" y="1712150"/>
                  </a:lnTo>
                  <a:lnTo>
                    <a:pt x="4435729" y="1702015"/>
                  </a:lnTo>
                  <a:lnTo>
                    <a:pt x="4474083" y="1679359"/>
                  </a:lnTo>
                  <a:lnTo>
                    <a:pt x="4503483" y="1646453"/>
                  </a:lnTo>
                  <a:lnTo>
                    <a:pt x="4521695" y="1605800"/>
                  </a:lnTo>
                  <a:lnTo>
                    <a:pt x="4526470" y="1559915"/>
                  </a:lnTo>
                  <a:close/>
                </a:path>
                <a:path w="4647565" h="1712595">
                  <a:moveTo>
                    <a:pt x="4647133" y="93472"/>
                  </a:moveTo>
                  <a:lnTo>
                    <a:pt x="4644060" y="78320"/>
                  </a:lnTo>
                  <a:lnTo>
                    <a:pt x="4638510" y="70104"/>
                  </a:lnTo>
                  <a:lnTo>
                    <a:pt x="4635703" y="65951"/>
                  </a:lnTo>
                  <a:lnTo>
                    <a:pt x="4631550" y="63157"/>
                  </a:lnTo>
                  <a:lnTo>
                    <a:pt x="4631550" y="93472"/>
                  </a:lnTo>
                  <a:lnTo>
                    <a:pt x="4631550" y="545299"/>
                  </a:lnTo>
                  <a:lnTo>
                    <a:pt x="4629709" y="554405"/>
                  </a:lnTo>
                  <a:lnTo>
                    <a:pt x="4624705" y="561822"/>
                  </a:lnTo>
                  <a:lnTo>
                    <a:pt x="4617263" y="566839"/>
                  </a:lnTo>
                  <a:lnTo>
                    <a:pt x="4608169" y="568667"/>
                  </a:lnTo>
                  <a:lnTo>
                    <a:pt x="4389971" y="568667"/>
                  </a:lnTo>
                  <a:lnTo>
                    <a:pt x="4389971" y="264464"/>
                  </a:lnTo>
                  <a:lnTo>
                    <a:pt x="4431309" y="255346"/>
                  </a:lnTo>
                  <a:lnTo>
                    <a:pt x="4441571" y="249275"/>
                  </a:lnTo>
                  <a:lnTo>
                    <a:pt x="4466475" y="234543"/>
                  </a:lnTo>
                  <a:lnTo>
                    <a:pt x="4493425" y="204343"/>
                  </a:lnTo>
                  <a:lnTo>
                    <a:pt x="4510100" y="167043"/>
                  </a:lnTo>
                  <a:lnTo>
                    <a:pt x="4514443" y="124942"/>
                  </a:lnTo>
                  <a:lnTo>
                    <a:pt x="4512843" y="110667"/>
                  </a:lnTo>
                  <a:lnTo>
                    <a:pt x="4509706" y="96685"/>
                  </a:lnTo>
                  <a:lnTo>
                    <a:pt x="4505096" y="83121"/>
                  </a:lnTo>
                  <a:lnTo>
                    <a:pt x="4499064" y="70218"/>
                  </a:lnTo>
                  <a:lnTo>
                    <a:pt x="4499064" y="132422"/>
                  </a:lnTo>
                  <a:lnTo>
                    <a:pt x="4489882" y="177914"/>
                  </a:lnTo>
                  <a:lnTo>
                    <a:pt x="4464824" y="215049"/>
                  </a:lnTo>
                  <a:lnTo>
                    <a:pt x="4427677" y="240093"/>
                  </a:lnTo>
                  <a:lnTo>
                    <a:pt x="4382173" y="249275"/>
                  </a:lnTo>
                  <a:lnTo>
                    <a:pt x="4374388" y="247713"/>
                  </a:lnTo>
                  <a:lnTo>
                    <a:pt x="4374388" y="568667"/>
                  </a:lnTo>
                  <a:lnTo>
                    <a:pt x="4156176" y="568667"/>
                  </a:lnTo>
                  <a:lnTo>
                    <a:pt x="4147083" y="566839"/>
                  </a:lnTo>
                  <a:lnTo>
                    <a:pt x="4139654" y="561822"/>
                  </a:lnTo>
                  <a:lnTo>
                    <a:pt x="4134637" y="554405"/>
                  </a:lnTo>
                  <a:lnTo>
                    <a:pt x="4132796" y="545299"/>
                  </a:lnTo>
                  <a:lnTo>
                    <a:pt x="4132796" y="93472"/>
                  </a:lnTo>
                  <a:lnTo>
                    <a:pt x="4134637" y="84378"/>
                  </a:lnTo>
                  <a:lnTo>
                    <a:pt x="4139654" y="76949"/>
                  </a:lnTo>
                  <a:lnTo>
                    <a:pt x="4147083" y="71945"/>
                  </a:lnTo>
                  <a:lnTo>
                    <a:pt x="4156176" y="70104"/>
                  </a:lnTo>
                  <a:lnTo>
                    <a:pt x="4265346" y="70104"/>
                  </a:lnTo>
                  <a:lnTo>
                    <a:pt x="4251566" y="110121"/>
                  </a:lnTo>
                  <a:lnTo>
                    <a:pt x="4250982" y="150977"/>
                  </a:lnTo>
                  <a:lnTo>
                    <a:pt x="4262717" y="189699"/>
                  </a:lnTo>
                  <a:lnTo>
                    <a:pt x="4285856" y="223367"/>
                  </a:lnTo>
                  <a:lnTo>
                    <a:pt x="4319536" y="249034"/>
                  </a:lnTo>
                  <a:lnTo>
                    <a:pt x="4360100" y="262864"/>
                  </a:lnTo>
                  <a:lnTo>
                    <a:pt x="4374375" y="264464"/>
                  </a:lnTo>
                  <a:lnTo>
                    <a:pt x="4374388" y="568667"/>
                  </a:lnTo>
                  <a:lnTo>
                    <a:pt x="4374388" y="247713"/>
                  </a:lnTo>
                  <a:lnTo>
                    <a:pt x="4336669" y="240093"/>
                  </a:lnTo>
                  <a:lnTo>
                    <a:pt x="4299521" y="215049"/>
                  </a:lnTo>
                  <a:lnTo>
                    <a:pt x="4274464" y="177914"/>
                  </a:lnTo>
                  <a:lnTo>
                    <a:pt x="4265282" y="132422"/>
                  </a:lnTo>
                  <a:lnTo>
                    <a:pt x="4274515" y="86944"/>
                  </a:lnTo>
                  <a:lnTo>
                    <a:pt x="4285881" y="70104"/>
                  </a:lnTo>
                  <a:lnTo>
                    <a:pt x="4299559" y="49834"/>
                  </a:lnTo>
                  <a:lnTo>
                    <a:pt x="4336694" y="24790"/>
                  </a:lnTo>
                  <a:lnTo>
                    <a:pt x="4382173" y="15582"/>
                  </a:lnTo>
                  <a:lnTo>
                    <a:pt x="4427677" y="24765"/>
                  </a:lnTo>
                  <a:lnTo>
                    <a:pt x="4464824" y="49809"/>
                  </a:lnTo>
                  <a:lnTo>
                    <a:pt x="4489882" y="86969"/>
                  </a:lnTo>
                  <a:lnTo>
                    <a:pt x="4499064" y="132422"/>
                  </a:lnTo>
                  <a:lnTo>
                    <a:pt x="4499064" y="70218"/>
                  </a:lnTo>
                  <a:lnTo>
                    <a:pt x="4608169" y="70104"/>
                  </a:lnTo>
                  <a:lnTo>
                    <a:pt x="4617263" y="71945"/>
                  </a:lnTo>
                  <a:lnTo>
                    <a:pt x="4624705" y="76949"/>
                  </a:lnTo>
                  <a:lnTo>
                    <a:pt x="4629709" y="84378"/>
                  </a:lnTo>
                  <a:lnTo>
                    <a:pt x="4631550" y="93472"/>
                  </a:lnTo>
                  <a:lnTo>
                    <a:pt x="4631550" y="63157"/>
                  </a:lnTo>
                  <a:lnTo>
                    <a:pt x="4623320" y="57594"/>
                  </a:lnTo>
                  <a:lnTo>
                    <a:pt x="4608169" y="54521"/>
                  </a:lnTo>
                  <a:lnTo>
                    <a:pt x="4489069" y="54521"/>
                  </a:lnTo>
                  <a:lnTo>
                    <a:pt x="4459135" y="24701"/>
                  </a:lnTo>
                  <a:lnTo>
                    <a:pt x="4441012" y="15582"/>
                  </a:lnTo>
                  <a:lnTo>
                    <a:pt x="4422699" y="6362"/>
                  </a:lnTo>
                  <a:lnTo>
                    <a:pt x="4382795" y="0"/>
                  </a:lnTo>
                  <a:lnTo>
                    <a:pt x="4342447" y="6083"/>
                  </a:lnTo>
                  <a:lnTo>
                    <a:pt x="4304716" y="25107"/>
                  </a:lnTo>
                  <a:lnTo>
                    <a:pt x="4275277" y="54521"/>
                  </a:lnTo>
                  <a:lnTo>
                    <a:pt x="4156176" y="54521"/>
                  </a:lnTo>
                  <a:lnTo>
                    <a:pt x="4141025" y="57594"/>
                  </a:lnTo>
                  <a:lnTo>
                    <a:pt x="4128643" y="65951"/>
                  </a:lnTo>
                  <a:lnTo>
                    <a:pt x="4120286" y="78320"/>
                  </a:lnTo>
                  <a:lnTo>
                    <a:pt x="4117213" y="93472"/>
                  </a:lnTo>
                  <a:lnTo>
                    <a:pt x="4117213" y="545299"/>
                  </a:lnTo>
                  <a:lnTo>
                    <a:pt x="4120286" y="560451"/>
                  </a:lnTo>
                  <a:lnTo>
                    <a:pt x="4128643" y="572833"/>
                  </a:lnTo>
                  <a:lnTo>
                    <a:pt x="4141025" y="581177"/>
                  </a:lnTo>
                  <a:lnTo>
                    <a:pt x="4156176" y="584250"/>
                  </a:lnTo>
                  <a:lnTo>
                    <a:pt x="4608169" y="584250"/>
                  </a:lnTo>
                  <a:lnTo>
                    <a:pt x="4623333" y="581177"/>
                  </a:lnTo>
                  <a:lnTo>
                    <a:pt x="4635703" y="572833"/>
                  </a:lnTo>
                  <a:lnTo>
                    <a:pt x="4638510" y="568667"/>
                  </a:lnTo>
                  <a:lnTo>
                    <a:pt x="4644060" y="560451"/>
                  </a:lnTo>
                  <a:lnTo>
                    <a:pt x="4647133" y="545299"/>
                  </a:lnTo>
                  <a:lnTo>
                    <a:pt x="4647133" y="93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3013" y="6066845"/>
              <a:ext cx="65384" cy="10699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67" y="6038603"/>
              <a:ext cx="631218" cy="537210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0" y="9608819"/>
            <a:ext cx="17558385" cy="265430"/>
          </a:xfrm>
          <a:custGeom>
            <a:avLst/>
            <a:gdLst/>
            <a:ahLst/>
            <a:cxnLst/>
            <a:rect l="l" t="t" r="r" b="b"/>
            <a:pathLst>
              <a:path w="17558385" h="265429">
                <a:moveTo>
                  <a:pt x="17558004" y="0"/>
                </a:moveTo>
                <a:lnTo>
                  <a:pt x="0" y="0"/>
                </a:lnTo>
                <a:lnTo>
                  <a:pt x="0" y="265175"/>
                </a:lnTo>
                <a:lnTo>
                  <a:pt x="17558004" y="265175"/>
                </a:lnTo>
                <a:lnTo>
                  <a:pt x="17558004" y="0"/>
                </a:lnTo>
                <a:close/>
              </a:path>
            </a:pathLst>
          </a:custGeom>
          <a:solidFill>
            <a:srgbClr val="202F27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761870" y="8161401"/>
            <a:ext cx="5558790" cy="552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5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20%</a:t>
            </a: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Improvement</a:t>
            </a:r>
            <a:r>
              <a:rPr sz="1700" spc="5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4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performance</a:t>
            </a:r>
            <a:r>
              <a:rPr sz="1700" spc="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with</a:t>
            </a:r>
            <a:r>
              <a:rPr sz="1700" spc="6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higher</a:t>
            </a:r>
            <a:r>
              <a:rPr sz="1700" spc="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attenuation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88584" y="6970902"/>
            <a:ext cx="2899410" cy="816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25%</a:t>
            </a:r>
            <a:endParaRPr sz="1700">
              <a:latin typeface="Segoe UI"/>
              <a:cs typeface="Segoe UI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Improvement</a:t>
            </a:r>
            <a:r>
              <a:rPr sz="1700" spc="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efficiency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with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reduced</a:t>
            </a:r>
            <a:r>
              <a:rPr sz="1700" spc="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thermal</a:t>
            </a:r>
            <a:r>
              <a:rPr sz="1700" spc="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losses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45995" y="6970902"/>
            <a:ext cx="2028189" cy="816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70%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Reduction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20" dirty="0">
                <a:solidFill>
                  <a:srgbClr val="202F27"/>
                </a:solidFill>
                <a:latin typeface="Segoe UI"/>
                <a:cs typeface="Segoe UI"/>
              </a:rPr>
              <a:t>size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20" dirty="0">
                <a:solidFill>
                  <a:srgbClr val="202F27"/>
                </a:solidFill>
                <a:latin typeface="Segoe UI"/>
                <a:cs typeface="Segoe UI"/>
              </a:rPr>
              <a:t>core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98058" y="5887338"/>
            <a:ext cx="2320290" cy="816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60%</a:t>
            </a:r>
            <a:endParaRPr sz="1700">
              <a:latin typeface="Segoe UI"/>
              <a:cs typeface="Segoe UI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Reduction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weight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25" dirty="0">
                <a:solidFill>
                  <a:srgbClr val="202F27"/>
                </a:solidFill>
                <a:latin typeface="Segoe UI"/>
                <a:cs typeface="Segoe UI"/>
              </a:rPr>
              <a:t>CMC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89938" y="5887338"/>
            <a:ext cx="2572385" cy="816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80%</a:t>
            </a:r>
            <a:endParaRPr sz="1700">
              <a:latin typeface="Segoe UI"/>
              <a:cs typeface="Segoe UI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Reduction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cost</a:t>
            </a:r>
            <a:r>
              <a:rPr sz="1700" spc="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20" dirty="0">
                <a:solidFill>
                  <a:srgbClr val="202F27"/>
                </a:solidFill>
                <a:latin typeface="Segoe UI"/>
                <a:cs typeface="Segoe UI"/>
              </a:rPr>
              <a:t>with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quotes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for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large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quantities</a:t>
            </a:r>
            <a:endParaRPr sz="17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1623" y="8832088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1995"/>
                </a:lnTo>
                <a:lnTo>
                  <a:pt x="7461" y="7437"/>
                </a:lnTo>
                <a:lnTo>
                  <a:pt x="2004" y="15510"/>
                </a:lnTo>
                <a:lnTo>
                  <a:pt x="0" y="25399"/>
                </a:lnTo>
                <a:lnTo>
                  <a:pt x="2004" y="35283"/>
                </a:lnTo>
                <a:lnTo>
                  <a:pt x="7461" y="43357"/>
                </a:lnTo>
                <a:lnTo>
                  <a:pt x="15537" y="48802"/>
                </a:lnTo>
                <a:lnTo>
                  <a:pt x="25400" y="50799"/>
                </a:lnTo>
                <a:lnTo>
                  <a:pt x="35262" y="48802"/>
                </a:lnTo>
                <a:lnTo>
                  <a:pt x="43338" y="43357"/>
                </a:lnTo>
                <a:lnTo>
                  <a:pt x="48795" y="35283"/>
                </a:lnTo>
                <a:lnTo>
                  <a:pt x="49512" y="31749"/>
                </a:lnTo>
                <a:lnTo>
                  <a:pt x="21843" y="31749"/>
                </a:lnTo>
                <a:lnTo>
                  <a:pt x="19050" y="28905"/>
                </a:lnTo>
                <a:lnTo>
                  <a:pt x="19050" y="21894"/>
                </a:lnTo>
                <a:lnTo>
                  <a:pt x="21843" y="19049"/>
                </a:lnTo>
                <a:lnTo>
                  <a:pt x="49513" y="19049"/>
                </a:lnTo>
                <a:lnTo>
                  <a:pt x="48795" y="15510"/>
                </a:lnTo>
                <a:lnTo>
                  <a:pt x="43338" y="7437"/>
                </a:lnTo>
                <a:lnTo>
                  <a:pt x="35262" y="1995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1995"/>
                </a:lnTo>
                <a:lnTo>
                  <a:pt x="9708610" y="7437"/>
                </a:lnTo>
                <a:lnTo>
                  <a:pt x="9703153" y="15510"/>
                </a:lnTo>
                <a:lnTo>
                  <a:pt x="9701149" y="25399"/>
                </a:lnTo>
                <a:lnTo>
                  <a:pt x="9703153" y="35283"/>
                </a:lnTo>
                <a:lnTo>
                  <a:pt x="9708610" y="43357"/>
                </a:lnTo>
                <a:lnTo>
                  <a:pt x="9716686" y="48802"/>
                </a:lnTo>
                <a:lnTo>
                  <a:pt x="9726549" y="50799"/>
                </a:lnTo>
                <a:lnTo>
                  <a:pt x="9736464" y="48802"/>
                </a:lnTo>
                <a:lnTo>
                  <a:pt x="9744535" y="43357"/>
                </a:lnTo>
                <a:lnTo>
                  <a:pt x="9749962" y="35283"/>
                </a:lnTo>
                <a:lnTo>
                  <a:pt x="9750672" y="31749"/>
                </a:lnTo>
                <a:lnTo>
                  <a:pt x="9730105" y="31749"/>
                </a:lnTo>
                <a:lnTo>
                  <a:pt x="9732899" y="28905"/>
                </a:lnTo>
                <a:lnTo>
                  <a:pt x="9732899" y="21894"/>
                </a:lnTo>
                <a:lnTo>
                  <a:pt x="9730105" y="19049"/>
                </a:lnTo>
                <a:lnTo>
                  <a:pt x="9750673" y="19049"/>
                </a:lnTo>
                <a:lnTo>
                  <a:pt x="9749962" y="15510"/>
                </a:lnTo>
                <a:lnTo>
                  <a:pt x="9744535" y="7437"/>
                </a:lnTo>
                <a:lnTo>
                  <a:pt x="9736464" y="1995"/>
                </a:lnTo>
                <a:lnTo>
                  <a:pt x="9726549" y="0"/>
                </a:lnTo>
                <a:close/>
              </a:path>
              <a:path w="9752330" h="50800">
                <a:moveTo>
                  <a:pt x="49513" y="19049"/>
                </a:moveTo>
                <a:lnTo>
                  <a:pt x="21843" y="19049"/>
                </a:lnTo>
                <a:lnTo>
                  <a:pt x="19050" y="21894"/>
                </a:lnTo>
                <a:lnTo>
                  <a:pt x="19050" y="28905"/>
                </a:lnTo>
                <a:lnTo>
                  <a:pt x="21843" y="31749"/>
                </a:lnTo>
                <a:lnTo>
                  <a:pt x="49512" y="31749"/>
                </a:lnTo>
                <a:lnTo>
                  <a:pt x="50800" y="25399"/>
                </a:lnTo>
                <a:lnTo>
                  <a:pt x="49513" y="19049"/>
                </a:lnTo>
                <a:close/>
              </a:path>
              <a:path w="9752330" h="50800">
                <a:moveTo>
                  <a:pt x="9702435" y="19049"/>
                </a:moveTo>
                <a:lnTo>
                  <a:pt x="49513" y="19049"/>
                </a:lnTo>
                <a:lnTo>
                  <a:pt x="50800" y="25399"/>
                </a:lnTo>
                <a:lnTo>
                  <a:pt x="49512" y="31749"/>
                </a:lnTo>
                <a:lnTo>
                  <a:pt x="9702436" y="31749"/>
                </a:lnTo>
                <a:lnTo>
                  <a:pt x="9701149" y="25399"/>
                </a:lnTo>
                <a:lnTo>
                  <a:pt x="9702435" y="19049"/>
                </a:lnTo>
                <a:close/>
              </a:path>
              <a:path w="9752330" h="50800">
                <a:moveTo>
                  <a:pt x="9750673" y="19049"/>
                </a:moveTo>
                <a:lnTo>
                  <a:pt x="9730105" y="19049"/>
                </a:lnTo>
                <a:lnTo>
                  <a:pt x="9732899" y="21894"/>
                </a:lnTo>
                <a:lnTo>
                  <a:pt x="9732899" y="28905"/>
                </a:lnTo>
                <a:lnTo>
                  <a:pt x="9730105" y="31749"/>
                </a:lnTo>
                <a:lnTo>
                  <a:pt x="9750672" y="31749"/>
                </a:lnTo>
                <a:lnTo>
                  <a:pt x="9751949" y="25399"/>
                </a:lnTo>
                <a:lnTo>
                  <a:pt x="9750673" y="19049"/>
                </a:lnTo>
                <a:close/>
              </a:path>
            </a:pathLst>
          </a:custGeom>
          <a:solidFill>
            <a:srgbClr val="C5DA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1623" y="8416035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399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79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49"/>
                </a:lnTo>
                <a:lnTo>
                  <a:pt x="21843" y="31749"/>
                </a:lnTo>
                <a:lnTo>
                  <a:pt x="19050" y="28955"/>
                </a:lnTo>
                <a:lnTo>
                  <a:pt x="19050" y="21843"/>
                </a:lnTo>
                <a:lnTo>
                  <a:pt x="21843" y="19049"/>
                </a:lnTo>
                <a:lnTo>
                  <a:pt x="49509" y="19049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399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799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49"/>
                </a:lnTo>
                <a:lnTo>
                  <a:pt x="9730105" y="31749"/>
                </a:lnTo>
                <a:lnTo>
                  <a:pt x="9732899" y="28955"/>
                </a:lnTo>
                <a:lnTo>
                  <a:pt x="9732899" y="21843"/>
                </a:lnTo>
                <a:lnTo>
                  <a:pt x="9730105" y="19049"/>
                </a:lnTo>
                <a:lnTo>
                  <a:pt x="9750670" y="19049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49"/>
                </a:moveTo>
                <a:lnTo>
                  <a:pt x="21843" y="19049"/>
                </a:lnTo>
                <a:lnTo>
                  <a:pt x="19050" y="21843"/>
                </a:lnTo>
                <a:lnTo>
                  <a:pt x="19050" y="28955"/>
                </a:lnTo>
                <a:lnTo>
                  <a:pt x="21843" y="31749"/>
                </a:lnTo>
                <a:lnTo>
                  <a:pt x="49509" y="31749"/>
                </a:lnTo>
                <a:lnTo>
                  <a:pt x="50800" y="25399"/>
                </a:lnTo>
                <a:lnTo>
                  <a:pt x="49509" y="19049"/>
                </a:lnTo>
                <a:close/>
              </a:path>
              <a:path w="9752330" h="50800">
                <a:moveTo>
                  <a:pt x="9702439" y="19049"/>
                </a:moveTo>
                <a:lnTo>
                  <a:pt x="49509" y="19049"/>
                </a:lnTo>
                <a:lnTo>
                  <a:pt x="50800" y="25399"/>
                </a:lnTo>
                <a:lnTo>
                  <a:pt x="49509" y="31749"/>
                </a:lnTo>
                <a:lnTo>
                  <a:pt x="9702439" y="31749"/>
                </a:lnTo>
                <a:lnTo>
                  <a:pt x="9701149" y="25399"/>
                </a:lnTo>
                <a:lnTo>
                  <a:pt x="9702439" y="19049"/>
                </a:lnTo>
                <a:close/>
              </a:path>
              <a:path w="9752330" h="50800">
                <a:moveTo>
                  <a:pt x="9750670" y="19049"/>
                </a:moveTo>
                <a:lnTo>
                  <a:pt x="9730105" y="19049"/>
                </a:lnTo>
                <a:lnTo>
                  <a:pt x="9732899" y="21843"/>
                </a:lnTo>
                <a:lnTo>
                  <a:pt x="9732899" y="28955"/>
                </a:lnTo>
                <a:lnTo>
                  <a:pt x="9730105" y="31749"/>
                </a:lnTo>
                <a:lnTo>
                  <a:pt x="9750670" y="31749"/>
                </a:lnTo>
                <a:lnTo>
                  <a:pt x="9751949" y="25399"/>
                </a:lnTo>
                <a:lnTo>
                  <a:pt x="9750670" y="19049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71623" y="7999983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399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79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49"/>
                </a:lnTo>
                <a:lnTo>
                  <a:pt x="21843" y="31749"/>
                </a:lnTo>
                <a:lnTo>
                  <a:pt x="19050" y="28955"/>
                </a:lnTo>
                <a:lnTo>
                  <a:pt x="19050" y="21843"/>
                </a:lnTo>
                <a:lnTo>
                  <a:pt x="21843" y="19049"/>
                </a:lnTo>
                <a:lnTo>
                  <a:pt x="49509" y="19049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399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799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49"/>
                </a:lnTo>
                <a:lnTo>
                  <a:pt x="9730105" y="31749"/>
                </a:lnTo>
                <a:lnTo>
                  <a:pt x="9732899" y="28955"/>
                </a:lnTo>
                <a:lnTo>
                  <a:pt x="9732899" y="21843"/>
                </a:lnTo>
                <a:lnTo>
                  <a:pt x="9730105" y="19049"/>
                </a:lnTo>
                <a:lnTo>
                  <a:pt x="9750670" y="19049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49"/>
                </a:moveTo>
                <a:lnTo>
                  <a:pt x="21843" y="19049"/>
                </a:lnTo>
                <a:lnTo>
                  <a:pt x="19050" y="21843"/>
                </a:lnTo>
                <a:lnTo>
                  <a:pt x="19050" y="28955"/>
                </a:lnTo>
                <a:lnTo>
                  <a:pt x="21843" y="31749"/>
                </a:lnTo>
                <a:lnTo>
                  <a:pt x="49509" y="31749"/>
                </a:lnTo>
                <a:lnTo>
                  <a:pt x="50800" y="25399"/>
                </a:lnTo>
                <a:lnTo>
                  <a:pt x="49509" y="19049"/>
                </a:lnTo>
                <a:close/>
              </a:path>
              <a:path w="9752330" h="50800">
                <a:moveTo>
                  <a:pt x="9702439" y="19049"/>
                </a:moveTo>
                <a:lnTo>
                  <a:pt x="49509" y="19049"/>
                </a:lnTo>
                <a:lnTo>
                  <a:pt x="50800" y="25399"/>
                </a:lnTo>
                <a:lnTo>
                  <a:pt x="49509" y="31749"/>
                </a:lnTo>
                <a:lnTo>
                  <a:pt x="9702439" y="31749"/>
                </a:lnTo>
                <a:lnTo>
                  <a:pt x="9701149" y="25399"/>
                </a:lnTo>
                <a:lnTo>
                  <a:pt x="9702439" y="19049"/>
                </a:lnTo>
                <a:close/>
              </a:path>
              <a:path w="9752330" h="50800">
                <a:moveTo>
                  <a:pt x="9750670" y="19049"/>
                </a:moveTo>
                <a:lnTo>
                  <a:pt x="9730105" y="19049"/>
                </a:lnTo>
                <a:lnTo>
                  <a:pt x="9732899" y="21843"/>
                </a:lnTo>
                <a:lnTo>
                  <a:pt x="9732899" y="28955"/>
                </a:lnTo>
                <a:lnTo>
                  <a:pt x="9730105" y="31749"/>
                </a:lnTo>
                <a:lnTo>
                  <a:pt x="9750670" y="31749"/>
                </a:lnTo>
                <a:lnTo>
                  <a:pt x="9751949" y="25399"/>
                </a:lnTo>
                <a:lnTo>
                  <a:pt x="9750670" y="19049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71623" y="7583931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399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79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49"/>
                </a:lnTo>
                <a:lnTo>
                  <a:pt x="21843" y="31749"/>
                </a:lnTo>
                <a:lnTo>
                  <a:pt x="19050" y="28955"/>
                </a:lnTo>
                <a:lnTo>
                  <a:pt x="19050" y="21843"/>
                </a:lnTo>
                <a:lnTo>
                  <a:pt x="21843" y="19049"/>
                </a:lnTo>
                <a:lnTo>
                  <a:pt x="49509" y="19049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399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799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49"/>
                </a:lnTo>
                <a:lnTo>
                  <a:pt x="9730105" y="31749"/>
                </a:lnTo>
                <a:lnTo>
                  <a:pt x="9732899" y="28955"/>
                </a:lnTo>
                <a:lnTo>
                  <a:pt x="9732899" y="21843"/>
                </a:lnTo>
                <a:lnTo>
                  <a:pt x="9730105" y="19049"/>
                </a:lnTo>
                <a:lnTo>
                  <a:pt x="9750670" y="19049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49"/>
                </a:moveTo>
                <a:lnTo>
                  <a:pt x="21843" y="19049"/>
                </a:lnTo>
                <a:lnTo>
                  <a:pt x="19050" y="21843"/>
                </a:lnTo>
                <a:lnTo>
                  <a:pt x="19050" y="28955"/>
                </a:lnTo>
                <a:lnTo>
                  <a:pt x="21843" y="31749"/>
                </a:lnTo>
                <a:lnTo>
                  <a:pt x="49509" y="31749"/>
                </a:lnTo>
                <a:lnTo>
                  <a:pt x="50800" y="25399"/>
                </a:lnTo>
                <a:lnTo>
                  <a:pt x="49509" y="19049"/>
                </a:lnTo>
                <a:close/>
              </a:path>
              <a:path w="9752330" h="50800">
                <a:moveTo>
                  <a:pt x="9702439" y="19049"/>
                </a:moveTo>
                <a:lnTo>
                  <a:pt x="49509" y="19049"/>
                </a:lnTo>
                <a:lnTo>
                  <a:pt x="50800" y="25399"/>
                </a:lnTo>
                <a:lnTo>
                  <a:pt x="49509" y="31749"/>
                </a:lnTo>
                <a:lnTo>
                  <a:pt x="9702439" y="31749"/>
                </a:lnTo>
                <a:lnTo>
                  <a:pt x="9701149" y="25399"/>
                </a:lnTo>
                <a:lnTo>
                  <a:pt x="9702439" y="19049"/>
                </a:lnTo>
                <a:close/>
              </a:path>
              <a:path w="9752330" h="50800">
                <a:moveTo>
                  <a:pt x="9750670" y="19049"/>
                </a:moveTo>
                <a:lnTo>
                  <a:pt x="9730105" y="19049"/>
                </a:lnTo>
                <a:lnTo>
                  <a:pt x="9732899" y="21843"/>
                </a:lnTo>
                <a:lnTo>
                  <a:pt x="9732899" y="28955"/>
                </a:lnTo>
                <a:lnTo>
                  <a:pt x="9730105" y="31749"/>
                </a:lnTo>
                <a:lnTo>
                  <a:pt x="9750670" y="31749"/>
                </a:lnTo>
                <a:lnTo>
                  <a:pt x="9751949" y="25399"/>
                </a:lnTo>
                <a:lnTo>
                  <a:pt x="9750670" y="19049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1623" y="7167879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50"/>
                </a:lnTo>
                <a:lnTo>
                  <a:pt x="21843" y="31750"/>
                </a:lnTo>
                <a:lnTo>
                  <a:pt x="19050" y="28956"/>
                </a:lnTo>
                <a:lnTo>
                  <a:pt x="19050" y="21844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400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800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50"/>
                </a:lnTo>
                <a:lnTo>
                  <a:pt x="9730105" y="31750"/>
                </a:lnTo>
                <a:lnTo>
                  <a:pt x="9732899" y="28956"/>
                </a:lnTo>
                <a:lnTo>
                  <a:pt x="9732899" y="21844"/>
                </a:lnTo>
                <a:lnTo>
                  <a:pt x="9730105" y="19050"/>
                </a:lnTo>
                <a:lnTo>
                  <a:pt x="9750670" y="19050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50"/>
                </a:moveTo>
                <a:lnTo>
                  <a:pt x="21843" y="19050"/>
                </a:lnTo>
                <a:lnTo>
                  <a:pt x="19050" y="21844"/>
                </a:lnTo>
                <a:lnTo>
                  <a:pt x="19050" y="28956"/>
                </a:lnTo>
                <a:lnTo>
                  <a:pt x="21843" y="31750"/>
                </a:lnTo>
                <a:lnTo>
                  <a:pt x="49509" y="31750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  <a:path w="9752330" h="50800">
                <a:moveTo>
                  <a:pt x="9702439" y="19050"/>
                </a:moveTo>
                <a:lnTo>
                  <a:pt x="49509" y="19050"/>
                </a:lnTo>
                <a:lnTo>
                  <a:pt x="50800" y="25400"/>
                </a:lnTo>
                <a:lnTo>
                  <a:pt x="49509" y="31750"/>
                </a:lnTo>
                <a:lnTo>
                  <a:pt x="9702439" y="31750"/>
                </a:lnTo>
                <a:lnTo>
                  <a:pt x="9701149" y="25400"/>
                </a:lnTo>
                <a:lnTo>
                  <a:pt x="9702439" y="19050"/>
                </a:lnTo>
                <a:close/>
              </a:path>
              <a:path w="9752330" h="50800">
                <a:moveTo>
                  <a:pt x="9750670" y="19050"/>
                </a:moveTo>
                <a:lnTo>
                  <a:pt x="9730105" y="19050"/>
                </a:lnTo>
                <a:lnTo>
                  <a:pt x="9732899" y="21844"/>
                </a:lnTo>
                <a:lnTo>
                  <a:pt x="9732899" y="28956"/>
                </a:lnTo>
                <a:lnTo>
                  <a:pt x="9730105" y="31750"/>
                </a:lnTo>
                <a:lnTo>
                  <a:pt x="9750670" y="31750"/>
                </a:lnTo>
                <a:lnTo>
                  <a:pt x="9751949" y="25400"/>
                </a:lnTo>
                <a:lnTo>
                  <a:pt x="9750670" y="1905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1623" y="6751827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50"/>
                </a:lnTo>
                <a:lnTo>
                  <a:pt x="21843" y="31750"/>
                </a:lnTo>
                <a:lnTo>
                  <a:pt x="19050" y="28956"/>
                </a:lnTo>
                <a:lnTo>
                  <a:pt x="19050" y="21844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400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800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50"/>
                </a:lnTo>
                <a:lnTo>
                  <a:pt x="9730105" y="31750"/>
                </a:lnTo>
                <a:lnTo>
                  <a:pt x="9732899" y="28956"/>
                </a:lnTo>
                <a:lnTo>
                  <a:pt x="9732899" y="21844"/>
                </a:lnTo>
                <a:lnTo>
                  <a:pt x="9730105" y="19050"/>
                </a:lnTo>
                <a:lnTo>
                  <a:pt x="9750670" y="19050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50"/>
                </a:moveTo>
                <a:lnTo>
                  <a:pt x="21843" y="19050"/>
                </a:lnTo>
                <a:lnTo>
                  <a:pt x="19050" y="21844"/>
                </a:lnTo>
                <a:lnTo>
                  <a:pt x="19050" y="28956"/>
                </a:lnTo>
                <a:lnTo>
                  <a:pt x="21843" y="31750"/>
                </a:lnTo>
                <a:lnTo>
                  <a:pt x="49509" y="31750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  <a:path w="9752330" h="50800">
                <a:moveTo>
                  <a:pt x="9702439" y="19050"/>
                </a:moveTo>
                <a:lnTo>
                  <a:pt x="49509" y="19050"/>
                </a:lnTo>
                <a:lnTo>
                  <a:pt x="50800" y="25400"/>
                </a:lnTo>
                <a:lnTo>
                  <a:pt x="49509" y="31750"/>
                </a:lnTo>
                <a:lnTo>
                  <a:pt x="9702439" y="31750"/>
                </a:lnTo>
                <a:lnTo>
                  <a:pt x="9701149" y="25400"/>
                </a:lnTo>
                <a:lnTo>
                  <a:pt x="9702439" y="19050"/>
                </a:lnTo>
                <a:close/>
              </a:path>
              <a:path w="9752330" h="50800">
                <a:moveTo>
                  <a:pt x="9750670" y="19050"/>
                </a:moveTo>
                <a:lnTo>
                  <a:pt x="9730105" y="19050"/>
                </a:lnTo>
                <a:lnTo>
                  <a:pt x="9732899" y="21844"/>
                </a:lnTo>
                <a:lnTo>
                  <a:pt x="9732899" y="28956"/>
                </a:lnTo>
                <a:lnTo>
                  <a:pt x="9730105" y="31750"/>
                </a:lnTo>
                <a:lnTo>
                  <a:pt x="9750670" y="31750"/>
                </a:lnTo>
                <a:lnTo>
                  <a:pt x="9751949" y="25400"/>
                </a:lnTo>
                <a:lnTo>
                  <a:pt x="9750670" y="1905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1623" y="6335775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50"/>
                </a:lnTo>
                <a:lnTo>
                  <a:pt x="21843" y="31750"/>
                </a:lnTo>
                <a:lnTo>
                  <a:pt x="19050" y="28956"/>
                </a:lnTo>
                <a:lnTo>
                  <a:pt x="19050" y="21844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400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800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50"/>
                </a:lnTo>
                <a:lnTo>
                  <a:pt x="9730105" y="31750"/>
                </a:lnTo>
                <a:lnTo>
                  <a:pt x="9732899" y="28956"/>
                </a:lnTo>
                <a:lnTo>
                  <a:pt x="9732899" y="21844"/>
                </a:lnTo>
                <a:lnTo>
                  <a:pt x="9730105" y="19050"/>
                </a:lnTo>
                <a:lnTo>
                  <a:pt x="9750670" y="19050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50"/>
                </a:moveTo>
                <a:lnTo>
                  <a:pt x="21843" y="19050"/>
                </a:lnTo>
                <a:lnTo>
                  <a:pt x="19050" y="21844"/>
                </a:lnTo>
                <a:lnTo>
                  <a:pt x="19050" y="28956"/>
                </a:lnTo>
                <a:lnTo>
                  <a:pt x="21843" y="31750"/>
                </a:lnTo>
                <a:lnTo>
                  <a:pt x="49509" y="31750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  <a:path w="9752330" h="50800">
                <a:moveTo>
                  <a:pt x="9702439" y="19050"/>
                </a:moveTo>
                <a:lnTo>
                  <a:pt x="49509" y="19050"/>
                </a:lnTo>
                <a:lnTo>
                  <a:pt x="50800" y="25400"/>
                </a:lnTo>
                <a:lnTo>
                  <a:pt x="49509" y="31750"/>
                </a:lnTo>
                <a:lnTo>
                  <a:pt x="9702439" y="31750"/>
                </a:lnTo>
                <a:lnTo>
                  <a:pt x="9701149" y="25400"/>
                </a:lnTo>
                <a:lnTo>
                  <a:pt x="9702439" y="19050"/>
                </a:lnTo>
                <a:close/>
              </a:path>
              <a:path w="9752330" h="50800">
                <a:moveTo>
                  <a:pt x="9750670" y="19050"/>
                </a:moveTo>
                <a:lnTo>
                  <a:pt x="9730105" y="19050"/>
                </a:lnTo>
                <a:lnTo>
                  <a:pt x="9732899" y="21844"/>
                </a:lnTo>
                <a:lnTo>
                  <a:pt x="9732899" y="28956"/>
                </a:lnTo>
                <a:lnTo>
                  <a:pt x="9730105" y="31750"/>
                </a:lnTo>
                <a:lnTo>
                  <a:pt x="9750670" y="31750"/>
                </a:lnTo>
                <a:lnTo>
                  <a:pt x="9751949" y="25400"/>
                </a:lnTo>
                <a:lnTo>
                  <a:pt x="9750670" y="1905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1623" y="5919723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50"/>
                </a:lnTo>
                <a:lnTo>
                  <a:pt x="21843" y="31750"/>
                </a:lnTo>
                <a:lnTo>
                  <a:pt x="19050" y="28956"/>
                </a:lnTo>
                <a:lnTo>
                  <a:pt x="19050" y="21844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400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800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50"/>
                </a:lnTo>
                <a:lnTo>
                  <a:pt x="9730105" y="31750"/>
                </a:lnTo>
                <a:lnTo>
                  <a:pt x="9732899" y="28956"/>
                </a:lnTo>
                <a:lnTo>
                  <a:pt x="9732899" y="21844"/>
                </a:lnTo>
                <a:lnTo>
                  <a:pt x="9730105" y="19050"/>
                </a:lnTo>
                <a:lnTo>
                  <a:pt x="9750670" y="19050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50"/>
                </a:moveTo>
                <a:lnTo>
                  <a:pt x="21843" y="19050"/>
                </a:lnTo>
                <a:lnTo>
                  <a:pt x="19050" y="21844"/>
                </a:lnTo>
                <a:lnTo>
                  <a:pt x="19050" y="28956"/>
                </a:lnTo>
                <a:lnTo>
                  <a:pt x="21843" y="31750"/>
                </a:lnTo>
                <a:lnTo>
                  <a:pt x="49509" y="31750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  <a:path w="9752330" h="50800">
                <a:moveTo>
                  <a:pt x="9702439" y="19050"/>
                </a:moveTo>
                <a:lnTo>
                  <a:pt x="49509" y="19050"/>
                </a:lnTo>
                <a:lnTo>
                  <a:pt x="50800" y="25400"/>
                </a:lnTo>
                <a:lnTo>
                  <a:pt x="49509" y="31750"/>
                </a:lnTo>
                <a:lnTo>
                  <a:pt x="9702439" y="31750"/>
                </a:lnTo>
                <a:lnTo>
                  <a:pt x="9701149" y="25400"/>
                </a:lnTo>
                <a:lnTo>
                  <a:pt x="9702439" y="19050"/>
                </a:lnTo>
                <a:close/>
              </a:path>
              <a:path w="9752330" h="50800">
                <a:moveTo>
                  <a:pt x="9750670" y="19050"/>
                </a:moveTo>
                <a:lnTo>
                  <a:pt x="9730105" y="19050"/>
                </a:lnTo>
                <a:lnTo>
                  <a:pt x="9732899" y="21844"/>
                </a:lnTo>
                <a:lnTo>
                  <a:pt x="9732899" y="28956"/>
                </a:lnTo>
                <a:lnTo>
                  <a:pt x="9730105" y="31750"/>
                </a:lnTo>
                <a:lnTo>
                  <a:pt x="9750670" y="31750"/>
                </a:lnTo>
                <a:lnTo>
                  <a:pt x="9751949" y="25400"/>
                </a:lnTo>
                <a:lnTo>
                  <a:pt x="9750670" y="1905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71623" y="5503671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50"/>
                </a:lnTo>
                <a:lnTo>
                  <a:pt x="21843" y="31750"/>
                </a:lnTo>
                <a:lnTo>
                  <a:pt x="19050" y="28956"/>
                </a:lnTo>
                <a:lnTo>
                  <a:pt x="19050" y="21844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400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800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50"/>
                </a:lnTo>
                <a:lnTo>
                  <a:pt x="9730105" y="31750"/>
                </a:lnTo>
                <a:lnTo>
                  <a:pt x="9732899" y="28956"/>
                </a:lnTo>
                <a:lnTo>
                  <a:pt x="9732899" y="21844"/>
                </a:lnTo>
                <a:lnTo>
                  <a:pt x="9730105" y="19050"/>
                </a:lnTo>
                <a:lnTo>
                  <a:pt x="9750670" y="19050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50"/>
                </a:moveTo>
                <a:lnTo>
                  <a:pt x="21843" y="19050"/>
                </a:lnTo>
                <a:lnTo>
                  <a:pt x="19050" y="21844"/>
                </a:lnTo>
                <a:lnTo>
                  <a:pt x="19050" y="28956"/>
                </a:lnTo>
                <a:lnTo>
                  <a:pt x="21843" y="31750"/>
                </a:lnTo>
                <a:lnTo>
                  <a:pt x="49509" y="31750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  <a:path w="9752330" h="50800">
                <a:moveTo>
                  <a:pt x="9702439" y="19050"/>
                </a:moveTo>
                <a:lnTo>
                  <a:pt x="49509" y="19050"/>
                </a:lnTo>
                <a:lnTo>
                  <a:pt x="50800" y="25400"/>
                </a:lnTo>
                <a:lnTo>
                  <a:pt x="49509" y="31750"/>
                </a:lnTo>
                <a:lnTo>
                  <a:pt x="9702439" y="31750"/>
                </a:lnTo>
                <a:lnTo>
                  <a:pt x="9701149" y="25400"/>
                </a:lnTo>
                <a:lnTo>
                  <a:pt x="9702439" y="19050"/>
                </a:lnTo>
                <a:close/>
              </a:path>
              <a:path w="9752330" h="50800">
                <a:moveTo>
                  <a:pt x="9750670" y="19050"/>
                </a:moveTo>
                <a:lnTo>
                  <a:pt x="9730105" y="19050"/>
                </a:lnTo>
                <a:lnTo>
                  <a:pt x="9732899" y="21844"/>
                </a:lnTo>
                <a:lnTo>
                  <a:pt x="9732899" y="28956"/>
                </a:lnTo>
                <a:lnTo>
                  <a:pt x="9730105" y="31750"/>
                </a:lnTo>
                <a:lnTo>
                  <a:pt x="9750670" y="31750"/>
                </a:lnTo>
                <a:lnTo>
                  <a:pt x="9751949" y="25400"/>
                </a:lnTo>
                <a:lnTo>
                  <a:pt x="9750670" y="1905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1623" y="5087619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50"/>
                </a:lnTo>
                <a:lnTo>
                  <a:pt x="21843" y="31750"/>
                </a:lnTo>
                <a:lnTo>
                  <a:pt x="19050" y="28955"/>
                </a:lnTo>
                <a:lnTo>
                  <a:pt x="19050" y="21843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400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800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50"/>
                </a:lnTo>
                <a:lnTo>
                  <a:pt x="9730105" y="31750"/>
                </a:lnTo>
                <a:lnTo>
                  <a:pt x="9732899" y="28955"/>
                </a:lnTo>
                <a:lnTo>
                  <a:pt x="9732899" y="21843"/>
                </a:lnTo>
                <a:lnTo>
                  <a:pt x="9730105" y="19050"/>
                </a:lnTo>
                <a:lnTo>
                  <a:pt x="9750670" y="19050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50"/>
                </a:moveTo>
                <a:lnTo>
                  <a:pt x="21843" y="19050"/>
                </a:lnTo>
                <a:lnTo>
                  <a:pt x="19050" y="21843"/>
                </a:lnTo>
                <a:lnTo>
                  <a:pt x="19050" y="28955"/>
                </a:lnTo>
                <a:lnTo>
                  <a:pt x="21843" y="31750"/>
                </a:lnTo>
                <a:lnTo>
                  <a:pt x="49509" y="31750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  <a:path w="9752330" h="50800">
                <a:moveTo>
                  <a:pt x="9702439" y="19050"/>
                </a:moveTo>
                <a:lnTo>
                  <a:pt x="49509" y="19050"/>
                </a:lnTo>
                <a:lnTo>
                  <a:pt x="50800" y="25400"/>
                </a:lnTo>
                <a:lnTo>
                  <a:pt x="49509" y="31750"/>
                </a:lnTo>
                <a:lnTo>
                  <a:pt x="9702439" y="31750"/>
                </a:lnTo>
                <a:lnTo>
                  <a:pt x="9701149" y="25400"/>
                </a:lnTo>
                <a:lnTo>
                  <a:pt x="9702439" y="19050"/>
                </a:lnTo>
                <a:close/>
              </a:path>
              <a:path w="9752330" h="50800">
                <a:moveTo>
                  <a:pt x="9750670" y="19050"/>
                </a:moveTo>
                <a:lnTo>
                  <a:pt x="9730105" y="19050"/>
                </a:lnTo>
                <a:lnTo>
                  <a:pt x="9732899" y="21843"/>
                </a:lnTo>
                <a:lnTo>
                  <a:pt x="9732899" y="28955"/>
                </a:lnTo>
                <a:lnTo>
                  <a:pt x="9730105" y="31750"/>
                </a:lnTo>
                <a:lnTo>
                  <a:pt x="9750670" y="31750"/>
                </a:lnTo>
                <a:lnTo>
                  <a:pt x="9751949" y="25400"/>
                </a:lnTo>
                <a:lnTo>
                  <a:pt x="9750670" y="1905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71623" y="4671567"/>
            <a:ext cx="9752330" cy="50800"/>
          </a:xfrm>
          <a:custGeom>
            <a:avLst/>
            <a:gdLst/>
            <a:ahLst/>
            <a:cxnLst/>
            <a:rect l="l" t="t" r="r" b="b"/>
            <a:pathLst>
              <a:path w="97523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50"/>
                </a:lnTo>
                <a:lnTo>
                  <a:pt x="21843" y="31750"/>
                </a:lnTo>
                <a:lnTo>
                  <a:pt x="19050" y="28955"/>
                </a:lnTo>
                <a:lnTo>
                  <a:pt x="19050" y="21843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9752330" h="50800">
                <a:moveTo>
                  <a:pt x="9726549" y="0"/>
                </a:moveTo>
                <a:lnTo>
                  <a:pt x="9716686" y="2004"/>
                </a:lnTo>
                <a:lnTo>
                  <a:pt x="9708610" y="7461"/>
                </a:lnTo>
                <a:lnTo>
                  <a:pt x="9703153" y="15537"/>
                </a:lnTo>
                <a:lnTo>
                  <a:pt x="9701149" y="25400"/>
                </a:lnTo>
                <a:lnTo>
                  <a:pt x="9703153" y="35262"/>
                </a:lnTo>
                <a:lnTo>
                  <a:pt x="9708610" y="43338"/>
                </a:lnTo>
                <a:lnTo>
                  <a:pt x="9716686" y="48795"/>
                </a:lnTo>
                <a:lnTo>
                  <a:pt x="9726549" y="50800"/>
                </a:lnTo>
                <a:lnTo>
                  <a:pt x="9736464" y="48795"/>
                </a:lnTo>
                <a:lnTo>
                  <a:pt x="9744535" y="43338"/>
                </a:lnTo>
                <a:lnTo>
                  <a:pt x="9749962" y="35262"/>
                </a:lnTo>
                <a:lnTo>
                  <a:pt x="9750670" y="31750"/>
                </a:lnTo>
                <a:lnTo>
                  <a:pt x="9730105" y="31750"/>
                </a:lnTo>
                <a:lnTo>
                  <a:pt x="9732899" y="28955"/>
                </a:lnTo>
                <a:lnTo>
                  <a:pt x="9732899" y="21843"/>
                </a:lnTo>
                <a:lnTo>
                  <a:pt x="9730105" y="19050"/>
                </a:lnTo>
                <a:lnTo>
                  <a:pt x="9750670" y="19050"/>
                </a:lnTo>
                <a:lnTo>
                  <a:pt x="9749962" y="15537"/>
                </a:lnTo>
                <a:lnTo>
                  <a:pt x="9744535" y="7461"/>
                </a:lnTo>
                <a:lnTo>
                  <a:pt x="9736464" y="2004"/>
                </a:lnTo>
                <a:lnTo>
                  <a:pt x="9726549" y="0"/>
                </a:lnTo>
                <a:close/>
              </a:path>
              <a:path w="9752330" h="50800">
                <a:moveTo>
                  <a:pt x="49509" y="19050"/>
                </a:moveTo>
                <a:lnTo>
                  <a:pt x="21843" y="19050"/>
                </a:lnTo>
                <a:lnTo>
                  <a:pt x="19050" y="21843"/>
                </a:lnTo>
                <a:lnTo>
                  <a:pt x="19050" y="28955"/>
                </a:lnTo>
                <a:lnTo>
                  <a:pt x="21843" y="31750"/>
                </a:lnTo>
                <a:lnTo>
                  <a:pt x="49509" y="31750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  <a:path w="9752330" h="50800">
                <a:moveTo>
                  <a:pt x="9702439" y="19050"/>
                </a:moveTo>
                <a:lnTo>
                  <a:pt x="49509" y="19050"/>
                </a:lnTo>
                <a:lnTo>
                  <a:pt x="50800" y="25400"/>
                </a:lnTo>
                <a:lnTo>
                  <a:pt x="49509" y="31750"/>
                </a:lnTo>
                <a:lnTo>
                  <a:pt x="9702439" y="31750"/>
                </a:lnTo>
                <a:lnTo>
                  <a:pt x="9701149" y="25400"/>
                </a:lnTo>
                <a:lnTo>
                  <a:pt x="9702439" y="19050"/>
                </a:lnTo>
                <a:close/>
              </a:path>
              <a:path w="9752330" h="50800">
                <a:moveTo>
                  <a:pt x="9750670" y="19050"/>
                </a:moveTo>
                <a:lnTo>
                  <a:pt x="9730105" y="19050"/>
                </a:lnTo>
                <a:lnTo>
                  <a:pt x="9732899" y="21843"/>
                </a:lnTo>
                <a:lnTo>
                  <a:pt x="9732899" y="28955"/>
                </a:lnTo>
                <a:lnTo>
                  <a:pt x="9730105" y="31750"/>
                </a:lnTo>
                <a:lnTo>
                  <a:pt x="9750670" y="31750"/>
                </a:lnTo>
                <a:lnTo>
                  <a:pt x="9751949" y="25400"/>
                </a:lnTo>
                <a:lnTo>
                  <a:pt x="9750670" y="1905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45513" y="4536185"/>
            <a:ext cx="459740" cy="440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202F27"/>
                </a:solidFill>
                <a:latin typeface="Segoe UI"/>
                <a:cs typeface="Segoe UI"/>
              </a:rPr>
              <a:t>100%</a:t>
            </a:r>
            <a:endParaRPr sz="14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570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90%</a:t>
            </a:r>
            <a:endParaRPr sz="14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614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80%</a:t>
            </a:r>
            <a:endParaRPr sz="14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570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70%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60%</a:t>
            </a:r>
            <a:endParaRPr sz="14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570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50%</a:t>
            </a:r>
            <a:endParaRPr sz="14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614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40%</a:t>
            </a:r>
            <a:endParaRPr sz="14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575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30%</a:t>
            </a:r>
            <a:endParaRPr sz="14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520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20%</a:t>
            </a:r>
            <a:endParaRPr sz="14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615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10%</a:t>
            </a:r>
            <a:endParaRPr sz="14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570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0%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9904" y="8938056"/>
            <a:ext cx="1416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202F27"/>
                </a:solidFill>
                <a:latin typeface="Segoe UI"/>
                <a:cs typeface="Segoe UI"/>
              </a:rPr>
              <a:t>Current</a:t>
            </a:r>
            <a:r>
              <a:rPr sz="1400" b="1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202F27"/>
                </a:solidFill>
                <a:latin typeface="Segoe UI"/>
                <a:cs typeface="Segoe UI"/>
              </a:rPr>
              <a:t>Solution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16751" y="8938056"/>
            <a:ext cx="1106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202F27"/>
                </a:solidFill>
                <a:latin typeface="Segoe UI"/>
                <a:cs typeface="Segoe UI"/>
              </a:rPr>
              <a:t>Alternative</a:t>
            </a:r>
            <a:r>
              <a:rPr sz="1400" b="1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b="1" spc="-50" dirty="0">
                <a:solidFill>
                  <a:srgbClr val="202F27"/>
                </a:solidFill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65969" y="8938056"/>
            <a:ext cx="1106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202F27"/>
                </a:solidFill>
                <a:latin typeface="Segoe UI"/>
                <a:cs typeface="Segoe UI"/>
              </a:rPr>
              <a:t>Alternative</a:t>
            </a:r>
            <a:r>
              <a:rPr sz="1400" b="1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b="1" spc="-50" dirty="0">
                <a:solidFill>
                  <a:srgbClr val="202F27"/>
                </a:solidFill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52550" y="731976"/>
            <a:ext cx="14545944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202F27"/>
                </a:solidFill>
              </a:rPr>
              <a:t>DC</a:t>
            </a:r>
            <a:r>
              <a:rPr sz="4400" spc="-30" dirty="0">
                <a:solidFill>
                  <a:srgbClr val="202F27"/>
                </a:solidFill>
              </a:rPr>
              <a:t> </a:t>
            </a:r>
            <a:r>
              <a:rPr sz="4400" dirty="0">
                <a:solidFill>
                  <a:srgbClr val="202F27"/>
                </a:solidFill>
              </a:rPr>
              <a:t>COMMON</a:t>
            </a:r>
            <a:r>
              <a:rPr sz="4400" spc="-50" dirty="0">
                <a:solidFill>
                  <a:srgbClr val="202F27"/>
                </a:solidFill>
              </a:rPr>
              <a:t> </a:t>
            </a:r>
            <a:r>
              <a:rPr sz="4400" dirty="0">
                <a:solidFill>
                  <a:srgbClr val="202F27"/>
                </a:solidFill>
              </a:rPr>
              <a:t>MODE</a:t>
            </a:r>
            <a:r>
              <a:rPr sz="4400" spc="-35" dirty="0">
                <a:solidFill>
                  <a:srgbClr val="202F27"/>
                </a:solidFill>
              </a:rPr>
              <a:t> </a:t>
            </a:r>
            <a:r>
              <a:rPr sz="4400" dirty="0">
                <a:solidFill>
                  <a:srgbClr val="202F27"/>
                </a:solidFill>
              </a:rPr>
              <a:t>FILTERS</a:t>
            </a:r>
            <a:r>
              <a:rPr sz="4400" spc="-40" dirty="0">
                <a:solidFill>
                  <a:srgbClr val="202F27"/>
                </a:solidFill>
              </a:rPr>
              <a:t> </a:t>
            </a:r>
            <a:r>
              <a:rPr sz="4400" spc="-20" dirty="0">
                <a:solidFill>
                  <a:srgbClr val="202F27"/>
                </a:solidFill>
              </a:rPr>
              <a:t>WITH </a:t>
            </a:r>
            <a:r>
              <a:rPr sz="4400" dirty="0">
                <a:solidFill>
                  <a:srgbClr val="202F27"/>
                </a:solidFill>
              </a:rPr>
              <a:t>NANOCRYSTALLINE</a:t>
            </a:r>
            <a:r>
              <a:rPr sz="4400" spc="-60" dirty="0">
                <a:solidFill>
                  <a:srgbClr val="202F27"/>
                </a:solidFill>
              </a:rPr>
              <a:t> </a:t>
            </a:r>
            <a:r>
              <a:rPr sz="4400" dirty="0">
                <a:solidFill>
                  <a:srgbClr val="202F27"/>
                </a:solidFill>
              </a:rPr>
              <a:t>WERE</a:t>
            </a:r>
            <a:r>
              <a:rPr sz="4400" spc="-25" dirty="0">
                <a:solidFill>
                  <a:srgbClr val="202F27"/>
                </a:solidFill>
              </a:rPr>
              <a:t> </a:t>
            </a:r>
            <a:r>
              <a:rPr sz="4400" dirty="0">
                <a:solidFill>
                  <a:srgbClr val="202F27"/>
                </a:solidFill>
              </a:rPr>
              <a:t>SHOWN</a:t>
            </a:r>
            <a:r>
              <a:rPr sz="4400" spc="-25" dirty="0">
                <a:solidFill>
                  <a:srgbClr val="202F27"/>
                </a:solidFill>
              </a:rPr>
              <a:t> </a:t>
            </a:r>
            <a:r>
              <a:rPr sz="4400" dirty="0">
                <a:solidFill>
                  <a:srgbClr val="202F27"/>
                </a:solidFill>
              </a:rPr>
              <a:t>TO</a:t>
            </a:r>
            <a:r>
              <a:rPr sz="4400" spc="-5" dirty="0">
                <a:solidFill>
                  <a:srgbClr val="202F27"/>
                </a:solidFill>
              </a:rPr>
              <a:t> </a:t>
            </a:r>
            <a:r>
              <a:rPr sz="4400" dirty="0">
                <a:solidFill>
                  <a:srgbClr val="202F27"/>
                </a:solidFill>
              </a:rPr>
              <a:t>BE</a:t>
            </a:r>
            <a:r>
              <a:rPr sz="4400" spc="-35" dirty="0">
                <a:solidFill>
                  <a:srgbClr val="202F27"/>
                </a:solidFill>
              </a:rPr>
              <a:t> </a:t>
            </a:r>
            <a:r>
              <a:rPr sz="4400" dirty="0">
                <a:solidFill>
                  <a:srgbClr val="C5DA8D"/>
                </a:solidFill>
              </a:rPr>
              <a:t>70</a:t>
            </a:r>
            <a:r>
              <a:rPr sz="4400" spc="-5" dirty="0">
                <a:solidFill>
                  <a:srgbClr val="C5DA8D"/>
                </a:solidFill>
              </a:rPr>
              <a:t> </a:t>
            </a:r>
            <a:r>
              <a:rPr sz="4400" dirty="0">
                <a:solidFill>
                  <a:srgbClr val="C5DA8D"/>
                </a:solidFill>
              </a:rPr>
              <a:t>TO</a:t>
            </a:r>
            <a:r>
              <a:rPr sz="4400" spc="-5" dirty="0">
                <a:solidFill>
                  <a:srgbClr val="C5DA8D"/>
                </a:solidFill>
              </a:rPr>
              <a:t> </a:t>
            </a:r>
            <a:r>
              <a:rPr sz="4400" spc="-25" dirty="0">
                <a:solidFill>
                  <a:srgbClr val="C5DA8D"/>
                </a:solidFill>
              </a:rPr>
              <a:t>80% </a:t>
            </a:r>
            <a:r>
              <a:rPr sz="4400" dirty="0">
                <a:solidFill>
                  <a:srgbClr val="C5DA8D"/>
                </a:solidFill>
              </a:rPr>
              <a:t>CHEAPER</a:t>
            </a:r>
            <a:r>
              <a:rPr sz="4400" spc="-25" dirty="0">
                <a:solidFill>
                  <a:srgbClr val="C5DA8D"/>
                </a:solidFill>
              </a:rPr>
              <a:t> </a:t>
            </a:r>
            <a:r>
              <a:rPr sz="4400" dirty="0">
                <a:solidFill>
                  <a:srgbClr val="C5DA8D"/>
                </a:solidFill>
              </a:rPr>
              <a:t>THAN</a:t>
            </a:r>
            <a:r>
              <a:rPr sz="4400" spc="-25" dirty="0">
                <a:solidFill>
                  <a:srgbClr val="C5DA8D"/>
                </a:solidFill>
              </a:rPr>
              <a:t> </a:t>
            </a:r>
            <a:r>
              <a:rPr sz="4400" dirty="0">
                <a:solidFill>
                  <a:srgbClr val="C5DA8D"/>
                </a:solidFill>
              </a:rPr>
              <a:t>CURRENT</a:t>
            </a:r>
            <a:r>
              <a:rPr sz="4400" spc="-25" dirty="0">
                <a:solidFill>
                  <a:srgbClr val="C5DA8D"/>
                </a:solidFill>
              </a:rPr>
              <a:t> </a:t>
            </a:r>
            <a:r>
              <a:rPr sz="4400" dirty="0">
                <a:solidFill>
                  <a:srgbClr val="C5DA8D"/>
                </a:solidFill>
              </a:rPr>
              <a:t>SOLUTION</a:t>
            </a:r>
            <a:r>
              <a:rPr sz="4400" spc="-25" dirty="0">
                <a:solidFill>
                  <a:srgbClr val="C5DA8D"/>
                </a:solidFill>
              </a:rPr>
              <a:t> </a:t>
            </a:r>
            <a:r>
              <a:rPr sz="4400" dirty="0">
                <a:solidFill>
                  <a:srgbClr val="C5DA8D"/>
                </a:solidFill>
              </a:rPr>
              <a:t>WITH</a:t>
            </a:r>
            <a:r>
              <a:rPr sz="4400" spc="-70" dirty="0">
                <a:solidFill>
                  <a:srgbClr val="C5DA8D"/>
                </a:solidFill>
              </a:rPr>
              <a:t> </a:t>
            </a:r>
            <a:r>
              <a:rPr sz="4400" spc="-10" dirty="0">
                <a:solidFill>
                  <a:srgbClr val="C5DA8D"/>
                </a:solidFill>
              </a:rPr>
              <a:t>FERRITE</a:t>
            </a:r>
            <a:endParaRPr sz="4400"/>
          </a:p>
        </p:txBody>
      </p:sp>
      <p:grpSp>
        <p:nvGrpSpPr>
          <p:cNvPr id="18" name="object 18"/>
          <p:cNvGrpSpPr/>
          <p:nvPr/>
        </p:nvGrpSpPr>
        <p:grpSpPr>
          <a:xfrm>
            <a:off x="0" y="-1"/>
            <a:ext cx="16522700" cy="9874250"/>
            <a:chOff x="0" y="-1"/>
            <a:chExt cx="16522700" cy="9874250"/>
          </a:xfrm>
        </p:grpSpPr>
        <p:sp>
          <p:nvSpPr>
            <p:cNvPr id="19" name="object 19"/>
            <p:cNvSpPr/>
            <p:nvPr/>
          </p:nvSpPr>
          <p:spPr>
            <a:xfrm>
              <a:off x="0" y="-1"/>
              <a:ext cx="561340" cy="9874250"/>
            </a:xfrm>
            <a:custGeom>
              <a:avLst/>
              <a:gdLst/>
              <a:ahLst/>
              <a:cxnLst/>
              <a:rect l="l" t="t" r="r" b="b"/>
              <a:pathLst>
                <a:path w="561340" h="9874250">
                  <a:moveTo>
                    <a:pt x="560832" y="0"/>
                  </a:moveTo>
                  <a:lnTo>
                    <a:pt x="0" y="0"/>
                  </a:lnTo>
                  <a:lnTo>
                    <a:pt x="0" y="9873996"/>
                  </a:lnTo>
                  <a:lnTo>
                    <a:pt x="560832" y="9873996"/>
                  </a:lnTo>
                  <a:lnTo>
                    <a:pt x="560832" y="0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2854959"/>
              <a:ext cx="16332200" cy="6022340"/>
            </a:xfrm>
            <a:custGeom>
              <a:avLst/>
              <a:gdLst/>
              <a:ahLst/>
              <a:cxnLst/>
              <a:rect l="l" t="t" r="r" b="b"/>
              <a:pathLst>
                <a:path w="16332200" h="6022340">
                  <a:moveTo>
                    <a:pt x="4573524" y="1931924"/>
                  </a:moveTo>
                  <a:lnTo>
                    <a:pt x="2855976" y="1931924"/>
                  </a:lnTo>
                  <a:lnTo>
                    <a:pt x="2855976" y="6022340"/>
                  </a:lnTo>
                  <a:lnTo>
                    <a:pt x="4573524" y="6022340"/>
                  </a:lnTo>
                  <a:lnTo>
                    <a:pt x="4573524" y="1931924"/>
                  </a:lnTo>
                  <a:close/>
                </a:path>
                <a:path w="16332200" h="6022340">
                  <a:moveTo>
                    <a:pt x="7780020" y="5202428"/>
                  </a:moveTo>
                  <a:lnTo>
                    <a:pt x="6141720" y="5202428"/>
                  </a:lnTo>
                  <a:lnTo>
                    <a:pt x="6141720" y="6022340"/>
                  </a:lnTo>
                  <a:lnTo>
                    <a:pt x="7780020" y="6022340"/>
                  </a:lnTo>
                  <a:lnTo>
                    <a:pt x="7780020" y="5202428"/>
                  </a:lnTo>
                  <a:close/>
                </a:path>
                <a:path w="16332200" h="6022340">
                  <a:moveTo>
                    <a:pt x="11065764" y="4746752"/>
                  </a:moveTo>
                  <a:lnTo>
                    <a:pt x="9427464" y="4746752"/>
                  </a:lnTo>
                  <a:lnTo>
                    <a:pt x="9427464" y="6022340"/>
                  </a:lnTo>
                  <a:lnTo>
                    <a:pt x="11065764" y="6022340"/>
                  </a:lnTo>
                  <a:lnTo>
                    <a:pt x="11065764" y="4746752"/>
                  </a:lnTo>
                  <a:close/>
                </a:path>
                <a:path w="16332200" h="6022340">
                  <a:moveTo>
                    <a:pt x="16263874" y="25400"/>
                  </a:moveTo>
                  <a:lnTo>
                    <a:pt x="16262579" y="19050"/>
                  </a:lnTo>
                  <a:lnTo>
                    <a:pt x="16261868" y="15544"/>
                  </a:lnTo>
                  <a:lnTo>
                    <a:pt x="16256394" y="7467"/>
                  </a:lnTo>
                  <a:lnTo>
                    <a:pt x="16248279" y="2006"/>
                  </a:lnTo>
                  <a:lnTo>
                    <a:pt x="16238347" y="0"/>
                  </a:lnTo>
                  <a:lnTo>
                    <a:pt x="16228479" y="2006"/>
                  </a:lnTo>
                  <a:lnTo>
                    <a:pt x="16220402" y="7467"/>
                  </a:lnTo>
                  <a:lnTo>
                    <a:pt x="16214941" y="15544"/>
                  </a:lnTo>
                  <a:lnTo>
                    <a:pt x="16214230" y="19050"/>
                  </a:lnTo>
                  <a:lnTo>
                    <a:pt x="24104" y="19050"/>
                  </a:lnTo>
                  <a:lnTo>
                    <a:pt x="23393" y="15544"/>
                  </a:lnTo>
                  <a:lnTo>
                    <a:pt x="17957" y="7467"/>
                  </a:lnTo>
                  <a:lnTo>
                    <a:pt x="9880" y="2006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0" y="50800"/>
                  </a:lnTo>
                  <a:lnTo>
                    <a:pt x="9880" y="48806"/>
                  </a:lnTo>
                  <a:lnTo>
                    <a:pt x="17957" y="43345"/>
                  </a:lnTo>
                  <a:lnTo>
                    <a:pt x="23393" y="35267"/>
                  </a:lnTo>
                  <a:lnTo>
                    <a:pt x="24104" y="31750"/>
                  </a:lnTo>
                  <a:lnTo>
                    <a:pt x="16214230" y="31750"/>
                  </a:lnTo>
                  <a:lnTo>
                    <a:pt x="16214941" y="35267"/>
                  </a:lnTo>
                  <a:lnTo>
                    <a:pt x="16220402" y="43345"/>
                  </a:lnTo>
                  <a:lnTo>
                    <a:pt x="16228479" y="48806"/>
                  </a:lnTo>
                  <a:lnTo>
                    <a:pt x="16238347" y="50800"/>
                  </a:lnTo>
                  <a:lnTo>
                    <a:pt x="16248253" y="48806"/>
                  </a:lnTo>
                  <a:lnTo>
                    <a:pt x="16256343" y="43345"/>
                  </a:lnTo>
                  <a:lnTo>
                    <a:pt x="16261804" y="35267"/>
                  </a:lnTo>
                  <a:lnTo>
                    <a:pt x="16262541" y="31750"/>
                  </a:lnTo>
                  <a:lnTo>
                    <a:pt x="16263874" y="25400"/>
                  </a:lnTo>
                  <a:close/>
                </a:path>
                <a:path w="16332200" h="6022340">
                  <a:moveTo>
                    <a:pt x="16332073" y="3327908"/>
                  </a:moveTo>
                  <a:lnTo>
                    <a:pt x="16330778" y="3321558"/>
                  </a:lnTo>
                  <a:lnTo>
                    <a:pt x="16330067" y="3318052"/>
                  </a:lnTo>
                  <a:lnTo>
                    <a:pt x="16324606" y="3309975"/>
                  </a:lnTo>
                  <a:lnTo>
                    <a:pt x="16316528" y="3304514"/>
                  </a:lnTo>
                  <a:lnTo>
                    <a:pt x="16306673" y="3302508"/>
                  </a:lnTo>
                  <a:lnTo>
                    <a:pt x="16296755" y="3304514"/>
                  </a:lnTo>
                  <a:lnTo>
                    <a:pt x="16288677" y="3309975"/>
                  </a:lnTo>
                  <a:lnTo>
                    <a:pt x="16283254" y="3318052"/>
                  </a:lnTo>
                  <a:lnTo>
                    <a:pt x="16282543" y="3321558"/>
                  </a:lnTo>
                  <a:lnTo>
                    <a:pt x="12158193" y="3321558"/>
                  </a:lnTo>
                  <a:lnTo>
                    <a:pt x="12157481" y="3318052"/>
                  </a:lnTo>
                  <a:lnTo>
                    <a:pt x="12152020" y="3309975"/>
                  </a:lnTo>
                  <a:lnTo>
                    <a:pt x="12143943" y="3304514"/>
                  </a:lnTo>
                  <a:lnTo>
                    <a:pt x="12134088" y="3302508"/>
                  </a:lnTo>
                  <a:lnTo>
                    <a:pt x="12124220" y="3304514"/>
                  </a:lnTo>
                  <a:lnTo>
                    <a:pt x="12116143" y="3309975"/>
                  </a:lnTo>
                  <a:lnTo>
                    <a:pt x="12110682" y="3318052"/>
                  </a:lnTo>
                  <a:lnTo>
                    <a:pt x="12108688" y="3327908"/>
                  </a:lnTo>
                  <a:lnTo>
                    <a:pt x="12110682" y="3337776"/>
                  </a:lnTo>
                  <a:lnTo>
                    <a:pt x="12116143" y="3345853"/>
                  </a:lnTo>
                  <a:lnTo>
                    <a:pt x="12124220" y="3351314"/>
                  </a:lnTo>
                  <a:lnTo>
                    <a:pt x="12134088" y="3353308"/>
                  </a:lnTo>
                  <a:lnTo>
                    <a:pt x="12143943" y="3351314"/>
                  </a:lnTo>
                  <a:lnTo>
                    <a:pt x="12152020" y="3345853"/>
                  </a:lnTo>
                  <a:lnTo>
                    <a:pt x="12157481" y="3337776"/>
                  </a:lnTo>
                  <a:lnTo>
                    <a:pt x="12158193" y="3334258"/>
                  </a:lnTo>
                  <a:lnTo>
                    <a:pt x="16282543" y="3334258"/>
                  </a:lnTo>
                  <a:lnTo>
                    <a:pt x="16283254" y="3337776"/>
                  </a:lnTo>
                  <a:lnTo>
                    <a:pt x="16288677" y="3345853"/>
                  </a:lnTo>
                  <a:lnTo>
                    <a:pt x="16296755" y="3351314"/>
                  </a:lnTo>
                  <a:lnTo>
                    <a:pt x="16306673" y="3353308"/>
                  </a:lnTo>
                  <a:lnTo>
                    <a:pt x="16316528" y="3351314"/>
                  </a:lnTo>
                  <a:lnTo>
                    <a:pt x="16324606" y="3345853"/>
                  </a:lnTo>
                  <a:lnTo>
                    <a:pt x="16330067" y="3337776"/>
                  </a:lnTo>
                  <a:lnTo>
                    <a:pt x="16330778" y="3334258"/>
                  </a:lnTo>
                  <a:lnTo>
                    <a:pt x="16332073" y="3327908"/>
                  </a:lnTo>
                  <a:close/>
                </a:path>
              </a:pathLst>
            </a:custGeom>
            <a:solidFill>
              <a:srgbClr val="C5DA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0271" y="8487663"/>
              <a:ext cx="3932554" cy="50800"/>
            </a:xfrm>
            <a:custGeom>
              <a:avLst/>
              <a:gdLst/>
              <a:ahLst/>
              <a:cxnLst/>
              <a:rect l="l" t="t" r="r" b="b"/>
              <a:pathLst>
                <a:path w="3932555" h="50800">
                  <a:moveTo>
                    <a:pt x="25400" y="0"/>
                  </a:move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399"/>
                  </a:lnTo>
                  <a:lnTo>
                    <a:pt x="2004" y="35262"/>
                  </a:lnTo>
                  <a:lnTo>
                    <a:pt x="7461" y="43338"/>
                  </a:lnTo>
                  <a:lnTo>
                    <a:pt x="15537" y="48795"/>
                  </a:lnTo>
                  <a:lnTo>
                    <a:pt x="25400" y="50799"/>
                  </a:lnTo>
                  <a:lnTo>
                    <a:pt x="35262" y="48795"/>
                  </a:lnTo>
                  <a:lnTo>
                    <a:pt x="43338" y="43338"/>
                  </a:lnTo>
                  <a:lnTo>
                    <a:pt x="48795" y="35262"/>
                  </a:lnTo>
                  <a:lnTo>
                    <a:pt x="49509" y="31749"/>
                  </a:lnTo>
                  <a:lnTo>
                    <a:pt x="21844" y="31749"/>
                  </a:lnTo>
                  <a:lnTo>
                    <a:pt x="19050" y="28955"/>
                  </a:lnTo>
                  <a:lnTo>
                    <a:pt x="19050" y="21843"/>
                  </a:lnTo>
                  <a:lnTo>
                    <a:pt x="21844" y="19049"/>
                  </a:lnTo>
                  <a:lnTo>
                    <a:pt x="49509" y="19049"/>
                  </a:lnTo>
                  <a:lnTo>
                    <a:pt x="48795" y="15537"/>
                  </a:lnTo>
                  <a:lnTo>
                    <a:pt x="43338" y="7461"/>
                  </a:lnTo>
                  <a:lnTo>
                    <a:pt x="35262" y="2004"/>
                  </a:lnTo>
                  <a:lnTo>
                    <a:pt x="25400" y="0"/>
                  </a:lnTo>
                  <a:close/>
                </a:path>
                <a:path w="3932555" h="50800">
                  <a:moveTo>
                    <a:pt x="3906647" y="0"/>
                  </a:moveTo>
                  <a:lnTo>
                    <a:pt x="3896784" y="2004"/>
                  </a:lnTo>
                  <a:lnTo>
                    <a:pt x="3888708" y="7461"/>
                  </a:lnTo>
                  <a:lnTo>
                    <a:pt x="3883251" y="15537"/>
                  </a:lnTo>
                  <a:lnTo>
                    <a:pt x="3881247" y="25399"/>
                  </a:lnTo>
                  <a:lnTo>
                    <a:pt x="3883251" y="35262"/>
                  </a:lnTo>
                  <a:lnTo>
                    <a:pt x="3888708" y="43338"/>
                  </a:lnTo>
                  <a:lnTo>
                    <a:pt x="3896784" y="48795"/>
                  </a:lnTo>
                  <a:lnTo>
                    <a:pt x="3906647" y="50799"/>
                  </a:lnTo>
                  <a:lnTo>
                    <a:pt x="3916562" y="48795"/>
                  </a:lnTo>
                  <a:lnTo>
                    <a:pt x="3924633" y="43338"/>
                  </a:lnTo>
                  <a:lnTo>
                    <a:pt x="3930060" y="35262"/>
                  </a:lnTo>
                  <a:lnTo>
                    <a:pt x="3930768" y="31749"/>
                  </a:lnTo>
                  <a:lnTo>
                    <a:pt x="3910203" y="31749"/>
                  </a:lnTo>
                  <a:lnTo>
                    <a:pt x="3912997" y="28955"/>
                  </a:lnTo>
                  <a:lnTo>
                    <a:pt x="3912997" y="21843"/>
                  </a:lnTo>
                  <a:lnTo>
                    <a:pt x="3910203" y="19049"/>
                  </a:lnTo>
                  <a:lnTo>
                    <a:pt x="3930768" y="19049"/>
                  </a:lnTo>
                  <a:lnTo>
                    <a:pt x="3930060" y="15537"/>
                  </a:lnTo>
                  <a:lnTo>
                    <a:pt x="3924633" y="7461"/>
                  </a:lnTo>
                  <a:lnTo>
                    <a:pt x="3916562" y="2004"/>
                  </a:lnTo>
                  <a:lnTo>
                    <a:pt x="3906647" y="0"/>
                  </a:lnTo>
                  <a:close/>
                </a:path>
                <a:path w="3932555" h="50800">
                  <a:moveTo>
                    <a:pt x="49509" y="19049"/>
                  </a:moveTo>
                  <a:lnTo>
                    <a:pt x="21844" y="19049"/>
                  </a:lnTo>
                  <a:lnTo>
                    <a:pt x="19050" y="21843"/>
                  </a:lnTo>
                  <a:lnTo>
                    <a:pt x="19050" y="28955"/>
                  </a:lnTo>
                  <a:lnTo>
                    <a:pt x="21844" y="31749"/>
                  </a:lnTo>
                  <a:lnTo>
                    <a:pt x="49509" y="31749"/>
                  </a:lnTo>
                  <a:lnTo>
                    <a:pt x="50800" y="25399"/>
                  </a:lnTo>
                  <a:lnTo>
                    <a:pt x="49509" y="19049"/>
                  </a:lnTo>
                  <a:close/>
                </a:path>
                <a:path w="3932555" h="50800">
                  <a:moveTo>
                    <a:pt x="3882537" y="19049"/>
                  </a:moveTo>
                  <a:lnTo>
                    <a:pt x="49509" y="19049"/>
                  </a:lnTo>
                  <a:lnTo>
                    <a:pt x="50800" y="25399"/>
                  </a:lnTo>
                  <a:lnTo>
                    <a:pt x="49509" y="31749"/>
                  </a:lnTo>
                  <a:lnTo>
                    <a:pt x="3882537" y="31749"/>
                  </a:lnTo>
                  <a:lnTo>
                    <a:pt x="3881247" y="25399"/>
                  </a:lnTo>
                  <a:lnTo>
                    <a:pt x="3882537" y="19049"/>
                  </a:lnTo>
                  <a:close/>
                </a:path>
                <a:path w="3932555" h="50800">
                  <a:moveTo>
                    <a:pt x="3930768" y="19049"/>
                  </a:moveTo>
                  <a:lnTo>
                    <a:pt x="3910203" y="19049"/>
                  </a:lnTo>
                  <a:lnTo>
                    <a:pt x="3912997" y="21843"/>
                  </a:lnTo>
                  <a:lnTo>
                    <a:pt x="3912997" y="28955"/>
                  </a:lnTo>
                  <a:lnTo>
                    <a:pt x="3910203" y="31749"/>
                  </a:lnTo>
                  <a:lnTo>
                    <a:pt x="3930768" y="31749"/>
                  </a:lnTo>
                  <a:lnTo>
                    <a:pt x="3932047" y="25399"/>
                  </a:lnTo>
                  <a:lnTo>
                    <a:pt x="3930768" y="19049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37310" y="3085337"/>
            <a:ext cx="1367281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Economic</a:t>
            </a:r>
            <a:r>
              <a:rPr sz="3000" b="1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analysis</a:t>
            </a:r>
            <a:r>
              <a:rPr sz="3000" b="1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3000" b="1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DC</a:t>
            </a:r>
            <a:r>
              <a:rPr sz="3000" b="1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common</a:t>
            </a:r>
            <a:r>
              <a:rPr sz="3000" b="1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mode</a:t>
            </a:r>
            <a:r>
              <a:rPr sz="3000" b="1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filters</a:t>
            </a:r>
            <a:r>
              <a:rPr sz="3000" b="1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with</a:t>
            </a:r>
            <a:r>
              <a:rPr sz="3000" b="1" spc="-4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ferrite</a:t>
            </a:r>
            <a:r>
              <a:rPr sz="3000" b="1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(current</a:t>
            </a:r>
            <a:r>
              <a:rPr sz="3000" b="1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spc="-10" dirty="0">
                <a:solidFill>
                  <a:srgbClr val="202F27"/>
                </a:solidFill>
                <a:latin typeface="Segoe UI"/>
                <a:cs typeface="Segoe UI"/>
              </a:rPr>
              <a:t>solution)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versus</a:t>
            </a:r>
            <a:r>
              <a:rPr sz="3000" b="1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nanocrystalline (alternatives 2</a:t>
            </a:r>
            <a:r>
              <a:rPr sz="3000" b="1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3000" b="1" dirty="0">
                <a:solidFill>
                  <a:srgbClr val="202F27"/>
                </a:solidFill>
                <a:latin typeface="Segoe UI"/>
                <a:cs typeface="Segoe UI"/>
              </a:rPr>
              <a:t>and </a:t>
            </a:r>
            <a:r>
              <a:rPr sz="3000" b="1" spc="-25" dirty="0">
                <a:solidFill>
                  <a:srgbClr val="202F27"/>
                </a:solidFill>
                <a:latin typeface="Segoe UI"/>
                <a:cs typeface="Segoe UI"/>
              </a:rPr>
              <a:t>3)</a:t>
            </a:r>
            <a:endParaRPr sz="30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171680" y="5373115"/>
            <a:ext cx="385508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Segoe UI"/>
                <a:cs typeface="Segoe UI"/>
              </a:rPr>
              <a:t>Prices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were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quoted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with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leading </a:t>
            </a:r>
            <a:r>
              <a:rPr sz="2000" b="1" dirty="0">
                <a:latin typeface="Segoe UI"/>
                <a:cs typeface="Segoe UI"/>
              </a:rPr>
              <a:t>Chinese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component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producer;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171680" y="6336537"/>
            <a:ext cx="4534535" cy="19996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Segoe UI"/>
                <a:cs typeface="Segoe UI"/>
              </a:rPr>
              <a:t>Main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reasons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for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price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reduction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spc="-25" dirty="0">
                <a:latin typeface="Segoe UI"/>
                <a:cs typeface="Segoe UI"/>
              </a:rPr>
              <a:t>of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5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component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using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nanocrystalline:</a:t>
            </a:r>
            <a:endParaRPr sz="2000">
              <a:latin typeface="Segoe UI"/>
              <a:cs typeface="Segoe UI"/>
            </a:endParaRPr>
          </a:p>
          <a:p>
            <a:pPr marL="391795" marR="97155">
              <a:lnSpc>
                <a:spcPct val="100000"/>
              </a:lnSpc>
              <a:spcBef>
                <a:spcPts val="2095"/>
              </a:spcBef>
            </a:pPr>
            <a:r>
              <a:rPr sz="1800" dirty="0">
                <a:latin typeface="Segoe UI"/>
                <a:cs typeface="Segoe UI"/>
              </a:rPr>
              <a:t>Use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of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less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magnetic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material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the </a:t>
            </a:r>
            <a:r>
              <a:rPr sz="1800" dirty="0">
                <a:latin typeface="Segoe UI"/>
                <a:cs typeface="Segoe UI"/>
              </a:rPr>
              <a:t>core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(approximately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1/3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of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magnetic </a:t>
            </a:r>
            <a:r>
              <a:rPr sz="1800" dirty="0">
                <a:latin typeface="Segoe UI"/>
                <a:cs typeface="Segoe UI"/>
              </a:rPr>
              <a:t>material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is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needed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when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using </a:t>
            </a:r>
            <a:r>
              <a:rPr sz="1800" dirty="0">
                <a:latin typeface="Segoe UI"/>
                <a:cs typeface="Segoe UI"/>
              </a:rPr>
              <a:t>nanocrystalline,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compared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ferrite)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570714" y="8678367"/>
            <a:ext cx="2176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"/>
                <a:cs typeface="Segoe UI"/>
              </a:rPr>
              <a:t>Less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copper</a:t>
            </a:r>
            <a:r>
              <a:rPr sz="1800" spc="-10" dirty="0">
                <a:latin typeface="Segoe UI"/>
                <a:cs typeface="Segoe UI"/>
              </a:rPr>
              <a:t> windings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0942" y="3059125"/>
            <a:ext cx="729360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202F27"/>
                </a:solidFill>
              </a:rPr>
              <a:t>INNOLECTRIC</a:t>
            </a:r>
            <a:r>
              <a:rPr sz="6000" spc="-40" dirty="0">
                <a:solidFill>
                  <a:srgbClr val="202F27"/>
                </a:solidFill>
              </a:rPr>
              <a:t> </a:t>
            </a:r>
            <a:r>
              <a:rPr sz="6000" spc="-20" dirty="0">
                <a:solidFill>
                  <a:srgbClr val="202F27"/>
                </a:solidFill>
              </a:rPr>
              <a:t>CASE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260094" y="3924045"/>
            <a:ext cx="6497955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85"/>
              </a:spcBef>
            </a:pPr>
            <a:r>
              <a:rPr sz="2400" dirty="0">
                <a:latin typeface="Segoe UI"/>
                <a:cs typeface="Segoe UI"/>
              </a:rPr>
              <a:t>Nanocrystalline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powder cores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outperformed </a:t>
            </a:r>
            <a:r>
              <a:rPr sz="2400" dirty="0">
                <a:latin typeface="Segoe UI"/>
                <a:cs typeface="Segoe UI"/>
              </a:rPr>
              <a:t>Sendust</a:t>
            </a:r>
            <a:r>
              <a:rPr sz="2400" spc="-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cores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for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PFC Grid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Filter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performance </a:t>
            </a:r>
            <a:r>
              <a:rPr sz="2400" dirty="0">
                <a:latin typeface="Segoe UI"/>
                <a:cs typeface="Segoe UI"/>
              </a:rPr>
              <a:t>and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efficiency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4592" y="0"/>
            <a:ext cx="9304020" cy="9258300"/>
            <a:chOff x="164592" y="0"/>
            <a:chExt cx="9304020" cy="9258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" y="0"/>
              <a:ext cx="9304020" cy="30617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46387" y="2108199"/>
              <a:ext cx="50800" cy="7150100"/>
            </a:xfrm>
            <a:custGeom>
              <a:avLst/>
              <a:gdLst/>
              <a:ahLst/>
              <a:cxnLst/>
              <a:rect l="l" t="t" r="r" b="b"/>
              <a:pathLst>
                <a:path w="50800" h="7150100">
                  <a:moveTo>
                    <a:pt x="19050" y="7100521"/>
                  </a:moveTo>
                  <a:lnTo>
                    <a:pt x="15537" y="7101231"/>
                  </a:lnTo>
                  <a:lnTo>
                    <a:pt x="7461" y="7106673"/>
                  </a:lnTo>
                  <a:lnTo>
                    <a:pt x="2004" y="7114747"/>
                  </a:lnTo>
                  <a:lnTo>
                    <a:pt x="0" y="7124636"/>
                  </a:lnTo>
                  <a:lnTo>
                    <a:pt x="2004" y="7134520"/>
                  </a:lnTo>
                  <a:lnTo>
                    <a:pt x="7461" y="7142594"/>
                  </a:lnTo>
                  <a:lnTo>
                    <a:pt x="15537" y="7148039"/>
                  </a:lnTo>
                  <a:lnTo>
                    <a:pt x="25400" y="7150036"/>
                  </a:lnTo>
                  <a:lnTo>
                    <a:pt x="35262" y="7148039"/>
                  </a:lnTo>
                  <a:lnTo>
                    <a:pt x="43338" y="7142594"/>
                  </a:lnTo>
                  <a:lnTo>
                    <a:pt x="48795" y="7134520"/>
                  </a:lnTo>
                  <a:lnTo>
                    <a:pt x="49512" y="7130986"/>
                  </a:lnTo>
                  <a:lnTo>
                    <a:pt x="21843" y="7130986"/>
                  </a:lnTo>
                  <a:lnTo>
                    <a:pt x="19050" y="7128141"/>
                  </a:lnTo>
                  <a:lnTo>
                    <a:pt x="19050" y="7100521"/>
                  </a:lnTo>
                  <a:close/>
                </a:path>
                <a:path w="50800" h="7150100">
                  <a:moveTo>
                    <a:pt x="25400" y="7099236"/>
                  </a:moveTo>
                  <a:lnTo>
                    <a:pt x="19050" y="7100521"/>
                  </a:lnTo>
                  <a:lnTo>
                    <a:pt x="19050" y="7128141"/>
                  </a:lnTo>
                  <a:lnTo>
                    <a:pt x="21843" y="7130986"/>
                  </a:lnTo>
                  <a:lnTo>
                    <a:pt x="28955" y="7130986"/>
                  </a:lnTo>
                  <a:lnTo>
                    <a:pt x="31750" y="7128141"/>
                  </a:lnTo>
                  <a:lnTo>
                    <a:pt x="31750" y="7100521"/>
                  </a:lnTo>
                  <a:lnTo>
                    <a:pt x="25400" y="7099236"/>
                  </a:lnTo>
                  <a:close/>
                </a:path>
                <a:path w="50800" h="7150100">
                  <a:moveTo>
                    <a:pt x="31750" y="7100521"/>
                  </a:moveTo>
                  <a:lnTo>
                    <a:pt x="31750" y="7128141"/>
                  </a:lnTo>
                  <a:lnTo>
                    <a:pt x="28955" y="7130986"/>
                  </a:lnTo>
                  <a:lnTo>
                    <a:pt x="49512" y="7130986"/>
                  </a:lnTo>
                  <a:lnTo>
                    <a:pt x="50800" y="7124636"/>
                  </a:lnTo>
                  <a:lnTo>
                    <a:pt x="48795" y="7114747"/>
                  </a:lnTo>
                  <a:lnTo>
                    <a:pt x="43338" y="7106673"/>
                  </a:lnTo>
                  <a:lnTo>
                    <a:pt x="35262" y="7101231"/>
                  </a:lnTo>
                  <a:lnTo>
                    <a:pt x="31750" y="7100521"/>
                  </a:lnTo>
                  <a:close/>
                </a:path>
                <a:path w="50800" h="7150100">
                  <a:moveTo>
                    <a:pt x="19050" y="49509"/>
                  </a:moveTo>
                  <a:lnTo>
                    <a:pt x="19050" y="7100521"/>
                  </a:lnTo>
                  <a:lnTo>
                    <a:pt x="25400" y="7099236"/>
                  </a:lnTo>
                  <a:lnTo>
                    <a:pt x="31750" y="7099236"/>
                  </a:lnTo>
                  <a:lnTo>
                    <a:pt x="31750" y="50800"/>
                  </a:lnTo>
                  <a:lnTo>
                    <a:pt x="25400" y="50800"/>
                  </a:lnTo>
                  <a:lnTo>
                    <a:pt x="19050" y="49509"/>
                  </a:lnTo>
                  <a:close/>
                </a:path>
                <a:path w="50800" h="7150100">
                  <a:moveTo>
                    <a:pt x="31750" y="7099236"/>
                  </a:moveTo>
                  <a:lnTo>
                    <a:pt x="25400" y="7099236"/>
                  </a:lnTo>
                  <a:lnTo>
                    <a:pt x="31750" y="7100521"/>
                  </a:lnTo>
                  <a:lnTo>
                    <a:pt x="31750" y="7099236"/>
                  </a:lnTo>
                  <a:close/>
                </a:path>
                <a:path w="50800" h="7150100">
                  <a:moveTo>
                    <a:pt x="28955" y="19050"/>
                  </a:moveTo>
                  <a:lnTo>
                    <a:pt x="21843" y="19050"/>
                  </a:lnTo>
                  <a:lnTo>
                    <a:pt x="19050" y="21844"/>
                  </a:lnTo>
                  <a:lnTo>
                    <a:pt x="19050" y="49509"/>
                  </a:lnTo>
                  <a:lnTo>
                    <a:pt x="25400" y="50800"/>
                  </a:lnTo>
                  <a:lnTo>
                    <a:pt x="31749" y="49509"/>
                  </a:lnTo>
                  <a:lnTo>
                    <a:pt x="31750" y="21844"/>
                  </a:lnTo>
                  <a:lnTo>
                    <a:pt x="28955" y="19050"/>
                  </a:lnTo>
                  <a:close/>
                </a:path>
                <a:path w="50800" h="7150100">
                  <a:moveTo>
                    <a:pt x="31750" y="49509"/>
                  </a:moveTo>
                  <a:lnTo>
                    <a:pt x="25400" y="50800"/>
                  </a:lnTo>
                  <a:lnTo>
                    <a:pt x="31750" y="50800"/>
                  </a:lnTo>
                  <a:lnTo>
                    <a:pt x="31750" y="49509"/>
                  </a:lnTo>
                  <a:close/>
                </a:path>
                <a:path w="50800" h="7150100">
                  <a:moveTo>
                    <a:pt x="25400" y="0"/>
                  </a:move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400"/>
                  </a:lnTo>
                  <a:lnTo>
                    <a:pt x="2004" y="35262"/>
                  </a:lnTo>
                  <a:lnTo>
                    <a:pt x="7461" y="43338"/>
                  </a:lnTo>
                  <a:lnTo>
                    <a:pt x="15537" y="48795"/>
                  </a:lnTo>
                  <a:lnTo>
                    <a:pt x="19050" y="49509"/>
                  </a:lnTo>
                  <a:lnTo>
                    <a:pt x="19050" y="21844"/>
                  </a:lnTo>
                  <a:lnTo>
                    <a:pt x="21843" y="19050"/>
                  </a:lnTo>
                  <a:lnTo>
                    <a:pt x="49509" y="19050"/>
                  </a:lnTo>
                  <a:lnTo>
                    <a:pt x="48795" y="15537"/>
                  </a:lnTo>
                  <a:lnTo>
                    <a:pt x="43338" y="7461"/>
                  </a:lnTo>
                  <a:lnTo>
                    <a:pt x="35262" y="2004"/>
                  </a:lnTo>
                  <a:lnTo>
                    <a:pt x="25400" y="0"/>
                  </a:lnTo>
                  <a:close/>
                </a:path>
                <a:path w="50800" h="7150100">
                  <a:moveTo>
                    <a:pt x="49509" y="19050"/>
                  </a:moveTo>
                  <a:lnTo>
                    <a:pt x="28955" y="19050"/>
                  </a:lnTo>
                  <a:lnTo>
                    <a:pt x="31750" y="21844"/>
                  </a:lnTo>
                  <a:lnTo>
                    <a:pt x="31750" y="49509"/>
                  </a:lnTo>
                  <a:lnTo>
                    <a:pt x="35262" y="48795"/>
                  </a:lnTo>
                  <a:lnTo>
                    <a:pt x="43338" y="43338"/>
                  </a:lnTo>
                  <a:lnTo>
                    <a:pt x="48795" y="35262"/>
                  </a:lnTo>
                  <a:lnTo>
                    <a:pt x="50800" y="25400"/>
                  </a:lnTo>
                  <a:lnTo>
                    <a:pt x="49509" y="1905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2492" y="6019405"/>
              <a:ext cx="4655185" cy="1750695"/>
            </a:xfrm>
            <a:custGeom>
              <a:avLst/>
              <a:gdLst/>
              <a:ahLst/>
              <a:cxnLst/>
              <a:rect l="l" t="t" r="r" b="b"/>
              <a:pathLst>
                <a:path w="4655185" h="1750695">
                  <a:moveTo>
                    <a:pt x="649528" y="1238211"/>
                  </a:moveTo>
                  <a:lnTo>
                    <a:pt x="627583" y="1216050"/>
                  </a:lnTo>
                  <a:lnTo>
                    <a:pt x="627583" y="1238148"/>
                  </a:lnTo>
                  <a:lnTo>
                    <a:pt x="573087" y="1292593"/>
                  </a:lnTo>
                  <a:lnTo>
                    <a:pt x="501472" y="1220990"/>
                  </a:lnTo>
                  <a:lnTo>
                    <a:pt x="490448" y="1232014"/>
                  </a:lnTo>
                  <a:lnTo>
                    <a:pt x="562089" y="1303604"/>
                  </a:lnTo>
                  <a:lnTo>
                    <a:pt x="512470" y="1353185"/>
                  </a:lnTo>
                  <a:lnTo>
                    <a:pt x="468401" y="1309128"/>
                  </a:lnTo>
                  <a:lnTo>
                    <a:pt x="457390" y="1320139"/>
                  </a:lnTo>
                  <a:lnTo>
                    <a:pt x="501472" y="1364195"/>
                  </a:lnTo>
                  <a:lnTo>
                    <a:pt x="451853" y="1413789"/>
                  </a:lnTo>
                  <a:lnTo>
                    <a:pt x="380238" y="1342199"/>
                  </a:lnTo>
                  <a:lnTo>
                    <a:pt x="369214" y="1353210"/>
                  </a:lnTo>
                  <a:lnTo>
                    <a:pt x="440829" y="1424800"/>
                  </a:lnTo>
                  <a:lnTo>
                    <a:pt x="391236" y="1474381"/>
                  </a:lnTo>
                  <a:lnTo>
                    <a:pt x="347179" y="1430312"/>
                  </a:lnTo>
                  <a:lnTo>
                    <a:pt x="336156" y="1441335"/>
                  </a:lnTo>
                  <a:lnTo>
                    <a:pt x="380212" y="1485379"/>
                  </a:lnTo>
                  <a:lnTo>
                    <a:pt x="330619" y="1534960"/>
                  </a:lnTo>
                  <a:lnTo>
                    <a:pt x="259003" y="1463370"/>
                  </a:lnTo>
                  <a:lnTo>
                    <a:pt x="247992" y="1474381"/>
                  </a:lnTo>
                  <a:lnTo>
                    <a:pt x="319595" y="1545971"/>
                  </a:lnTo>
                  <a:lnTo>
                    <a:pt x="270027" y="1595539"/>
                  </a:lnTo>
                  <a:lnTo>
                    <a:pt x="225971" y="1551508"/>
                  </a:lnTo>
                  <a:lnTo>
                    <a:pt x="214947" y="1562519"/>
                  </a:lnTo>
                  <a:lnTo>
                    <a:pt x="259003" y="1606550"/>
                  </a:lnTo>
                  <a:lnTo>
                    <a:pt x="209410" y="1656130"/>
                  </a:lnTo>
                  <a:lnTo>
                    <a:pt x="137782" y="1584553"/>
                  </a:lnTo>
                  <a:lnTo>
                    <a:pt x="126758" y="1595564"/>
                  </a:lnTo>
                  <a:lnTo>
                    <a:pt x="198335" y="1667154"/>
                  </a:lnTo>
                  <a:lnTo>
                    <a:pt x="148755" y="1716709"/>
                  </a:lnTo>
                  <a:lnTo>
                    <a:pt x="22034" y="1590040"/>
                  </a:lnTo>
                  <a:lnTo>
                    <a:pt x="501472" y="1110818"/>
                  </a:lnTo>
                  <a:lnTo>
                    <a:pt x="627583" y="1238148"/>
                  </a:lnTo>
                  <a:lnTo>
                    <a:pt x="627583" y="1216050"/>
                  </a:lnTo>
                  <a:lnTo>
                    <a:pt x="523392" y="1110818"/>
                  </a:lnTo>
                  <a:lnTo>
                    <a:pt x="501535" y="1088758"/>
                  </a:lnTo>
                  <a:lnTo>
                    <a:pt x="0" y="1590040"/>
                  </a:lnTo>
                  <a:lnTo>
                    <a:pt x="148780" y="1738744"/>
                  </a:lnTo>
                  <a:lnTo>
                    <a:pt x="170815" y="1716709"/>
                  </a:lnTo>
                  <a:lnTo>
                    <a:pt x="231419" y="1656130"/>
                  </a:lnTo>
                  <a:lnTo>
                    <a:pt x="292049" y="1595539"/>
                  </a:lnTo>
                  <a:lnTo>
                    <a:pt x="352653" y="1534960"/>
                  </a:lnTo>
                  <a:lnTo>
                    <a:pt x="413258" y="1474381"/>
                  </a:lnTo>
                  <a:lnTo>
                    <a:pt x="473875" y="1413789"/>
                  </a:lnTo>
                  <a:lnTo>
                    <a:pt x="534504" y="1353185"/>
                  </a:lnTo>
                  <a:lnTo>
                    <a:pt x="595134" y="1292593"/>
                  </a:lnTo>
                  <a:lnTo>
                    <a:pt x="649528" y="1238211"/>
                  </a:lnTo>
                  <a:close/>
                </a:path>
                <a:path w="4655185" h="1750695">
                  <a:moveTo>
                    <a:pt x="4455884" y="1598371"/>
                  </a:moveTo>
                  <a:lnTo>
                    <a:pt x="4449584" y="1576997"/>
                  </a:lnTo>
                  <a:lnTo>
                    <a:pt x="4440758" y="1564678"/>
                  </a:lnTo>
                  <a:lnTo>
                    <a:pt x="4440758" y="1606130"/>
                  </a:lnTo>
                  <a:lnTo>
                    <a:pt x="4436757" y="1625841"/>
                  </a:lnTo>
                  <a:lnTo>
                    <a:pt x="4425886" y="1641932"/>
                  </a:lnTo>
                  <a:lnTo>
                    <a:pt x="4409808" y="1652765"/>
                  </a:lnTo>
                  <a:lnTo>
                    <a:pt x="4390110" y="1656765"/>
                  </a:lnTo>
                  <a:lnTo>
                    <a:pt x="4370362" y="1652765"/>
                  </a:lnTo>
                  <a:lnTo>
                    <a:pt x="4354271" y="1641919"/>
                  </a:lnTo>
                  <a:lnTo>
                    <a:pt x="4343425" y="1625828"/>
                  </a:lnTo>
                  <a:lnTo>
                    <a:pt x="4339450" y="1606130"/>
                  </a:lnTo>
                  <a:lnTo>
                    <a:pt x="4343438" y="1586420"/>
                  </a:lnTo>
                  <a:lnTo>
                    <a:pt x="4354284" y="1570316"/>
                  </a:lnTo>
                  <a:lnTo>
                    <a:pt x="4370387" y="1559471"/>
                  </a:lnTo>
                  <a:lnTo>
                    <a:pt x="4390110" y="1555496"/>
                  </a:lnTo>
                  <a:lnTo>
                    <a:pt x="4409821" y="1559471"/>
                  </a:lnTo>
                  <a:lnTo>
                    <a:pt x="4425924" y="1570316"/>
                  </a:lnTo>
                  <a:lnTo>
                    <a:pt x="4436783" y="1586420"/>
                  </a:lnTo>
                  <a:lnTo>
                    <a:pt x="4440758" y="1606130"/>
                  </a:lnTo>
                  <a:lnTo>
                    <a:pt x="4440758" y="1564678"/>
                  </a:lnTo>
                  <a:lnTo>
                    <a:pt x="4436948" y="1559344"/>
                  </a:lnTo>
                  <a:lnTo>
                    <a:pt x="4431563" y="1555496"/>
                  </a:lnTo>
                  <a:lnTo>
                    <a:pt x="4419282" y="1546707"/>
                  </a:lnTo>
                  <a:lnTo>
                    <a:pt x="4397895" y="1540408"/>
                  </a:lnTo>
                  <a:lnTo>
                    <a:pt x="4397895" y="1337373"/>
                  </a:lnTo>
                  <a:lnTo>
                    <a:pt x="4382313" y="1337373"/>
                  </a:lnTo>
                  <a:lnTo>
                    <a:pt x="4382313" y="1540408"/>
                  </a:lnTo>
                  <a:lnTo>
                    <a:pt x="4357319" y="1548612"/>
                  </a:lnTo>
                  <a:lnTo>
                    <a:pt x="4338078" y="1565173"/>
                  </a:lnTo>
                  <a:lnTo>
                    <a:pt x="4326458" y="1587754"/>
                  </a:lnTo>
                  <a:lnTo>
                    <a:pt x="4324324" y="1613954"/>
                  </a:lnTo>
                  <a:lnTo>
                    <a:pt x="4332529" y="1638935"/>
                  </a:lnTo>
                  <a:lnTo>
                    <a:pt x="4349102" y="1658175"/>
                  </a:lnTo>
                  <a:lnTo>
                    <a:pt x="4371683" y="1669783"/>
                  </a:lnTo>
                  <a:lnTo>
                    <a:pt x="4397895" y="1671916"/>
                  </a:lnTo>
                  <a:lnTo>
                    <a:pt x="4422889" y="1663725"/>
                  </a:lnTo>
                  <a:lnTo>
                    <a:pt x="4430966" y="1656765"/>
                  </a:lnTo>
                  <a:lnTo>
                    <a:pt x="4442130" y="1647151"/>
                  </a:lnTo>
                  <a:lnTo>
                    <a:pt x="4453750" y="1624584"/>
                  </a:lnTo>
                  <a:lnTo>
                    <a:pt x="4455884" y="1598371"/>
                  </a:lnTo>
                  <a:close/>
                </a:path>
                <a:path w="4655185" h="1750695">
                  <a:moveTo>
                    <a:pt x="4534090" y="1598015"/>
                  </a:moveTo>
                  <a:lnTo>
                    <a:pt x="4528134" y="1564386"/>
                  </a:lnTo>
                  <a:lnTo>
                    <a:pt x="4518228" y="1541665"/>
                  </a:lnTo>
                  <a:lnTo>
                    <a:pt x="4518228" y="1617218"/>
                  </a:lnTo>
                  <a:lnTo>
                    <a:pt x="4503852" y="1666189"/>
                  </a:lnTo>
                  <a:lnTo>
                    <a:pt x="4472876" y="1704517"/>
                  </a:lnTo>
                  <a:lnTo>
                    <a:pt x="4429785" y="1728444"/>
                  </a:lnTo>
                  <a:lnTo>
                    <a:pt x="4379049" y="1734210"/>
                  </a:lnTo>
                  <a:lnTo>
                    <a:pt x="4357725" y="1730540"/>
                  </a:lnTo>
                  <a:lnTo>
                    <a:pt x="4318647" y="1713001"/>
                  </a:lnTo>
                  <a:lnTo>
                    <a:pt x="4272318" y="1657781"/>
                  </a:lnTo>
                  <a:lnTo>
                    <a:pt x="4261561" y="1609699"/>
                  </a:lnTo>
                  <a:lnTo>
                    <a:pt x="4269613" y="1561084"/>
                  </a:lnTo>
                  <a:lnTo>
                    <a:pt x="4296664" y="1517789"/>
                  </a:lnTo>
                  <a:lnTo>
                    <a:pt x="4327753" y="1493596"/>
                  </a:lnTo>
                  <a:lnTo>
                    <a:pt x="4327753" y="1165987"/>
                  </a:lnTo>
                  <a:lnTo>
                    <a:pt x="4332656" y="1141742"/>
                  </a:lnTo>
                  <a:lnTo>
                    <a:pt x="4346016" y="1121943"/>
                  </a:lnTo>
                  <a:lnTo>
                    <a:pt x="4365828" y="1108583"/>
                  </a:lnTo>
                  <a:lnTo>
                    <a:pt x="4390098" y="1103680"/>
                  </a:lnTo>
                  <a:lnTo>
                    <a:pt x="4414367" y="1108583"/>
                  </a:lnTo>
                  <a:lnTo>
                    <a:pt x="4434179" y="1121943"/>
                  </a:lnTo>
                  <a:lnTo>
                    <a:pt x="4447540" y="1141742"/>
                  </a:lnTo>
                  <a:lnTo>
                    <a:pt x="4452442" y="1165987"/>
                  </a:lnTo>
                  <a:lnTo>
                    <a:pt x="4452442" y="1493596"/>
                  </a:lnTo>
                  <a:lnTo>
                    <a:pt x="4456227" y="1495869"/>
                  </a:lnTo>
                  <a:lnTo>
                    <a:pt x="4484344" y="1518564"/>
                  </a:lnTo>
                  <a:lnTo>
                    <a:pt x="4504690" y="1547622"/>
                  </a:lnTo>
                  <a:lnTo>
                    <a:pt x="4516310" y="1581124"/>
                  </a:lnTo>
                  <a:lnTo>
                    <a:pt x="4518228" y="1617218"/>
                  </a:lnTo>
                  <a:lnTo>
                    <a:pt x="4518228" y="1541665"/>
                  </a:lnTo>
                  <a:lnTo>
                    <a:pt x="4514672" y="1533499"/>
                  </a:lnTo>
                  <a:lnTo>
                    <a:pt x="4494390" y="1506575"/>
                  </a:lnTo>
                  <a:lnTo>
                    <a:pt x="4468038" y="1484858"/>
                  </a:lnTo>
                  <a:lnTo>
                    <a:pt x="4468038" y="1165987"/>
                  </a:lnTo>
                  <a:lnTo>
                    <a:pt x="4461916" y="1135672"/>
                  </a:lnTo>
                  <a:lnTo>
                    <a:pt x="4445216" y="1110907"/>
                  </a:lnTo>
                  <a:lnTo>
                    <a:pt x="4434484" y="1103680"/>
                  </a:lnTo>
                  <a:lnTo>
                    <a:pt x="4420438" y="1094219"/>
                  </a:lnTo>
                  <a:lnTo>
                    <a:pt x="4390110" y="1088097"/>
                  </a:lnTo>
                  <a:lnTo>
                    <a:pt x="4359770" y="1094219"/>
                  </a:lnTo>
                  <a:lnTo>
                    <a:pt x="4335005" y="1110907"/>
                  </a:lnTo>
                  <a:lnTo>
                    <a:pt x="4318305" y="1135672"/>
                  </a:lnTo>
                  <a:lnTo>
                    <a:pt x="4312183" y="1165987"/>
                  </a:lnTo>
                  <a:lnTo>
                    <a:pt x="4312183" y="1484858"/>
                  </a:lnTo>
                  <a:lnTo>
                    <a:pt x="4284484" y="1508150"/>
                  </a:lnTo>
                  <a:lnTo>
                    <a:pt x="4263682" y="1537106"/>
                  </a:lnTo>
                  <a:lnTo>
                    <a:pt x="4250563" y="1570253"/>
                  </a:lnTo>
                  <a:lnTo>
                    <a:pt x="4245940" y="1606130"/>
                  </a:lnTo>
                  <a:lnTo>
                    <a:pt x="4253281" y="1651660"/>
                  </a:lnTo>
                  <a:lnTo>
                    <a:pt x="4273728" y="1691208"/>
                  </a:lnTo>
                  <a:lnTo>
                    <a:pt x="4304919" y="1722399"/>
                  </a:lnTo>
                  <a:lnTo>
                    <a:pt x="4344467" y="1742871"/>
                  </a:lnTo>
                  <a:lnTo>
                    <a:pt x="4390009" y="1750250"/>
                  </a:lnTo>
                  <a:lnTo>
                    <a:pt x="4392752" y="1750250"/>
                  </a:lnTo>
                  <a:lnTo>
                    <a:pt x="4443349" y="1740115"/>
                  </a:lnTo>
                  <a:lnTo>
                    <a:pt x="4481703" y="1717459"/>
                  </a:lnTo>
                  <a:lnTo>
                    <a:pt x="4511103" y="1684553"/>
                  </a:lnTo>
                  <a:lnTo>
                    <a:pt x="4529315" y="1643900"/>
                  </a:lnTo>
                  <a:lnTo>
                    <a:pt x="4534090" y="1598015"/>
                  </a:lnTo>
                  <a:close/>
                </a:path>
                <a:path w="4655185" h="1750695">
                  <a:moveTo>
                    <a:pt x="4654753" y="93472"/>
                  </a:moveTo>
                  <a:lnTo>
                    <a:pt x="4651680" y="78320"/>
                  </a:lnTo>
                  <a:lnTo>
                    <a:pt x="4646130" y="70104"/>
                  </a:lnTo>
                  <a:lnTo>
                    <a:pt x="4643323" y="65951"/>
                  </a:lnTo>
                  <a:lnTo>
                    <a:pt x="4639170" y="63157"/>
                  </a:lnTo>
                  <a:lnTo>
                    <a:pt x="4639170" y="93472"/>
                  </a:lnTo>
                  <a:lnTo>
                    <a:pt x="4639170" y="545299"/>
                  </a:lnTo>
                  <a:lnTo>
                    <a:pt x="4637329" y="554405"/>
                  </a:lnTo>
                  <a:lnTo>
                    <a:pt x="4632325" y="561822"/>
                  </a:lnTo>
                  <a:lnTo>
                    <a:pt x="4624883" y="566839"/>
                  </a:lnTo>
                  <a:lnTo>
                    <a:pt x="4615789" y="568667"/>
                  </a:lnTo>
                  <a:lnTo>
                    <a:pt x="4397591" y="568667"/>
                  </a:lnTo>
                  <a:lnTo>
                    <a:pt x="4397591" y="264464"/>
                  </a:lnTo>
                  <a:lnTo>
                    <a:pt x="4438929" y="255346"/>
                  </a:lnTo>
                  <a:lnTo>
                    <a:pt x="4449191" y="249275"/>
                  </a:lnTo>
                  <a:lnTo>
                    <a:pt x="4474095" y="234543"/>
                  </a:lnTo>
                  <a:lnTo>
                    <a:pt x="4501045" y="204343"/>
                  </a:lnTo>
                  <a:lnTo>
                    <a:pt x="4517720" y="167043"/>
                  </a:lnTo>
                  <a:lnTo>
                    <a:pt x="4522063" y="124942"/>
                  </a:lnTo>
                  <a:lnTo>
                    <a:pt x="4520463" y="110667"/>
                  </a:lnTo>
                  <a:lnTo>
                    <a:pt x="4517326" y="96685"/>
                  </a:lnTo>
                  <a:lnTo>
                    <a:pt x="4512716" y="83121"/>
                  </a:lnTo>
                  <a:lnTo>
                    <a:pt x="4506684" y="70218"/>
                  </a:lnTo>
                  <a:lnTo>
                    <a:pt x="4506684" y="132422"/>
                  </a:lnTo>
                  <a:lnTo>
                    <a:pt x="4497502" y="177914"/>
                  </a:lnTo>
                  <a:lnTo>
                    <a:pt x="4472444" y="215049"/>
                  </a:lnTo>
                  <a:lnTo>
                    <a:pt x="4435297" y="240093"/>
                  </a:lnTo>
                  <a:lnTo>
                    <a:pt x="4389793" y="249275"/>
                  </a:lnTo>
                  <a:lnTo>
                    <a:pt x="4382008" y="247713"/>
                  </a:lnTo>
                  <a:lnTo>
                    <a:pt x="4382008" y="568667"/>
                  </a:lnTo>
                  <a:lnTo>
                    <a:pt x="4163796" y="568667"/>
                  </a:lnTo>
                  <a:lnTo>
                    <a:pt x="4154703" y="566839"/>
                  </a:lnTo>
                  <a:lnTo>
                    <a:pt x="4147274" y="561822"/>
                  </a:lnTo>
                  <a:lnTo>
                    <a:pt x="4142257" y="554405"/>
                  </a:lnTo>
                  <a:lnTo>
                    <a:pt x="4140416" y="545299"/>
                  </a:lnTo>
                  <a:lnTo>
                    <a:pt x="4140416" y="93472"/>
                  </a:lnTo>
                  <a:lnTo>
                    <a:pt x="4142257" y="84378"/>
                  </a:lnTo>
                  <a:lnTo>
                    <a:pt x="4147274" y="76949"/>
                  </a:lnTo>
                  <a:lnTo>
                    <a:pt x="4154703" y="71945"/>
                  </a:lnTo>
                  <a:lnTo>
                    <a:pt x="4163796" y="70104"/>
                  </a:lnTo>
                  <a:lnTo>
                    <a:pt x="4272966" y="70104"/>
                  </a:lnTo>
                  <a:lnTo>
                    <a:pt x="4259186" y="110121"/>
                  </a:lnTo>
                  <a:lnTo>
                    <a:pt x="4258602" y="150977"/>
                  </a:lnTo>
                  <a:lnTo>
                    <a:pt x="4270337" y="189699"/>
                  </a:lnTo>
                  <a:lnTo>
                    <a:pt x="4293476" y="223367"/>
                  </a:lnTo>
                  <a:lnTo>
                    <a:pt x="4327156" y="249034"/>
                  </a:lnTo>
                  <a:lnTo>
                    <a:pt x="4367720" y="262864"/>
                  </a:lnTo>
                  <a:lnTo>
                    <a:pt x="4381995" y="264464"/>
                  </a:lnTo>
                  <a:lnTo>
                    <a:pt x="4382008" y="568667"/>
                  </a:lnTo>
                  <a:lnTo>
                    <a:pt x="4382008" y="247713"/>
                  </a:lnTo>
                  <a:lnTo>
                    <a:pt x="4344289" y="240093"/>
                  </a:lnTo>
                  <a:lnTo>
                    <a:pt x="4307141" y="215049"/>
                  </a:lnTo>
                  <a:lnTo>
                    <a:pt x="4282084" y="177914"/>
                  </a:lnTo>
                  <a:lnTo>
                    <a:pt x="4272902" y="132422"/>
                  </a:lnTo>
                  <a:lnTo>
                    <a:pt x="4282135" y="86944"/>
                  </a:lnTo>
                  <a:lnTo>
                    <a:pt x="4293501" y="70104"/>
                  </a:lnTo>
                  <a:lnTo>
                    <a:pt x="4307179" y="49834"/>
                  </a:lnTo>
                  <a:lnTo>
                    <a:pt x="4344314" y="24790"/>
                  </a:lnTo>
                  <a:lnTo>
                    <a:pt x="4389793" y="15582"/>
                  </a:lnTo>
                  <a:lnTo>
                    <a:pt x="4435297" y="24765"/>
                  </a:lnTo>
                  <a:lnTo>
                    <a:pt x="4472444" y="49809"/>
                  </a:lnTo>
                  <a:lnTo>
                    <a:pt x="4497502" y="86969"/>
                  </a:lnTo>
                  <a:lnTo>
                    <a:pt x="4506684" y="132422"/>
                  </a:lnTo>
                  <a:lnTo>
                    <a:pt x="4506684" y="70218"/>
                  </a:lnTo>
                  <a:lnTo>
                    <a:pt x="4615789" y="70104"/>
                  </a:lnTo>
                  <a:lnTo>
                    <a:pt x="4624883" y="71945"/>
                  </a:lnTo>
                  <a:lnTo>
                    <a:pt x="4632325" y="76949"/>
                  </a:lnTo>
                  <a:lnTo>
                    <a:pt x="4637329" y="84378"/>
                  </a:lnTo>
                  <a:lnTo>
                    <a:pt x="4639170" y="93472"/>
                  </a:lnTo>
                  <a:lnTo>
                    <a:pt x="4639170" y="63157"/>
                  </a:lnTo>
                  <a:lnTo>
                    <a:pt x="4630940" y="57594"/>
                  </a:lnTo>
                  <a:lnTo>
                    <a:pt x="4615789" y="54521"/>
                  </a:lnTo>
                  <a:lnTo>
                    <a:pt x="4496689" y="54521"/>
                  </a:lnTo>
                  <a:lnTo>
                    <a:pt x="4466755" y="24701"/>
                  </a:lnTo>
                  <a:lnTo>
                    <a:pt x="4448632" y="15582"/>
                  </a:lnTo>
                  <a:lnTo>
                    <a:pt x="4430319" y="6362"/>
                  </a:lnTo>
                  <a:lnTo>
                    <a:pt x="4390415" y="0"/>
                  </a:lnTo>
                  <a:lnTo>
                    <a:pt x="4350067" y="6083"/>
                  </a:lnTo>
                  <a:lnTo>
                    <a:pt x="4312336" y="25107"/>
                  </a:lnTo>
                  <a:lnTo>
                    <a:pt x="4282897" y="54521"/>
                  </a:lnTo>
                  <a:lnTo>
                    <a:pt x="4163796" y="54521"/>
                  </a:lnTo>
                  <a:lnTo>
                    <a:pt x="4148645" y="57594"/>
                  </a:lnTo>
                  <a:lnTo>
                    <a:pt x="4136263" y="65951"/>
                  </a:lnTo>
                  <a:lnTo>
                    <a:pt x="4127906" y="78320"/>
                  </a:lnTo>
                  <a:lnTo>
                    <a:pt x="4124833" y="93472"/>
                  </a:lnTo>
                  <a:lnTo>
                    <a:pt x="4124833" y="545299"/>
                  </a:lnTo>
                  <a:lnTo>
                    <a:pt x="4127906" y="560451"/>
                  </a:lnTo>
                  <a:lnTo>
                    <a:pt x="4136263" y="572833"/>
                  </a:lnTo>
                  <a:lnTo>
                    <a:pt x="4148645" y="581177"/>
                  </a:lnTo>
                  <a:lnTo>
                    <a:pt x="4163796" y="584250"/>
                  </a:lnTo>
                  <a:lnTo>
                    <a:pt x="4615789" y="584250"/>
                  </a:lnTo>
                  <a:lnTo>
                    <a:pt x="4630953" y="581177"/>
                  </a:lnTo>
                  <a:lnTo>
                    <a:pt x="4643323" y="572833"/>
                  </a:lnTo>
                  <a:lnTo>
                    <a:pt x="4646130" y="568667"/>
                  </a:lnTo>
                  <a:lnTo>
                    <a:pt x="4651680" y="560451"/>
                  </a:lnTo>
                  <a:lnTo>
                    <a:pt x="4654753" y="545299"/>
                  </a:lnTo>
                  <a:lnTo>
                    <a:pt x="4654753" y="93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1197" y="6075989"/>
              <a:ext cx="65384" cy="1069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931" y="6047747"/>
              <a:ext cx="631218" cy="53721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36123" y="8431405"/>
              <a:ext cx="291465" cy="292100"/>
            </a:xfrm>
            <a:custGeom>
              <a:avLst/>
              <a:gdLst/>
              <a:ahLst/>
              <a:cxnLst/>
              <a:rect l="l" t="t" r="r" b="b"/>
              <a:pathLst>
                <a:path w="291464" h="292100">
                  <a:moveTo>
                    <a:pt x="291131" y="0"/>
                  </a:moveTo>
                  <a:lnTo>
                    <a:pt x="0" y="0"/>
                  </a:lnTo>
                  <a:lnTo>
                    <a:pt x="0" y="291563"/>
                  </a:lnTo>
                  <a:lnTo>
                    <a:pt x="291131" y="291563"/>
                  </a:lnTo>
                  <a:lnTo>
                    <a:pt x="291131" y="274412"/>
                  </a:lnTo>
                  <a:lnTo>
                    <a:pt x="17125" y="274412"/>
                  </a:lnTo>
                  <a:lnTo>
                    <a:pt x="17125" y="17150"/>
                  </a:lnTo>
                  <a:lnTo>
                    <a:pt x="291131" y="17150"/>
                  </a:lnTo>
                  <a:lnTo>
                    <a:pt x="291131" y="0"/>
                  </a:lnTo>
                  <a:close/>
                </a:path>
                <a:path w="291464" h="292100">
                  <a:moveTo>
                    <a:pt x="291131" y="17150"/>
                  </a:moveTo>
                  <a:lnTo>
                    <a:pt x="274006" y="17150"/>
                  </a:lnTo>
                  <a:lnTo>
                    <a:pt x="274006" y="274412"/>
                  </a:lnTo>
                  <a:lnTo>
                    <a:pt x="291131" y="274412"/>
                  </a:lnTo>
                  <a:lnTo>
                    <a:pt x="291131" y="1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36123" y="8431405"/>
              <a:ext cx="291465" cy="292100"/>
            </a:xfrm>
            <a:custGeom>
              <a:avLst/>
              <a:gdLst/>
              <a:ahLst/>
              <a:cxnLst/>
              <a:rect l="l" t="t" r="r" b="b"/>
              <a:pathLst>
                <a:path w="291464" h="292100">
                  <a:moveTo>
                    <a:pt x="0" y="291563"/>
                  </a:moveTo>
                  <a:lnTo>
                    <a:pt x="291131" y="291563"/>
                  </a:lnTo>
                  <a:lnTo>
                    <a:pt x="291131" y="0"/>
                  </a:lnTo>
                  <a:lnTo>
                    <a:pt x="0" y="0"/>
                  </a:lnTo>
                  <a:lnTo>
                    <a:pt x="0" y="291563"/>
                  </a:lnTo>
                  <a:close/>
                </a:path>
                <a:path w="291464" h="292100">
                  <a:moveTo>
                    <a:pt x="17125" y="17150"/>
                  </a:moveTo>
                  <a:lnTo>
                    <a:pt x="274006" y="17150"/>
                  </a:lnTo>
                  <a:lnTo>
                    <a:pt x="274006" y="274412"/>
                  </a:lnTo>
                  <a:lnTo>
                    <a:pt x="17125" y="274412"/>
                  </a:lnTo>
                  <a:lnTo>
                    <a:pt x="17125" y="17150"/>
                  </a:lnTo>
                  <a:close/>
                </a:path>
              </a:pathLst>
            </a:custGeom>
            <a:ln w="9997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73432" y="8268480"/>
              <a:ext cx="616585" cy="617855"/>
            </a:xfrm>
            <a:custGeom>
              <a:avLst/>
              <a:gdLst/>
              <a:ahLst/>
              <a:cxnLst/>
              <a:rect l="l" t="t" r="r" b="b"/>
              <a:pathLst>
                <a:path w="616585" h="617854">
                  <a:moveTo>
                    <a:pt x="145565" y="540242"/>
                  </a:moveTo>
                  <a:lnTo>
                    <a:pt x="128440" y="540242"/>
                  </a:lnTo>
                  <a:lnTo>
                    <a:pt x="128440" y="617420"/>
                  </a:lnTo>
                  <a:lnTo>
                    <a:pt x="145566" y="617420"/>
                  </a:lnTo>
                  <a:lnTo>
                    <a:pt x="145565" y="540242"/>
                  </a:lnTo>
                  <a:close/>
                </a:path>
                <a:path w="616585" h="617854">
                  <a:moveTo>
                    <a:pt x="214067" y="540242"/>
                  </a:moveTo>
                  <a:lnTo>
                    <a:pt x="196942" y="540242"/>
                  </a:lnTo>
                  <a:lnTo>
                    <a:pt x="196942" y="617420"/>
                  </a:lnTo>
                  <a:lnTo>
                    <a:pt x="214067" y="617420"/>
                  </a:lnTo>
                  <a:lnTo>
                    <a:pt x="214067" y="540242"/>
                  </a:lnTo>
                  <a:close/>
                </a:path>
                <a:path w="616585" h="617854">
                  <a:moveTo>
                    <a:pt x="282569" y="540242"/>
                  </a:moveTo>
                  <a:lnTo>
                    <a:pt x="265443" y="540242"/>
                  </a:lnTo>
                  <a:lnTo>
                    <a:pt x="265443" y="617420"/>
                  </a:lnTo>
                  <a:lnTo>
                    <a:pt x="282569" y="617420"/>
                  </a:lnTo>
                  <a:lnTo>
                    <a:pt x="282569" y="540242"/>
                  </a:lnTo>
                  <a:close/>
                </a:path>
                <a:path w="616585" h="617854">
                  <a:moveTo>
                    <a:pt x="351070" y="540242"/>
                  </a:moveTo>
                  <a:lnTo>
                    <a:pt x="333945" y="540242"/>
                  </a:lnTo>
                  <a:lnTo>
                    <a:pt x="333945" y="617420"/>
                  </a:lnTo>
                  <a:lnTo>
                    <a:pt x="351070" y="617420"/>
                  </a:lnTo>
                  <a:lnTo>
                    <a:pt x="351070" y="540242"/>
                  </a:lnTo>
                  <a:close/>
                </a:path>
                <a:path w="616585" h="617854">
                  <a:moveTo>
                    <a:pt x="419572" y="540242"/>
                  </a:moveTo>
                  <a:lnTo>
                    <a:pt x="402446" y="540242"/>
                  </a:lnTo>
                  <a:lnTo>
                    <a:pt x="402446" y="617420"/>
                  </a:lnTo>
                  <a:lnTo>
                    <a:pt x="419572" y="617420"/>
                  </a:lnTo>
                  <a:lnTo>
                    <a:pt x="419572" y="540242"/>
                  </a:lnTo>
                  <a:close/>
                </a:path>
                <a:path w="616585" h="617854">
                  <a:moveTo>
                    <a:pt x="488073" y="540242"/>
                  </a:moveTo>
                  <a:lnTo>
                    <a:pt x="470948" y="540242"/>
                  </a:lnTo>
                  <a:lnTo>
                    <a:pt x="470948" y="617420"/>
                  </a:lnTo>
                  <a:lnTo>
                    <a:pt x="488073" y="617420"/>
                  </a:lnTo>
                  <a:lnTo>
                    <a:pt x="488073" y="540242"/>
                  </a:lnTo>
                  <a:close/>
                </a:path>
                <a:path w="616585" h="617854">
                  <a:moveTo>
                    <a:pt x="496636" y="77171"/>
                  </a:moveTo>
                  <a:lnTo>
                    <a:pt x="119877" y="77171"/>
                  </a:lnTo>
                  <a:lnTo>
                    <a:pt x="103221" y="80554"/>
                  </a:lnTo>
                  <a:lnTo>
                    <a:pt x="89619" y="89744"/>
                  </a:lnTo>
                  <a:lnTo>
                    <a:pt x="80442" y="103367"/>
                  </a:lnTo>
                  <a:lnTo>
                    <a:pt x="77064" y="120048"/>
                  </a:lnTo>
                  <a:lnTo>
                    <a:pt x="77064" y="128623"/>
                  </a:lnTo>
                  <a:lnTo>
                    <a:pt x="0" y="128623"/>
                  </a:lnTo>
                  <a:lnTo>
                    <a:pt x="0" y="145774"/>
                  </a:lnTo>
                  <a:lnTo>
                    <a:pt x="77064" y="145774"/>
                  </a:lnTo>
                  <a:lnTo>
                    <a:pt x="77064" y="197226"/>
                  </a:lnTo>
                  <a:lnTo>
                    <a:pt x="0" y="197226"/>
                  </a:lnTo>
                  <a:lnTo>
                    <a:pt x="0" y="214377"/>
                  </a:lnTo>
                  <a:lnTo>
                    <a:pt x="77064" y="214377"/>
                  </a:lnTo>
                  <a:lnTo>
                    <a:pt x="77064" y="265829"/>
                  </a:lnTo>
                  <a:lnTo>
                    <a:pt x="0" y="265829"/>
                  </a:lnTo>
                  <a:lnTo>
                    <a:pt x="0" y="282980"/>
                  </a:lnTo>
                  <a:lnTo>
                    <a:pt x="77064" y="282980"/>
                  </a:lnTo>
                  <a:lnTo>
                    <a:pt x="77064" y="334432"/>
                  </a:lnTo>
                  <a:lnTo>
                    <a:pt x="0" y="334432"/>
                  </a:lnTo>
                  <a:lnTo>
                    <a:pt x="0" y="351583"/>
                  </a:lnTo>
                  <a:lnTo>
                    <a:pt x="77064" y="351583"/>
                  </a:lnTo>
                  <a:lnTo>
                    <a:pt x="77064" y="403036"/>
                  </a:lnTo>
                  <a:lnTo>
                    <a:pt x="0" y="403036"/>
                  </a:lnTo>
                  <a:lnTo>
                    <a:pt x="0" y="420186"/>
                  </a:lnTo>
                  <a:lnTo>
                    <a:pt x="77064" y="420186"/>
                  </a:lnTo>
                  <a:lnTo>
                    <a:pt x="77064" y="471639"/>
                  </a:lnTo>
                  <a:lnTo>
                    <a:pt x="0" y="471639"/>
                  </a:lnTo>
                  <a:lnTo>
                    <a:pt x="0" y="488789"/>
                  </a:lnTo>
                  <a:lnTo>
                    <a:pt x="77064" y="488789"/>
                  </a:lnTo>
                  <a:lnTo>
                    <a:pt x="77064" y="497365"/>
                  </a:lnTo>
                  <a:lnTo>
                    <a:pt x="80442" y="514045"/>
                  </a:lnTo>
                  <a:lnTo>
                    <a:pt x="89619" y="527668"/>
                  </a:lnTo>
                  <a:lnTo>
                    <a:pt x="103222" y="536858"/>
                  </a:lnTo>
                  <a:lnTo>
                    <a:pt x="119877" y="540242"/>
                  </a:lnTo>
                  <a:lnTo>
                    <a:pt x="496636" y="540242"/>
                  </a:lnTo>
                  <a:lnTo>
                    <a:pt x="513292" y="536858"/>
                  </a:lnTo>
                  <a:lnTo>
                    <a:pt x="526894" y="527668"/>
                  </a:lnTo>
                  <a:lnTo>
                    <a:pt x="529978" y="523091"/>
                  </a:lnTo>
                  <a:lnTo>
                    <a:pt x="119877" y="523091"/>
                  </a:lnTo>
                  <a:lnTo>
                    <a:pt x="109879" y="521069"/>
                  </a:lnTo>
                  <a:lnTo>
                    <a:pt x="101714" y="515555"/>
                  </a:lnTo>
                  <a:lnTo>
                    <a:pt x="96208" y="507378"/>
                  </a:lnTo>
                  <a:lnTo>
                    <a:pt x="94189" y="497365"/>
                  </a:lnTo>
                  <a:lnTo>
                    <a:pt x="94189" y="120048"/>
                  </a:lnTo>
                  <a:lnTo>
                    <a:pt x="96208" y="110035"/>
                  </a:lnTo>
                  <a:lnTo>
                    <a:pt x="101714" y="101857"/>
                  </a:lnTo>
                  <a:lnTo>
                    <a:pt x="109879" y="96344"/>
                  </a:lnTo>
                  <a:lnTo>
                    <a:pt x="119877" y="94322"/>
                  </a:lnTo>
                  <a:lnTo>
                    <a:pt x="529978" y="94322"/>
                  </a:lnTo>
                  <a:lnTo>
                    <a:pt x="526894" y="89744"/>
                  </a:lnTo>
                  <a:lnTo>
                    <a:pt x="513292" y="80554"/>
                  </a:lnTo>
                  <a:lnTo>
                    <a:pt x="496636" y="77171"/>
                  </a:lnTo>
                  <a:close/>
                </a:path>
                <a:path w="616585" h="617854">
                  <a:moveTo>
                    <a:pt x="529978" y="94322"/>
                  </a:moveTo>
                  <a:lnTo>
                    <a:pt x="496636" y="94322"/>
                  </a:lnTo>
                  <a:lnTo>
                    <a:pt x="506637" y="96344"/>
                  </a:lnTo>
                  <a:lnTo>
                    <a:pt x="514802" y="101857"/>
                  </a:lnTo>
                  <a:lnTo>
                    <a:pt x="520306" y="110035"/>
                  </a:lnTo>
                  <a:lnTo>
                    <a:pt x="522324" y="120048"/>
                  </a:lnTo>
                  <a:lnTo>
                    <a:pt x="522324" y="497365"/>
                  </a:lnTo>
                  <a:lnTo>
                    <a:pt x="520306" y="507378"/>
                  </a:lnTo>
                  <a:lnTo>
                    <a:pt x="514802" y="515555"/>
                  </a:lnTo>
                  <a:lnTo>
                    <a:pt x="506637" y="521069"/>
                  </a:lnTo>
                  <a:lnTo>
                    <a:pt x="496636" y="523091"/>
                  </a:lnTo>
                  <a:lnTo>
                    <a:pt x="529978" y="523091"/>
                  </a:lnTo>
                  <a:lnTo>
                    <a:pt x="536071" y="514045"/>
                  </a:lnTo>
                  <a:lnTo>
                    <a:pt x="539449" y="497365"/>
                  </a:lnTo>
                  <a:lnTo>
                    <a:pt x="539449" y="488789"/>
                  </a:lnTo>
                  <a:lnTo>
                    <a:pt x="616507" y="488789"/>
                  </a:lnTo>
                  <a:lnTo>
                    <a:pt x="616507" y="471639"/>
                  </a:lnTo>
                  <a:lnTo>
                    <a:pt x="539449" y="471639"/>
                  </a:lnTo>
                  <a:lnTo>
                    <a:pt x="539449" y="420186"/>
                  </a:lnTo>
                  <a:lnTo>
                    <a:pt x="616507" y="420186"/>
                  </a:lnTo>
                  <a:lnTo>
                    <a:pt x="616507" y="403036"/>
                  </a:lnTo>
                  <a:lnTo>
                    <a:pt x="539449" y="403036"/>
                  </a:lnTo>
                  <a:lnTo>
                    <a:pt x="539449" y="351583"/>
                  </a:lnTo>
                  <a:lnTo>
                    <a:pt x="616506" y="351583"/>
                  </a:lnTo>
                  <a:lnTo>
                    <a:pt x="616506" y="334432"/>
                  </a:lnTo>
                  <a:lnTo>
                    <a:pt x="539449" y="334432"/>
                  </a:lnTo>
                  <a:lnTo>
                    <a:pt x="539449" y="282980"/>
                  </a:lnTo>
                  <a:lnTo>
                    <a:pt x="616506" y="282980"/>
                  </a:lnTo>
                  <a:lnTo>
                    <a:pt x="616506" y="265829"/>
                  </a:lnTo>
                  <a:lnTo>
                    <a:pt x="539449" y="265829"/>
                  </a:lnTo>
                  <a:lnTo>
                    <a:pt x="539449" y="214377"/>
                  </a:lnTo>
                  <a:lnTo>
                    <a:pt x="616506" y="214377"/>
                  </a:lnTo>
                  <a:lnTo>
                    <a:pt x="616506" y="197226"/>
                  </a:lnTo>
                  <a:lnTo>
                    <a:pt x="539449" y="197226"/>
                  </a:lnTo>
                  <a:lnTo>
                    <a:pt x="539449" y="145774"/>
                  </a:lnTo>
                  <a:lnTo>
                    <a:pt x="616506" y="145774"/>
                  </a:lnTo>
                  <a:lnTo>
                    <a:pt x="616506" y="128623"/>
                  </a:lnTo>
                  <a:lnTo>
                    <a:pt x="539449" y="128623"/>
                  </a:lnTo>
                  <a:lnTo>
                    <a:pt x="539449" y="120048"/>
                  </a:lnTo>
                  <a:lnTo>
                    <a:pt x="536071" y="103367"/>
                  </a:lnTo>
                  <a:lnTo>
                    <a:pt x="529978" y="94322"/>
                  </a:lnTo>
                  <a:close/>
                </a:path>
                <a:path w="616585" h="617854">
                  <a:moveTo>
                    <a:pt x="145565" y="0"/>
                  </a:moveTo>
                  <a:lnTo>
                    <a:pt x="128440" y="0"/>
                  </a:lnTo>
                  <a:lnTo>
                    <a:pt x="128440" y="77171"/>
                  </a:lnTo>
                  <a:lnTo>
                    <a:pt x="145565" y="77171"/>
                  </a:lnTo>
                  <a:lnTo>
                    <a:pt x="145565" y="0"/>
                  </a:lnTo>
                  <a:close/>
                </a:path>
                <a:path w="616585" h="617854">
                  <a:moveTo>
                    <a:pt x="214067" y="0"/>
                  </a:moveTo>
                  <a:lnTo>
                    <a:pt x="196941" y="0"/>
                  </a:lnTo>
                  <a:lnTo>
                    <a:pt x="196941" y="77171"/>
                  </a:lnTo>
                  <a:lnTo>
                    <a:pt x="214067" y="77171"/>
                  </a:lnTo>
                  <a:lnTo>
                    <a:pt x="214067" y="0"/>
                  </a:lnTo>
                  <a:close/>
                </a:path>
                <a:path w="616585" h="617854">
                  <a:moveTo>
                    <a:pt x="282568" y="0"/>
                  </a:moveTo>
                  <a:lnTo>
                    <a:pt x="265443" y="0"/>
                  </a:lnTo>
                  <a:lnTo>
                    <a:pt x="265443" y="77171"/>
                  </a:lnTo>
                  <a:lnTo>
                    <a:pt x="282568" y="77171"/>
                  </a:lnTo>
                  <a:lnTo>
                    <a:pt x="282568" y="0"/>
                  </a:lnTo>
                  <a:close/>
                </a:path>
                <a:path w="616585" h="617854">
                  <a:moveTo>
                    <a:pt x="351070" y="0"/>
                  </a:moveTo>
                  <a:lnTo>
                    <a:pt x="333945" y="0"/>
                  </a:lnTo>
                  <a:lnTo>
                    <a:pt x="333945" y="77171"/>
                  </a:lnTo>
                  <a:lnTo>
                    <a:pt x="351070" y="77171"/>
                  </a:lnTo>
                  <a:lnTo>
                    <a:pt x="351070" y="0"/>
                  </a:lnTo>
                  <a:close/>
                </a:path>
                <a:path w="616585" h="617854">
                  <a:moveTo>
                    <a:pt x="419571" y="0"/>
                  </a:moveTo>
                  <a:lnTo>
                    <a:pt x="402446" y="0"/>
                  </a:lnTo>
                  <a:lnTo>
                    <a:pt x="402446" y="77171"/>
                  </a:lnTo>
                  <a:lnTo>
                    <a:pt x="419572" y="77171"/>
                  </a:lnTo>
                  <a:lnTo>
                    <a:pt x="419571" y="0"/>
                  </a:lnTo>
                  <a:close/>
                </a:path>
                <a:path w="616585" h="617854">
                  <a:moveTo>
                    <a:pt x="488073" y="0"/>
                  </a:moveTo>
                  <a:lnTo>
                    <a:pt x="470948" y="0"/>
                  </a:lnTo>
                  <a:lnTo>
                    <a:pt x="470948" y="77171"/>
                  </a:lnTo>
                  <a:lnTo>
                    <a:pt x="488073" y="77171"/>
                  </a:lnTo>
                  <a:lnTo>
                    <a:pt x="488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73432" y="8268480"/>
              <a:ext cx="616585" cy="617855"/>
            </a:xfrm>
            <a:custGeom>
              <a:avLst/>
              <a:gdLst/>
              <a:ahLst/>
              <a:cxnLst/>
              <a:rect l="l" t="t" r="r" b="b"/>
              <a:pathLst>
                <a:path w="616585" h="617854">
                  <a:moveTo>
                    <a:pt x="616506" y="145774"/>
                  </a:moveTo>
                  <a:lnTo>
                    <a:pt x="616506" y="128623"/>
                  </a:lnTo>
                  <a:lnTo>
                    <a:pt x="539449" y="128623"/>
                  </a:lnTo>
                  <a:lnTo>
                    <a:pt x="539449" y="120048"/>
                  </a:lnTo>
                  <a:lnTo>
                    <a:pt x="536071" y="103367"/>
                  </a:lnTo>
                  <a:lnTo>
                    <a:pt x="526894" y="89744"/>
                  </a:lnTo>
                  <a:lnTo>
                    <a:pt x="513292" y="80554"/>
                  </a:lnTo>
                  <a:lnTo>
                    <a:pt x="496636" y="77171"/>
                  </a:lnTo>
                  <a:lnTo>
                    <a:pt x="488073" y="77171"/>
                  </a:lnTo>
                  <a:lnTo>
                    <a:pt x="488073" y="0"/>
                  </a:lnTo>
                  <a:lnTo>
                    <a:pt x="470948" y="0"/>
                  </a:lnTo>
                  <a:lnTo>
                    <a:pt x="470948" y="77171"/>
                  </a:lnTo>
                  <a:lnTo>
                    <a:pt x="419572" y="77171"/>
                  </a:lnTo>
                  <a:lnTo>
                    <a:pt x="419571" y="0"/>
                  </a:lnTo>
                  <a:lnTo>
                    <a:pt x="402446" y="0"/>
                  </a:lnTo>
                  <a:lnTo>
                    <a:pt x="402446" y="77171"/>
                  </a:lnTo>
                  <a:lnTo>
                    <a:pt x="351070" y="77171"/>
                  </a:lnTo>
                  <a:lnTo>
                    <a:pt x="351070" y="0"/>
                  </a:lnTo>
                  <a:lnTo>
                    <a:pt x="333945" y="0"/>
                  </a:lnTo>
                  <a:lnTo>
                    <a:pt x="333945" y="77171"/>
                  </a:lnTo>
                  <a:lnTo>
                    <a:pt x="282568" y="77171"/>
                  </a:lnTo>
                  <a:lnTo>
                    <a:pt x="282568" y="0"/>
                  </a:lnTo>
                  <a:lnTo>
                    <a:pt x="265443" y="0"/>
                  </a:lnTo>
                  <a:lnTo>
                    <a:pt x="265443" y="77171"/>
                  </a:lnTo>
                  <a:lnTo>
                    <a:pt x="214067" y="77171"/>
                  </a:lnTo>
                  <a:lnTo>
                    <a:pt x="214067" y="0"/>
                  </a:lnTo>
                  <a:lnTo>
                    <a:pt x="196941" y="0"/>
                  </a:lnTo>
                  <a:lnTo>
                    <a:pt x="196941" y="77171"/>
                  </a:lnTo>
                  <a:lnTo>
                    <a:pt x="145565" y="77171"/>
                  </a:lnTo>
                  <a:lnTo>
                    <a:pt x="145565" y="0"/>
                  </a:lnTo>
                  <a:lnTo>
                    <a:pt x="128440" y="0"/>
                  </a:lnTo>
                  <a:lnTo>
                    <a:pt x="128440" y="77171"/>
                  </a:lnTo>
                  <a:lnTo>
                    <a:pt x="119877" y="77171"/>
                  </a:lnTo>
                  <a:lnTo>
                    <a:pt x="103221" y="80554"/>
                  </a:lnTo>
                  <a:lnTo>
                    <a:pt x="89619" y="89744"/>
                  </a:lnTo>
                  <a:lnTo>
                    <a:pt x="80442" y="103367"/>
                  </a:lnTo>
                  <a:lnTo>
                    <a:pt x="77064" y="120048"/>
                  </a:lnTo>
                  <a:lnTo>
                    <a:pt x="77064" y="128623"/>
                  </a:lnTo>
                  <a:lnTo>
                    <a:pt x="0" y="128623"/>
                  </a:lnTo>
                  <a:lnTo>
                    <a:pt x="0" y="145774"/>
                  </a:lnTo>
                  <a:lnTo>
                    <a:pt x="77064" y="145774"/>
                  </a:lnTo>
                  <a:lnTo>
                    <a:pt x="77064" y="197226"/>
                  </a:lnTo>
                  <a:lnTo>
                    <a:pt x="0" y="197226"/>
                  </a:lnTo>
                  <a:lnTo>
                    <a:pt x="0" y="214377"/>
                  </a:lnTo>
                  <a:lnTo>
                    <a:pt x="77064" y="214377"/>
                  </a:lnTo>
                  <a:lnTo>
                    <a:pt x="77064" y="265829"/>
                  </a:lnTo>
                  <a:lnTo>
                    <a:pt x="0" y="265829"/>
                  </a:lnTo>
                  <a:lnTo>
                    <a:pt x="0" y="282980"/>
                  </a:lnTo>
                  <a:lnTo>
                    <a:pt x="77064" y="282980"/>
                  </a:lnTo>
                  <a:lnTo>
                    <a:pt x="77064" y="334432"/>
                  </a:lnTo>
                  <a:lnTo>
                    <a:pt x="0" y="334432"/>
                  </a:lnTo>
                  <a:lnTo>
                    <a:pt x="0" y="351583"/>
                  </a:lnTo>
                  <a:lnTo>
                    <a:pt x="77064" y="351583"/>
                  </a:lnTo>
                  <a:lnTo>
                    <a:pt x="77064" y="403036"/>
                  </a:lnTo>
                  <a:lnTo>
                    <a:pt x="0" y="403036"/>
                  </a:lnTo>
                  <a:lnTo>
                    <a:pt x="0" y="420186"/>
                  </a:lnTo>
                  <a:lnTo>
                    <a:pt x="77064" y="420186"/>
                  </a:lnTo>
                  <a:lnTo>
                    <a:pt x="77064" y="471639"/>
                  </a:lnTo>
                  <a:lnTo>
                    <a:pt x="0" y="471639"/>
                  </a:lnTo>
                  <a:lnTo>
                    <a:pt x="0" y="488789"/>
                  </a:lnTo>
                  <a:lnTo>
                    <a:pt x="77064" y="488789"/>
                  </a:lnTo>
                  <a:lnTo>
                    <a:pt x="77064" y="497365"/>
                  </a:lnTo>
                  <a:lnTo>
                    <a:pt x="80442" y="514045"/>
                  </a:lnTo>
                  <a:lnTo>
                    <a:pt x="89619" y="527668"/>
                  </a:lnTo>
                  <a:lnTo>
                    <a:pt x="103222" y="536858"/>
                  </a:lnTo>
                  <a:lnTo>
                    <a:pt x="119877" y="540242"/>
                  </a:lnTo>
                  <a:lnTo>
                    <a:pt x="128440" y="540242"/>
                  </a:lnTo>
                  <a:lnTo>
                    <a:pt x="128440" y="617420"/>
                  </a:lnTo>
                  <a:lnTo>
                    <a:pt x="145566" y="617420"/>
                  </a:lnTo>
                  <a:lnTo>
                    <a:pt x="145565" y="540242"/>
                  </a:lnTo>
                  <a:lnTo>
                    <a:pt x="196942" y="540242"/>
                  </a:lnTo>
                  <a:lnTo>
                    <a:pt x="196942" y="617420"/>
                  </a:lnTo>
                  <a:lnTo>
                    <a:pt x="214067" y="617420"/>
                  </a:lnTo>
                  <a:lnTo>
                    <a:pt x="214067" y="540242"/>
                  </a:lnTo>
                  <a:lnTo>
                    <a:pt x="265443" y="540242"/>
                  </a:lnTo>
                  <a:lnTo>
                    <a:pt x="265443" y="617420"/>
                  </a:lnTo>
                  <a:lnTo>
                    <a:pt x="282569" y="617420"/>
                  </a:lnTo>
                  <a:lnTo>
                    <a:pt x="282569" y="540242"/>
                  </a:lnTo>
                  <a:lnTo>
                    <a:pt x="333945" y="540242"/>
                  </a:lnTo>
                  <a:lnTo>
                    <a:pt x="333945" y="617420"/>
                  </a:lnTo>
                  <a:lnTo>
                    <a:pt x="351070" y="617420"/>
                  </a:lnTo>
                  <a:lnTo>
                    <a:pt x="351070" y="540242"/>
                  </a:lnTo>
                  <a:lnTo>
                    <a:pt x="402446" y="540242"/>
                  </a:lnTo>
                  <a:lnTo>
                    <a:pt x="402446" y="617420"/>
                  </a:lnTo>
                  <a:lnTo>
                    <a:pt x="419572" y="617420"/>
                  </a:lnTo>
                  <a:lnTo>
                    <a:pt x="419572" y="540242"/>
                  </a:lnTo>
                  <a:lnTo>
                    <a:pt x="470948" y="540242"/>
                  </a:lnTo>
                  <a:lnTo>
                    <a:pt x="470948" y="617420"/>
                  </a:lnTo>
                  <a:lnTo>
                    <a:pt x="488073" y="617420"/>
                  </a:lnTo>
                  <a:lnTo>
                    <a:pt x="488073" y="540242"/>
                  </a:lnTo>
                  <a:lnTo>
                    <a:pt x="496636" y="540242"/>
                  </a:lnTo>
                  <a:lnTo>
                    <a:pt x="513292" y="536858"/>
                  </a:lnTo>
                  <a:lnTo>
                    <a:pt x="526894" y="527668"/>
                  </a:lnTo>
                  <a:lnTo>
                    <a:pt x="536071" y="514045"/>
                  </a:lnTo>
                  <a:lnTo>
                    <a:pt x="539449" y="497365"/>
                  </a:lnTo>
                  <a:lnTo>
                    <a:pt x="539449" y="488789"/>
                  </a:lnTo>
                  <a:lnTo>
                    <a:pt x="616507" y="488789"/>
                  </a:lnTo>
                  <a:lnTo>
                    <a:pt x="616507" y="471639"/>
                  </a:lnTo>
                  <a:lnTo>
                    <a:pt x="539449" y="471639"/>
                  </a:lnTo>
                  <a:lnTo>
                    <a:pt x="539449" y="420186"/>
                  </a:lnTo>
                  <a:lnTo>
                    <a:pt x="616506" y="420186"/>
                  </a:lnTo>
                  <a:lnTo>
                    <a:pt x="616506" y="403036"/>
                  </a:lnTo>
                  <a:lnTo>
                    <a:pt x="539449" y="403036"/>
                  </a:lnTo>
                  <a:lnTo>
                    <a:pt x="539449" y="351583"/>
                  </a:lnTo>
                  <a:lnTo>
                    <a:pt x="616506" y="351583"/>
                  </a:lnTo>
                  <a:lnTo>
                    <a:pt x="616506" y="334432"/>
                  </a:lnTo>
                  <a:lnTo>
                    <a:pt x="539449" y="334432"/>
                  </a:lnTo>
                  <a:lnTo>
                    <a:pt x="539449" y="282980"/>
                  </a:lnTo>
                  <a:lnTo>
                    <a:pt x="616506" y="282980"/>
                  </a:lnTo>
                  <a:lnTo>
                    <a:pt x="616506" y="265829"/>
                  </a:lnTo>
                  <a:lnTo>
                    <a:pt x="539449" y="265829"/>
                  </a:lnTo>
                  <a:lnTo>
                    <a:pt x="539449" y="214377"/>
                  </a:lnTo>
                  <a:lnTo>
                    <a:pt x="616506" y="214377"/>
                  </a:lnTo>
                  <a:lnTo>
                    <a:pt x="616506" y="197226"/>
                  </a:lnTo>
                  <a:lnTo>
                    <a:pt x="539449" y="197226"/>
                  </a:lnTo>
                  <a:lnTo>
                    <a:pt x="539449" y="145774"/>
                  </a:lnTo>
                  <a:lnTo>
                    <a:pt x="616506" y="145774"/>
                  </a:lnTo>
                  <a:close/>
                </a:path>
                <a:path w="616585" h="617854">
                  <a:moveTo>
                    <a:pt x="522324" y="497365"/>
                  </a:moveTo>
                  <a:lnTo>
                    <a:pt x="520306" y="507378"/>
                  </a:lnTo>
                  <a:lnTo>
                    <a:pt x="514802" y="515555"/>
                  </a:lnTo>
                  <a:lnTo>
                    <a:pt x="506637" y="521069"/>
                  </a:lnTo>
                  <a:lnTo>
                    <a:pt x="496636" y="523091"/>
                  </a:lnTo>
                  <a:lnTo>
                    <a:pt x="119877" y="523091"/>
                  </a:lnTo>
                  <a:lnTo>
                    <a:pt x="94189" y="120048"/>
                  </a:lnTo>
                  <a:lnTo>
                    <a:pt x="96208" y="110035"/>
                  </a:lnTo>
                  <a:lnTo>
                    <a:pt x="101714" y="101857"/>
                  </a:lnTo>
                  <a:lnTo>
                    <a:pt x="109879" y="96344"/>
                  </a:lnTo>
                  <a:lnTo>
                    <a:pt x="119877" y="94322"/>
                  </a:lnTo>
                  <a:lnTo>
                    <a:pt x="496636" y="94322"/>
                  </a:lnTo>
                  <a:lnTo>
                    <a:pt x="522324" y="497365"/>
                  </a:lnTo>
                  <a:close/>
                </a:path>
              </a:pathLst>
            </a:custGeom>
            <a:ln w="9997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0727" y="8312924"/>
              <a:ext cx="612140" cy="593725"/>
            </a:xfrm>
            <a:custGeom>
              <a:avLst/>
              <a:gdLst/>
              <a:ahLst/>
              <a:cxnLst/>
              <a:rect l="l" t="t" r="r" b="b"/>
              <a:pathLst>
                <a:path w="612140" h="593725">
                  <a:moveTo>
                    <a:pt x="313143" y="529907"/>
                  </a:moveTo>
                  <a:lnTo>
                    <a:pt x="309613" y="525881"/>
                  </a:lnTo>
                  <a:lnTo>
                    <a:pt x="304876" y="525284"/>
                  </a:lnTo>
                  <a:lnTo>
                    <a:pt x="256616" y="513918"/>
                  </a:lnTo>
                  <a:lnTo>
                    <a:pt x="211493" y="493369"/>
                  </a:lnTo>
                  <a:lnTo>
                    <a:pt x="170599" y="463854"/>
                  </a:lnTo>
                  <a:lnTo>
                    <a:pt x="137020" y="427812"/>
                  </a:lnTo>
                  <a:lnTo>
                    <a:pt x="111277" y="386537"/>
                  </a:lnTo>
                  <a:lnTo>
                    <a:pt x="93865" y="341299"/>
                  </a:lnTo>
                  <a:lnTo>
                    <a:pt x="85280" y="293420"/>
                  </a:lnTo>
                  <a:lnTo>
                    <a:pt x="86017" y="244182"/>
                  </a:lnTo>
                  <a:lnTo>
                    <a:pt x="96570" y="194868"/>
                  </a:lnTo>
                  <a:lnTo>
                    <a:pt x="96672" y="194741"/>
                  </a:lnTo>
                  <a:lnTo>
                    <a:pt x="96735" y="194868"/>
                  </a:lnTo>
                  <a:lnTo>
                    <a:pt x="137985" y="265087"/>
                  </a:lnTo>
                  <a:lnTo>
                    <a:pt x="143751" y="266585"/>
                  </a:lnTo>
                  <a:lnTo>
                    <a:pt x="152742" y="261302"/>
                  </a:lnTo>
                  <a:lnTo>
                    <a:pt x="154228" y="255524"/>
                  </a:lnTo>
                  <a:lnTo>
                    <a:pt x="118541" y="194741"/>
                  </a:lnTo>
                  <a:lnTo>
                    <a:pt x="117538" y="193040"/>
                  </a:lnTo>
                  <a:lnTo>
                    <a:pt x="99822" y="162864"/>
                  </a:lnTo>
                  <a:lnTo>
                    <a:pt x="94043" y="161353"/>
                  </a:lnTo>
                  <a:lnTo>
                    <a:pt x="1498" y="215633"/>
                  </a:lnTo>
                  <a:lnTo>
                    <a:pt x="0" y="221411"/>
                  </a:lnTo>
                  <a:lnTo>
                    <a:pt x="5270" y="230390"/>
                  </a:lnTo>
                  <a:lnTo>
                    <a:pt x="11049" y="231889"/>
                  </a:lnTo>
                  <a:lnTo>
                    <a:pt x="77254" y="193040"/>
                  </a:lnTo>
                  <a:lnTo>
                    <a:pt x="77266" y="193217"/>
                  </a:lnTo>
                  <a:lnTo>
                    <a:pt x="67144" y="241528"/>
                  </a:lnTo>
                  <a:lnTo>
                    <a:pt x="65811" y="289496"/>
                  </a:lnTo>
                  <a:lnTo>
                    <a:pt x="72758" y="336143"/>
                  </a:lnTo>
                  <a:lnTo>
                    <a:pt x="87439" y="380530"/>
                  </a:lnTo>
                  <a:lnTo>
                    <a:pt x="109372" y="421665"/>
                  </a:lnTo>
                  <a:lnTo>
                    <a:pt x="138036" y="458597"/>
                  </a:lnTo>
                  <a:lnTo>
                    <a:pt x="172910" y="490372"/>
                  </a:lnTo>
                  <a:lnTo>
                    <a:pt x="213487" y="516013"/>
                  </a:lnTo>
                  <a:lnTo>
                    <a:pt x="259245" y="534555"/>
                  </a:lnTo>
                  <a:lnTo>
                    <a:pt x="302793" y="544029"/>
                  </a:lnTo>
                  <a:lnTo>
                    <a:pt x="308851" y="544080"/>
                  </a:lnTo>
                  <a:lnTo>
                    <a:pt x="313093" y="539877"/>
                  </a:lnTo>
                  <a:lnTo>
                    <a:pt x="313143" y="529907"/>
                  </a:lnTo>
                  <a:close/>
                </a:path>
                <a:path w="612140" h="593725">
                  <a:moveTo>
                    <a:pt x="557987" y="116967"/>
                  </a:moveTo>
                  <a:lnTo>
                    <a:pt x="557847" y="86791"/>
                  </a:lnTo>
                  <a:lnTo>
                    <a:pt x="557491" y="19342"/>
                  </a:lnTo>
                  <a:lnTo>
                    <a:pt x="557530" y="13309"/>
                  </a:lnTo>
                  <a:lnTo>
                    <a:pt x="557669" y="9867"/>
                  </a:lnTo>
                  <a:lnTo>
                    <a:pt x="553783" y="5638"/>
                  </a:lnTo>
                  <a:lnTo>
                    <a:pt x="548525" y="5435"/>
                  </a:lnTo>
                  <a:lnTo>
                    <a:pt x="548043" y="5448"/>
                  </a:lnTo>
                  <a:lnTo>
                    <a:pt x="542836" y="5448"/>
                  </a:lnTo>
                  <a:lnTo>
                    <a:pt x="538619" y="9664"/>
                  </a:lnTo>
                  <a:lnTo>
                    <a:pt x="538683" y="26860"/>
                  </a:lnTo>
                  <a:lnTo>
                    <a:pt x="538797" y="50723"/>
                  </a:lnTo>
                  <a:lnTo>
                    <a:pt x="538911" y="86791"/>
                  </a:lnTo>
                  <a:lnTo>
                    <a:pt x="503885" y="55308"/>
                  </a:lnTo>
                  <a:lnTo>
                    <a:pt x="465010" y="30797"/>
                  </a:lnTo>
                  <a:lnTo>
                    <a:pt x="437565" y="19342"/>
                  </a:lnTo>
                  <a:lnTo>
                    <a:pt x="423125" y="13309"/>
                  </a:lnTo>
                  <a:lnTo>
                    <a:pt x="379196" y="2997"/>
                  </a:lnTo>
                  <a:lnTo>
                    <a:pt x="334175" y="0"/>
                  </a:lnTo>
                  <a:lnTo>
                    <a:pt x="289013" y="4445"/>
                  </a:lnTo>
                  <a:lnTo>
                    <a:pt x="244652" y="16497"/>
                  </a:lnTo>
                  <a:lnTo>
                    <a:pt x="202057" y="36296"/>
                  </a:lnTo>
                  <a:lnTo>
                    <a:pt x="158711" y="67233"/>
                  </a:lnTo>
                  <a:lnTo>
                    <a:pt x="122237" y="106032"/>
                  </a:lnTo>
                  <a:lnTo>
                    <a:pt x="119075" y="110172"/>
                  </a:lnTo>
                  <a:lnTo>
                    <a:pt x="119875" y="116078"/>
                  </a:lnTo>
                  <a:lnTo>
                    <a:pt x="128130" y="122364"/>
                  </a:lnTo>
                  <a:lnTo>
                    <a:pt x="133997" y="121615"/>
                  </a:lnTo>
                  <a:lnTo>
                    <a:pt x="137223" y="117475"/>
                  </a:lnTo>
                  <a:lnTo>
                    <a:pt x="153276" y="98628"/>
                  </a:lnTo>
                  <a:lnTo>
                    <a:pt x="190576" y="66065"/>
                  </a:lnTo>
                  <a:lnTo>
                    <a:pt x="257467" y="32016"/>
                  </a:lnTo>
                  <a:lnTo>
                    <a:pt x="305422" y="20993"/>
                  </a:lnTo>
                  <a:lnTo>
                    <a:pt x="354012" y="19342"/>
                  </a:lnTo>
                  <a:lnTo>
                    <a:pt x="401853" y="26860"/>
                  </a:lnTo>
                  <a:lnTo>
                    <a:pt x="447598" y="43332"/>
                  </a:lnTo>
                  <a:lnTo>
                    <a:pt x="489851" y="68541"/>
                  </a:lnTo>
                  <a:lnTo>
                    <a:pt x="527278" y="102285"/>
                  </a:lnTo>
                  <a:lnTo>
                    <a:pt x="527342" y="102438"/>
                  </a:lnTo>
                  <a:lnTo>
                    <a:pt x="446201" y="102831"/>
                  </a:lnTo>
                  <a:lnTo>
                    <a:pt x="441985" y="107061"/>
                  </a:lnTo>
                  <a:lnTo>
                    <a:pt x="442099" y="117538"/>
                  </a:lnTo>
                  <a:lnTo>
                    <a:pt x="446252" y="121678"/>
                  </a:lnTo>
                  <a:lnTo>
                    <a:pt x="553758" y="121183"/>
                  </a:lnTo>
                  <a:lnTo>
                    <a:pt x="557987" y="116967"/>
                  </a:lnTo>
                  <a:close/>
                </a:path>
                <a:path w="612140" h="593725">
                  <a:moveTo>
                    <a:pt x="612076" y="273100"/>
                  </a:moveTo>
                  <a:lnTo>
                    <a:pt x="606958" y="220116"/>
                  </a:lnTo>
                  <a:lnTo>
                    <a:pt x="591591" y="169138"/>
                  </a:lnTo>
                  <a:lnTo>
                    <a:pt x="584098" y="162039"/>
                  </a:lnTo>
                  <a:lnTo>
                    <a:pt x="574471" y="165989"/>
                  </a:lnTo>
                  <a:lnTo>
                    <a:pt x="572173" y="171500"/>
                  </a:lnTo>
                  <a:lnTo>
                    <a:pt x="574154" y="176314"/>
                  </a:lnTo>
                  <a:lnTo>
                    <a:pt x="587743" y="220218"/>
                  </a:lnTo>
                  <a:lnTo>
                    <a:pt x="593153" y="264553"/>
                  </a:lnTo>
                  <a:lnTo>
                    <a:pt x="590778" y="308394"/>
                  </a:lnTo>
                  <a:lnTo>
                    <a:pt x="581025" y="350799"/>
                  </a:lnTo>
                  <a:lnTo>
                    <a:pt x="564273" y="390842"/>
                  </a:lnTo>
                  <a:lnTo>
                    <a:pt x="540931" y="427570"/>
                  </a:lnTo>
                  <a:lnTo>
                    <a:pt x="511378" y="460044"/>
                  </a:lnTo>
                  <a:lnTo>
                    <a:pt x="475996" y="487337"/>
                  </a:lnTo>
                  <a:lnTo>
                    <a:pt x="435203" y="508495"/>
                  </a:lnTo>
                  <a:lnTo>
                    <a:pt x="391858" y="521906"/>
                  </a:lnTo>
                  <a:lnTo>
                    <a:pt x="391693" y="521906"/>
                  </a:lnTo>
                  <a:lnTo>
                    <a:pt x="391744" y="521766"/>
                  </a:lnTo>
                  <a:lnTo>
                    <a:pt x="429348" y="455333"/>
                  </a:lnTo>
                  <a:lnTo>
                    <a:pt x="432219" y="450989"/>
                  </a:lnTo>
                  <a:lnTo>
                    <a:pt x="431038" y="445147"/>
                  </a:lnTo>
                  <a:lnTo>
                    <a:pt x="422351" y="439394"/>
                  </a:lnTo>
                  <a:lnTo>
                    <a:pt x="416509" y="440575"/>
                  </a:lnTo>
                  <a:lnTo>
                    <a:pt x="413372" y="445300"/>
                  </a:lnTo>
                  <a:lnTo>
                    <a:pt x="412953" y="446100"/>
                  </a:lnTo>
                  <a:lnTo>
                    <a:pt x="362610" y="535101"/>
                  </a:lnTo>
                  <a:lnTo>
                    <a:pt x="364210" y="540854"/>
                  </a:lnTo>
                  <a:lnTo>
                    <a:pt x="453072" y="591083"/>
                  </a:lnTo>
                  <a:lnTo>
                    <a:pt x="457581" y="593699"/>
                  </a:lnTo>
                  <a:lnTo>
                    <a:pt x="463346" y="592188"/>
                  </a:lnTo>
                  <a:lnTo>
                    <a:pt x="468591" y="583184"/>
                  </a:lnTo>
                  <a:lnTo>
                    <a:pt x="467067" y="577418"/>
                  </a:lnTo>
                  <a:lnTo>
                    <a:pt x="462356" y="574687"/>
                  </a:lnTo>
                  <a:lnTo>
                    <a:pt x="400189" y="539534"/>
                  </a:lnTo>
                  <a:lnTo>
                    <a:pt x="444919" y="524865"/>
                  </a:lnTo>
                  <a:lnTo>
                    <a:pt x="450519" y="521906"/>
                  </a:lnTo>
                  <a:lnTo>
                    <a:pt x="485559" y="503440"/>
                  </a:lnTo>
                  <a:lnTo>
                    <a:pt x="521601" y="475907"/>
                  </a:lnTo>
                  <a:lnTo>
                    <a:pt x="552450" y="443026"/>
                  </a:lnTo>
                  <a:lnTo>
                    <a:pt x="577532" y="405561"/>
                  </a:lnTo>
                  <a:lnTo>
                    <a:pt x="596226" y="364248"/>
                  </a:lnTo>
                  <a:lnTo>
                    <a:pt x="607936" y="319849"/>
                  </a:lnTo>
                  <a:lnTo>
                    <a:pt x="612076" y="273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69491" y="5228843"/>
            <a:ext cx="6172200" cy="441959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15"/>
              </a:spcBef>
            </a:pP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Advantages</a:t>
            </a:r>
            <a:r>
              <a:rPr sz="2000" b="1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proved</a:t>
            </a:r>
            <a:r>
              <a:rPr sz="20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0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showcase</a:t>
            </a:r>
            <a:r>
              <a:rPr sz="2000" b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2000" b="1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Segoe UI"/>
                <a:cs typeface="Segoe UI"/>
              </a:rPr>
              <a:t>Innolectric:</a:t>
            </a:r>
            <a:endParaRPr sz="2000">
              <a:latin typeface="Segoe UI"/>
              <a:cs typeface="Segoe U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572752" y="403986"/>
          <a:ext cx="7460615" cy="6092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4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Core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material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DDDA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PFGA-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20W1C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DDDA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PFGC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DDDA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Deviation*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DD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manufacturer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Nanoamor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0" dirty="0">
                          <a:latin typeface="Segoe UI"/>
                          <a:cs typeface="Segoe UI"/>
                        </a:rPr>
                        <a:t>Ro-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Lo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Segoe UI"/>
                          <a:cs typeface="Segoe UI"/>
                        </a:rPr>
                        <a:t>-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modell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N-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D57H15U90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43878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CS572060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WEE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05880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dirty="0">
                          <a:latin typeface="Segoe UI"/>
                          <a:cs typeface="Segoe UI"/>
                        </a:rPr>
                        <a:t>-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Inductance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85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цH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92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цH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0" dirty="0">
                          <a:latin typeface="Segoe UI"/>
                          <a:cs typeface="Segoe UI"/>
                        </a:rPr>
                        <a:t>7.6%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Resonance</a:t>
                      </a:r>
                      <a:r>
                        <a:rPr sz="1200" spc="-8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frequency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8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MHz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7.3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MHz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+9.5%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Resistance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0.04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ohm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0.52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ohm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0" dirty="0">
                          <a:latin typeface="Segoe UI"/>
                          <a:cs typeface="Segoe UI"/>
                        </a:rPr>
                        <a:t>92.3%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Parasitic</a:t>
                      </a:r>
                      <a:r>
                        <a:rPr sz="12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capacitance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4.66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pF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5.17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pF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0" dirty="0">
                          <a:latin typeface="Segoe UI"/>
                          <a:cs typeface="Segoe UI"/>
                        </a:rPr>
                        <a:t>9.8%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2075" marR="3048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Core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Saturation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temp. @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op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1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(510V-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41A),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(Power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loss)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175 °C.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126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W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88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°C,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131.56 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W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0" dirty="0">
                          <a:latin typeface="Segoe UI"/>
                          <a:cs typeface="Segoe UI"/>
                        </a:rPr>
                        <a:t>14.7%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2075" marR="3048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Core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Saturation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temp. @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op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2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(315V-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65A),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(Power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loss)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68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°C,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90.46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W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84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°C,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103.54 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W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5" dirty="0">
                          <a:latin typeface="Segoe UI"/>
                          <a:cs typeface="Segoe UI"/>
                        </a:rPr>
                        <a:t>19%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Winding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diameter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(WD)(mm)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2x1.91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22,92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2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×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1.91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22,92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25" dirty="0">
                          <a:latin typeface="Segoe UI"/>
                          <a:cs typeface="Segoe UI"/>
                        </a:rPr>
                        <a:t>0%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Outer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core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diameter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OD(mm)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57.15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57.15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25" dirty="0">
                          <a:latin typeface="Segoe UI"/>
                          <a:cs typeface="Segoe UI"/>
                        </a:rPr>
                        <a:t>0%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Numbr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Turns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25" dirty="0">
                          <a:latin typeface="Segoe UI"/>
                          <a:cs typeface="Segoe UI"/>
                        </a:rPr>
                        <a:t>20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25" dirty="0">
                          <a:latin typeface="Segoe UI"/>
                          <a:cs typeface="Segoe UI"/>
                        </a:rPr>
                        <a:t>23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5" dirty="0">
                          <a:latin typeface="Segoe UI"/>
                          <a:cs typeface="Segoe UI"/>
                        </a:rPr>
                        <a:t>13%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2075" marR="8343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Consumed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surface A=ODX(Height+2*WD)(mm</a:t>
                      </a:r>
                      <a:r>
                        <a:rPr sz="1200" spc="-15" baseline="24305" dirty="0">
                          <a:latin typeface="Segoe UI"/>
                          <a:cs typeface="Segoe UI"/>
                        </a:rPr>
                        <a:t>2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870.96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1903.56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0" dirty="0">
                          <a:latin typeface="Segoe UI"/>
                          <a:cs typeface="Segoe UI"/>
                        </a:rPr>
                        <a:t>54.2%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Height(mm)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15.24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2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×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13.97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0" dirty="0">
                          <a:latin typeface="Segoe UI"/>
                          <a:cs typeface="Segoe UI"/>
                        </a:rPr>
                        <a:t>45,4%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Volume(mm</a:t>
                      </a:r>
                      <a:r>
                        <a:rPr sz="1200" spc="-15" baseline="24305" dirty="0">
                          <a:latin typeface="Segoe UI"/>
                          <a:cs typeface="Segoe UI"/>
                        </a:rPr>
                        <a:t>2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39093.74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110406.48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0" dirty="0">
                          <a:latin typeface="Segoe UI"/>
                          <a:cs typeface="Segoe UI"/>
                        </a:rPr>
                        <a:t>64,5%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Weight(g)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219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(2.5g/1W)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spc="-25" dirty="0">
                          <a:latin typeface="Segoe UI"/>
                          <a:cs typeface="Segoe UI"/>
                        </a:rPr>
                        <a:t>362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b="1" spc="-20" dirty="0">
                          <a:latin typeface="Segoe UI"/>
                          <a:cs typeface="Segoe UI"/>
                        </a:rPr>
                        <a:t>39,5%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C5DA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25" dirty="0">
                          <a:latin typeface="Segoe UI"/>
                          <a:cs typeface="Segoe UI"/>
                        </a:rPr>
                        <a:t>EMI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Segoe UI"/>
                          <a:cs typeface="Segoe UI"/>
                        </a:rPr>
                        <a:t>-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5DA8D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5000" y="6733031"/>
            <a:ext cx="2011679" cy="235386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694926" y="8410447"/>
            <a:ext cx="3382645" cy="960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9455">
              <a:lnSpc>
                <a:spcPts val="1825"/>
              </a:lnSpc>
              <a:spcBef>
                <a:spcPts val="95"/>
              </a:spcBef>
            </a:pPr>
            <a:r>
              <a:rPr sz="1600" b="1" dirty="0">
                <a:latin typeface="Segoe UI"/>
                <a:cs typeface="Segoe UI"/>
              </a:rPr>
              <a:t>PFGA</a:t>
            </a:r>
            <a:r>
              <a:rPr sz="1600" b="1" spc="-35" dirty="0">
                <a:latin typeface="Segoe UI"/>
                <a:cs typeface="Segoe UI"/>
              </a:rPr>
              <a:t> </a:t>
            </a:r>
            <a:r>
              <a:rPr sz="1600" spc="-50" dirty="0">
                <a:latin typeface="Segoe UI"/>
                <a:cs typeface="Segoe UI"/>
              </a:rPr>
              <a:t>-</a:t>
            </a:r>
            <a:endParaRPr sz="1600">
              <a:latin typeface="Segoe UI"/>
              <a:cs typeface="Segoe UI"/>
            </a:endParaRPr>
          </a:p>
          <a:p>
            <a:pPr marL="1989455" marR="5080">
              <a:lnSpc>
                <a:spcPts val="1730"/>
              </a:lnSpc>
              <a:spcBef>
                <a:spcPts val="120"/>
              </a:spcBef>
            </a:pPr>
            <a:r>
              <a:rPr sz="1600" spc="-10" dirty="0">
                <a:latin typeface="Segoe UI"/>
                <a:cs typeface="Segoe UI"/>
              </a:rPr>
              <a:t>Nanocrystalline cores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100" dirty="0">
                <a:latin typeface="Segoe UI"/>
                <a:cs typeface="Segoe UI"/>
              </a:rPr>
              <a:t>Source:</a:t>
            </a:r>
            <a:r>
              <a:rPr sz="1100" spc="-10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Innolectric</a:t>
            </a:r>
            <a:r>
              <a:rPr sz="1100" spc="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paper,</a:t>
            </a:r>
            <a:r>
              <a:rPr sz="1100" spc="-2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to</a:t>
            </a:r>
            <a:r>
              <a:rPr sz="1100" spc="-20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be</a:t>
            </a:r>
            <a:r>
              <a:rPr sz="1100" spc="-10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published</a:t>
            </a:r>
            <a:r>
              <a:rPr sz="1100" spc="-3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in</a:t>
            </a:r>
            <a:r>
              <a:rPr sz="1100" spc="-20" dirty="0">
                <a:latin typeface="Segoe UI"/>
                <a:cs typeface="Segoe UI"/>
              </a:rPr>
              <a:t> </a:t>
            </a:r>
            <a:r>
              <a:rPr sz="1100" spc="-10" dirty="0">
                <a:latin typeface="Segoe UI"/>
                <a:cs typeface="Segoe UI"/>
              </a:rPr>
              <a:t>Q3/2023.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07212" y="6774126"/>
            <a:ext cx="2084077" cy="232874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5702534" y="8406180"/>
            <a:ext cx="939165" cy="70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b="1" dirty="0">
                <a:latin typeface="Segoe UI"/>
                <a:cs typeface="Segoe UI"/>
              </a:rPr>
              <a:t>PFGC</a:t>
            </a:r>
            <a:r>
              <a:rPr sz="1600" b="1" spc="-20" dirty="0">
                <a:latin typeface="Segoe UI"/>
                <a:cs typeface="Segoe UI"/>
              </a:rPr>
              <a:t> </a:t>
            </a:r>
            <a:r>
              <a:rPr sz="1600" b="1" spc="-50" dirty="0">
                <a:latin typeface="Segoe UI"/>
                <a:cs typeface="Segoe UI"/>
              </a:rPr>
              <a:t>-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ts val="1730"/>
              </a:lnSpc>
              <a:spcBef>
                <a:spcPts val="120"/>
              </a:spcBef>
            </a:pPr>
            <a:r>
              <a:rPr sz="1600" dirty="0">
                <a:latin typeface="Segoe UI"/>
                <a:cs typeface="Segoe UI"/>
              </a:rPr>
              <a:t>Send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Dust </a:t>
            </a:r>
            <a:r>
              <a:rPr sz="1600" spc="-10" dirty="0">
                <a:latin typeface="Segoe UI"/>
                <a:cs typeface="Segoe UI"/>
              </a:rPr>
              <a:t>cores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9608819"/>
            <a:ext cx="17558385" cy="265430"/>
          </a:xfrm>
          <a:custGeom>
            <a:avLst/>
            <a:gdLst/>
            <a:ahLst/>
            <a:cxnLst/>
            <a:rect l="l" t="t" r="r" b="b"/>
            <a:pathLst>
              <a:path w="17558385" h="265429">
                <a:moveTo>
                  <a:pt x="17558004" y="0"/>
                </a:moveTo>
                <a:lnTo>
                  <a:pt x="0" y="0"/>
                </a:lnTo>
                <a:lnTo>
                  <a:pt x="0" y="265175"/>
                </a:lnTo>
                <a:lnTo>
                  <a:pt x="17558004" y="265175"/>
                </a:lnTo>
                <a:lnTo>
                  <a:pt x="17558004" y="0"/>
                </a:lnTo>
                <a:close/>
              </a:path>
            </a:pathLst>
          </a:custGeom>
          <a:solidFill>
            <a:srgbClr val="202F27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88584" y="6991857"/>
            <a:ext cx="2609215" cy="816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19%</a:t>
            </a: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Reduction</a:t>
            </a:r>
            <a:r>
              <a:rPr sz="17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operating</a:t>
            </a: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temperature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45995" y="6991857"/>
            <a:ext cx="2028825" cy="816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65%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Reduction</a:t>
            </a:r>
            <a:r>
              <a:rPr sz="17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20" dirty="0">
                <a:solidFill>
                  <a:srgbClr val="202F27"/>
                </a:solidFill>
                <a:latin typeface="Segoe UI"/>
                <a:cs typeface="Segoe UI"/>
              </a:rPr>
              <a:t>size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25" dirty="0">
                <a:solidFill>
                  <a:srgbClr val="202F27"/>
                </a:solidFill>
                <a:latin typeface="Segoe UI"/>
                <a:cs typeface="Segoe UI"/>
              </a:rPr>
              <a:t>PFC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98058" y="5887338"/>
            <a:ext cx="2320290" cy="816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40%</a:t>
            </a:r>
            <a:endParaRPr sz="1700">
              <a:latin typeface="Segoe UI"/>
              <a:cs typeface="Segoe UI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Reduction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weight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of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25" dirty="0">
                <a:solidFill>
                  <a:srgbClr val="202F27"/>
                </a:solidFill>
                <a:latin typeface="Segoe UI"/>
                <a:cs typeface="Segoe UI"/>
              </a:rPr>
              <a:t>PFC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89938" y="5887338"/>
            <a:ext cx="2677795" cy="816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13%</a:t>
            </a:r>
            <a:endParaRPr sz="1700">
              <a:latin typeface="Segoe UI"/>
              <a:cs typeface="Segoe UI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Reduction</a:t>
            </a:r>
            <a:r>
              <a:rPr sz="1700" spc="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number</a:t>
            </a:r>
            <a:r>
              <a:rPr sz="1700" spc="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25" dirty="0">
                <a:solidFill>
                  <a:srgbClr val="202F27"/>
                </a:solidFill>
                <a:latin typeface="Segoe UI"/>
                <a:cs typeface="Segoe UI"/>
              </a:rPr>
              <a:t>of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copper</a:t>
            </a:r>
            <a:r>
              <a:rPr sz="1700" spc="3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turns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88584" y="8139810"/>
            <a:ext cx="2468880" cy="816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10%</a:t>
            </a:r>
            <a:endParaRPr sz="1700">
              <a:latin typeface="Segoe UI"/>
              <a:cs typeface="Segoe UI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Reduction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parasitic capacitance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61870" y="8139810"/>
            <a:ext cx="2089150" cy="816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0"/>
              </a:spcBef>
            </a:pP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Up</a:t>
            </a:r>
            <a:r>
              <a:rPr sz="1700" b="1" spc="15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9DDDA9"/>
                </a:solidFill>
                <a:latin typeface="Segoe UI"/>
                <a:cs typeface="Segoe UI"/>
              </a:rPr>
              <a:t>to</a:t>
            </a:r>
            <a:r>
              <a:rPr sz="1700" b="1" spc="3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9DDDA9"/>
                </a:solidFill>
                <a:latin typeface="Segoe UI"/>
                <a:cs typeface="Segoe UI"/>
              </a:rPr>
              <a:t>93%</a:t>
            </a:r>
            <a:r>
              <a:rPr sz="1700" b="1" spc="500" dirty="0">
                <a:solidFill>
                  <a:srgbClr val="9DDDA9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Reduction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1700" spc="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1700" spc="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spc="-20" dirty="0">
                <a:solidFill>
                  <a:srgbClr val="202F27"/>
                </a:solidFill>
                <a:latin typeface="Segoe UI"/>
                <a:cs typeface="Segoe UI"/>
              </a:rPr>
              <a:t>core </a:t>
            </a:r>
            <a:r>
              <a:rPr sz="1700" spc="-10" dirty="0">
                <a:solidFill>
                  <a:srgbClr val="202F27"/>
                </a:solidFill>
                <a:latin typeface="Segoe UI"/>
                <a:cs typeface="Segoe UI"/>
              </a:rPr>
              <a:t>resistance</a:t>
            </a:r>
            <a:endParaRPr sz="17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2980" y="829055"/>
            <a:ext cx="5995670" cy="7594600"/>
          </a:xfrm>
          <a:custGeom>
            <a:avLst/>
            <a:gdLst/>
            <a:ahLst/>
            <a:cxnLst/>
            <a:rect l="l" t="t" r="r" b="b"/>
            <a:pathLst>
              <a:path w="5995670" h="7594600">
                <a:moveTo>
                  <a:pt x="5995416" y="0"/>
                </a:moveTo>
                <a:lnTo>
                  <a:pt x="0" y="0"/>
                </a:lnTo>
                <a:lnTo>
                  <a:pt x="0" y="7594092"/>
                </a:lnTo>
                <a:lnTo>
                  <a:pt x="5995416" y="7594092"/>
                </a:lnTo>
                <a:lnTo>
                  <a:pt x="5995416" y="0"/>
                </a:lnTo>
                <a:close/>
              </a:path>
            </a:pathLst>
          </a:custGeom>
          <a:solidFill>
            <a:srgbClr val="9DDDA9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/>
              <a:t>2022-</a:t>
            </a:r>
            <a:r>
              <a:rPr spc="-105" dirty="0"/>
              <a:t> </a:t>
            </a:r>
            <a:r>
              <a:rPr dirty="0"/>
              <a:t>Present:</a:t>
            </a:r>
            <a:r>
              <a:rPr spc="-100" dirty="0"/>
              <a:t> </a:t>
            </a:r>
            <a:r>
              <a:rPr spc="-25" dirty="0"/>
              <a:t>Technical</a:t>
            </a:r>
            <a:r>
              <a:rPr spc="-95" dirty="0"/>
              <a:t> </a:t>
            </a:r>
            <a:r>
              <a:rPr dirty="0"/>
              <a:t>Market</a:t>
            </a:r>
            <a:r>
              <a:rPr spc="-90" dirty="0"/>
              <a:t> </a:t>
            </a:r>
            <a:r>
              <a:rPr dirty="0"/>
              <a:t>Development</a:t>
            </a:r>
            <a:r>
              <a:rPr spc="-95" dirty="0"/>
              <a:t> </a:t>
            </a:r>
            <a:r>
              <a:rPr dirty="0"/>
              <a:t>at</a:t>
            </a:r>
            <a:r>
              <a:rPr spc="-90" dirty="0"/>
              <a:t> </a:t>
            </a:r>
            <a:r>
              <a:rPr dirty="0"/>
              <a:t>CBMM</a:t>
            </a:r>
            <a:r>
              <a:rPr spc="-65" dirty="0"/>
              <a:t> </a:t>
            </a:r>
            <a:r>
              <a:rPr spc="-20" dirty="0"/>
              <a:t>-</a:t>
            </a:r>
            <a:r>
              <a:rPr dirty="0"/>
              <a:t>Amsterdam</a:t>
            </a:r>
            <a:r>
              <a:rPr spc="-80" dirty="0"/>
              <a:t> </a:t>
            </a:r>
            <a:r>
              <a:rPr spc="-25" dirty="0"/>
              <a:t>for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Global</a:t>
            </a:r>
            <a:r>
              <a:rPr spc="-80" dirty="0"/>
              <a:t> </a:t>
            </a:r>
            <a:r>
              <a:rPr dirty="0"/>
              <a:t>Nanocrystalline</a:t>
            </a:r>
            <a:r>
              <a:rPr spc="-45" dirty="0"/>
              <a:t> </a:t>
            </a:r>
            <a:r>
              <a:rPr dirty="0"/>
              <a:t>Soft</a:t>
            </a:r>
            <a:r>
              <a:rPr spc="-70" dirty="0"/>
              <a:t> </a:t>
            </a:r>
            <a:r>
              <a:rPr dirty="0"/>
              <a:t>Magnetic</a:t>
            </a:r>
            <a:r>
              <a:rPr spc="-70" dirty="0"/>
              <a:t> </a:t>
            </a:r>
            <a:r>
              <a:rPr spc="-10" dirty="0"/>
              <a:t>Materials</a:t>
            </a:r>
          </a:p>
          <a:p>
            <a:pPr marL="12700" marR="81915">
              <a:lnSpc>
                <a:spcPct val="110000"/>
              </a:lnSpc>
              <a:spcBef>
                <a:spcPts val="1200"/>
              </a:spcBef>
            </a:pPr>
            <a:r>
              <a:rPr spc="-20" dirty="0"/>
              <a:t>2020-</a:t>
            </a:r>
            <a:r>
              <a:rPr dirty="0"/>
              <a:t>2022:</a:t>
            </a:r>
            <a:r>
              <a:rPr spc="-70" dirty="0"/>
              <a:t> </a:t>
            </a:r>
            <a:r>
              <a:rPr spc="-25" dirty="0"/>
              <a:t>Technical</a:t>
            </a:r>
            <a:r>
              <a:rPr spc="-55" dirty="0"/>
              <a:t> </a:t>
            </a:r>
            <a:r>
              <a:rPr dirty="0"/>
              <a:t>Advisor</a:t>
            </a:r>
            <a:r>
              <a:rPr spc="-35" dirty="0"/>
              <a:t> </a:t>
            </a:r>
            <a:r>
              <a:rPr dirty="0"/>
              <a:t>at</a:t>
            </a:r>
            <a:r>
              <a:rPr spc="-45" dirty="0"/>
              <a:t> </a:t>
            </a:r>
            <a:r>
              <a:rPr dirty="0"/>
              <a:t>CBMM</a:t>
            </a:r>
            <a:r>
              <a:rPr spc="-30" dirty="0"/>
              <a:t> </a:t>
            </a:r>
            <a:r>
              <a:rPr spc="-20" dirty="0"/>
              <a:t>-</a:t>
            </a:r>
            <a:r>
              <a:rPr spc="-10" dirty="0"/>
              <a:t>Amsterdam</a:t>
            </a:r>
            <a:r>
              <a:rPr spc="-4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spc="-10" dirty="0"/>
              <a:t>Nanocrystalline </a:t>
            </a:r>
            <a:r>
              <a:rPr dirty="0"/>
              <a:t>Soft</a:t>
            </a:r>
            <a:r>
              <a:rPr spc="-60" dirty="0"/>
              <a:t> </a:t>
            </a:r>
            <a:r>
              <a:rPr dirty="0"/>
              <a:t>Magnetic</a:t>
            </a:r>
            <a:r>
              <a:rPr spc="-50" dirty="0"/>
              <a:t> </a:t>
            </a:r>
            <a:r>
              <a:rPr spc="-10" dirty="0"/>
              <a:t>Materials</a:t>
            </a: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pc="-20" dirty="0"/>
              <a:t>2015-</a:t>
            </a:r>
            <a:r>
              <a:rPr dirty="0"/>
              <a:t>2021:</a:t>
            </a:r>
            <a:r>
              <a:rPr spc="-85" dirty="0"/>
              <a:t> </a:t>
            </a:r>
            <a:r>
              <a:rPr dirty="0"/>
              <a:t>R&amp;D</a:t>
            </a:r>
            <a:r>
              <a:rPr spc="-55" dirty="0"/>
              <a:t> </a:t>
            </a:r>
            <a:r>
              <a:rPr dirty="0"/>
              <a:t>Engineer</a:t>
            </a:r>
            <a:r>
              <a:rPr spc="-70" dirty="0"/>
              <a:t> </a:t>
            </a:r>
            <a:r>
              <a:rPr dirty="0"/>
              <a:t>High</a:t>
            </a:r>
            <a:r>
              <a:rPr spc="-60" dirty="0"/>
              <a:t> </a:t>
            </a:r>
            <a:r>
              <a:rPr dirty="0"/>
              <a:t>Frequency</a:t>
            </a:r>
            <a:r>
              <a:rPr spc="-80" dirty="0"/>
              <a:t> </a:t>
            </a:r>
            <a:r>
              <a:rPr dirty="0"/>
              <a:t>Magnetic</a:t>
            </a:r>
            <a:r>
              <a:rPr spc="-35" dirty="0"/>
              <a:t> </a:t>
            </a:r>
            <a:r>
              <a:rPr dirty="0"/>
              <a:t>Components</a:t>
            </a:r>
            <a:r>
              <a:rPr spc="-60" dirty="0"/>
              <a:t> </a:t>
            </a:r>
            <a:r>
              <a:rPr dirty="0"/>
              <a:t>at</a:t>
            </a:r>
            <a:r>
              <a:rPr spc="-55" dirty="0"/>
              <a:t> </a:t>
            </a:r>
            <a:r>
              <a:rPr spc="-25" dirty="0"/>
              <a:t>ISE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/>
              <a:t>Magnetics-</a:t>
            </a:r>
            <a:r>
              <a:rPr spc="-90" dirty="0"/>
              <a:t> </a:t>
            </a:r>
            <a:r>
              <a:rPr dirty="0"/>
              <a:t>Netherlands</a:t>
            </a:r>
            <a:r>
              <a:rPr spc="-70" dirty="0"/>
              <a:t> </a:t>
            </a:r>
            <a:r>
              <a:rPr dirty="0"/>
              <a:t>(Spinoff</a:t>
            </a:r>
            <a:r>
              <a:rPr spc="-85" dirty="0"/>
              <a:t> </a:t>
            </a:r>
            <a:r>
              <a:rPr spc="-20" dirty="0"/>
              <a:t>-</a:t>
            </a:r>
            <a:r>
              <a:rPr dirty="0"/>
              <a:t>Philips</a:t>
            </a:r>
            <a:r>
              <a:rPr spc="-70" dirty="0"/>
              <a:t> </a:t>
            </a:r>
            <a:r>
              <a:rPr dirty="0"/>
              <a:t>&amp;</a:t>
            </a:r>
            <a:r>
              <a:rPr spc="-95" dirty="0"/>
              <a:t> </a:t>
            </a:r>
            <a:r>
              <a:rPr dirty="0"/>
              <a:t>Aperam</a:t>
            </a:r>
            <a:r>
              <a:rPr spc="-95" dirty="0"/>
              <a:t> </a:t>
            </a:r>
            <a:r>
              <a:rPr spc="-10" dirty="0"/>
              <a:t>alloys)</a:t>
            </a:r>
          </a:p>
          <a:p>
            <a:pPr marL="12700" marR="1028700">
              <a:lnSpc>
                <a:spcPct val="110000"/>
              </a:lnSpc>
              <a:spcBef>
                <a:spcPts val="1205"/>
              </a:spcBef>
            </a:pPr>
            <a:r>
              <a:rPr spc="-20" dirty="0"/>
              <a:t>2013-</a:t>
            </a:r>
            <a:r>
              <a:rPr dirty="0"/>
              <a:t>2015</a:t>
            </a:r>
            <a:r>
              <a:rPr spc="-85" dirty="0"/>
              <a:t> </a:t>
            </a:r>
            <a:r>
              <a:rPr dirty="0"/>
              <a:t>Msc-</a:t>
            </a:r>
            <a:r>
              <a:rPr spc="-85" dirty="0"/>
              <a:t> </a:t>
            </a:r>
            <a:r>
              <a:rPr dirty="0"/>
              <a:t>Electrical</a:t>
            </a:r>
            <a:r>
              <a:rPr spc="-80" dirty="0"/>
              <a:t> </a:t>
            </a:r>
            <a:r>
              <a:rPr spc="-10" dirty="0"/>
              <a:t>Power</a:t>
            </a:r>
            <a:r>
              <a:rPr spc="-75" dirty="0"/>
              <a:t> </a:t>
            </a:r>
            <a:r>
              <a:rPr dirty="0"/>
              <a:t>Engineering-</a:t>
            </a:r>
            <a:r>
              <a:rPr spc="-70" dirty="0"/>
              <a:t> </a:t>
            </a:r>
            <a:r>
              <a:rPr spc="-10" dirty="0"/>
              <a:t>Power</a:t>
            </a:r>
            <a:r>
              <a:rPr spc="-75" dirty="0"/>
              <a:t> </a:t>
            </a:r>
            <a:r>
              <a:rPr spc="-10" dirty="0"/>
              <a:t>Electronics </a:t>
            </a:r>
            <a:r>
              <a:rPr dirty="0"/>
              <a:t>&amp;Magnetics</a:t>
            </a:r>
            <a:r>
              <a:rPr spc="-35" dirty="0"/>
              <a:t> </a:t>
            </a:r>
            <a:r>
              <a:rPr dirty="0"/>
              <a:t>at</a:t>
            </a:r>
            <a:r>
              <a:rPr spc="-40" dirty="0"/>
              <a:t> </a:t>
            </a:r>
            <a:r>
              <a:rPr dirty="0"/>
              <a:t>TUDelft</a:t>
            </a:r>
            <a:r>
              <a:rPr spc="-50" dirty="0"/>
              <a:t> </a:t>
            </a:r>
            <a:r>
              <a:rPr spc="-20" dirty="0"/>
              <a:t>-</a:t>
            </a:r>
            <a:r>
              <a:rPr spc="-10" dirty="0"/>
              <a:t>Netherlands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2329" y="5689218"/>
            <a:ext cx="58521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BHARADWAJ</a:t>
            </a:r>
            <a:r>
              <a:rPr sz="4400" b="1" spc="-5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REDDY</a:t>
            </a:r>
            <a:endParaRPr sz="4400">
              <a:latin typeface="Segoe UI Black"/>
              <a:cs typeface="Segoe UI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62024" y="1425447"/>
            <a:ext cx="15226030" cy="3785235"/>
            <a:chOff x="1462024" y="1425447"/>
            <a:chExt cx="15226030" cy="3785235"/>
          </a:xfrm>
        </p:grpSpPr>
        <p:sp>
          <p:nvSpPr>
            <p:cNvPr id="6" name="object 6"/>
            <p:cNvSpPr/>
            <p:nvPr/>
          </p:nvSpPr>
          <p:spPr>
            <a:xfrm>
              <a:off x="1462024" y="1425447"/>
              <a:ext cx="15226030" cy="50800"/>
            </a:xfrm>
            <a:custGeom>
              <a:avLst/>
              <a:gdLst/>
              <a:ahLst/>
              <a:cxnLst/>
              <a:rect l="l" t="t" r="r" b="b"/>
              <a:pathLst>
                <a:path w="15226030" h="50800">
                  <a:moveTo>
                    <a:pt x="25400" y="0"/>
                  </a:move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400"/>
                  </a:lnTo>
                  <a:lnTo>
                    <a:pt x="2004" y="35262"/>
                  </a:lnTo>
                  <a:lnTo>
                    <a:pt x="7461" y="43338"/>
                  </a:lnTo>
                  <a:lnTo>
                    <a:pt x="15537" y="48795"/>
                  </a:lnTo>
                  <a:lnTo>
                    <a:pt x="25400" y="50800"/>
                  </a:lnTo>
                  <a:lnTo>
                    <a:pt x="35262" y="48795"/>
                  </a:lnTo>
                  <a:lnTo>
                    <a:pt x="43338" y="43338"/>
                  </a:lnTo>
                  <a:lnTo>
                    <a:pt x="48795" y="35262"/>
                  </a:lnTo>
                  <a:lnTo>
                    <a:pt x="49509" y="31750"/>
                  </a:lnTo>
                  <a:lnTo>
                    <a:pt x="21843" y="31750"/>
                  </a:lnTo>
                  <a:lnTo>
                    <a:pt x="19050" y="28955"/>
                  </a:lnTo>
                  <a:lnTo>
                    <a:pt x="19050" y="21844"/>
                  </a:lnTo>
                  <a:lnTo>
                    <a:pt x="21843" y="19050"/>
                  </a:lnTo>
                  <a:lnTo>
                    <a:pt x="49509" y="19050"/>
                  </a:lnTo>
                  <a:lnTo>
                    <a:pt x="48795" y="15537"/>
                  </a:lnTo>
                  <a:lnTo>
                    <a:pt x="43338" y="7461"/>
                  </a:lnTo>
                  <a:lnTo>
                    <a:pt x="35262" y="2004"/>
                  </a:lnTo>
                  <a:lnTo>
                    <a:pt x="25400" y="0"/>
                  </a:lnTo>
                  <a:close/>
                </a:path>
                <a:path w="15226030" h="50800">
                  <a:moveTo>
                    <a:pt x="15200630" y="0"/>
                  </a:moveTo>
                  <a:lnTo>
                    <a:pt x="15190767" y="2004"/>
                  </a:lnTo>
                  <a:lnTo>
                    <a:pt x="15182691" y="7461"/>
                  </a:lnTo>
                  <a:lnTo>
                    <a:pt x="15177234" y="15537"/>
                  </a:lnTo>
                  <a:lnTo>
                    <a:pt x="15175230" y="25400"/>
                  </a:lnTo>
                  <a:lnTo>
                    <a:pt x="15177234" y="35262"/>
                  </a:lnTo>
                  <a:lnTo>
                    <a:pt x="15182691" y="43338"/>
                  </a:lnTo>
                  <a:lnTo>
                    <a:pt x="15190767" y="48795"/>
                  </a:lnTo>
                  <a:lnTo>
                    <a:pt x="15200630" y="50800"/>
                  </a:lnTo>
                  <a:lnTo>
                    <a:pt x="15210545" y="48795"/>
                  </a:lnTo>
                  <a:lnTo>
                    <a:pt x="15218616" y="43338"/>
                  </a:lnTo>
                  <a:lnTo>
                    <a:pt x="15224043" y="35262"/>
                  </a:lnTo>
                  <a:lnTo>
                    <a:pt x="15224751" y="31750"/>
                  </a:lnTo>
                  <a:lnTo>
                    <a:pt x="15204185" y="31750"/>
                  </a:lnTo>
                  <a:lnTo>
                    <a:pt x="15206980" y="28955"/>
                  </a:lnTo>
                  <a:lnTo>
                    <a:pt x="15206980" y="21844"/>
                  </a:lnTo>
                  <a:lnTo>
                    <a:pt x="15204185" y="19050"/>
                  </a:lnTo>
                  <a:lnTo>
                    <a:pt x="15224751" y="19050"/>
                  </a:lnTo>
                  <a:lnTo>
                    <a:pt x="15224043" y="15537"/>
                  </a:lnTo>
                  <a:lnTo>
                    <a:pt x="15218616" y="7461"/>
                  </a:lnTo>
                  <a:lnTo>
                    <a:pt x="15210545" y="2004"/>
                  </a:lnTo>
                  <a:lnTo>
                    <a:pt x="15200630" y="0"/>
                  </a:lnTo>
                  <a:close/>
                </a:path>
                <a:path w="15226030" h="50800">
                  <a:moveTo>
                    <a:pt x="49509" y="19050"/>
                  </a:moveTo>
                  <a:lnTo>
                    <a:pt x="21843" y="19050"/>
                  </a:lnTo>
                  <a:lnTo>
                    <a:pt x="19050" y="21844"/>
                  </a:lnTo>
                  <a:lnTo>
                    <a:pt x="19050" y="28955"/>
                  </a:lnTo>
                  <a:lnTo>
                    <a:pt x="21843" y="31750"/>
                  </a:lnTo>
                  <a:lnTo>
                    <a:pt x="49509" y="31750"/>
                  </a:lnTo>
                  <a:lnTo>
                    <a:pt x="50800" y="25400"/>
                  </a:lnTo>
                  <a:lnTo>
                    <a:pt x="49509" y="19050"/>
                  </a:lnTo>
                  <a:close/>
                </a:path>
                <a:path w="15226030" h="50800">
                  <a:moveTo>
                    <a:pt x="15176520" y="19050"/>
                  </a:moveTo>
                  <a:lnTo>
                    <a:pt x="49509" y="19050"/>
                  </a:lnTo>
                  <a:lnTo>
                    <a:pt x="50800" y="25400"/>
                  </a:lnTo>
                  <a:lnTo>
                    <a:pt x="49509" y="31750"/>
                  </a:lnTo>
                  <a:lnTo>
                    <a:pt x="15176520" y="31750"/>
                  </a:lnTo>
                  <a:lnTo>
                    <a:pt x="15175230" y="25400"/>
                  </a:lnTo>
                  <a:lnTo>
                    <a:pt x="15176520" y="19050"/>
                  </a:lnTo>
                  <a:close/>
                </a:path>
                <a:path w="15226030" h="50800">
                  <a:moveTo>
                    <a:pt x="15224751" y="19050"/>
                  </a:moveTo>
                  <a:lnTo>
                    <a:pt x="15204185" y="19050"/>
                  </a:lnTo>
                  <a:lnTo>
                    <a:pt x="15206980" y="21844"/>
                  </a:lnTo>
                  <a:lnTo>
                    <a:pt x="15206980" y="28955"/>
                  </a:lnTo>
                  <a:lnTo>
                    <a:pt x="15204185" y="31750"/>
                  </a:lnTo>
                  <a:lnTo>
                    <a:pt x="15224751" y="31750"/>
                  </a:lnTo>
                  <a:lnTo>
                    <a:pt x="15226030" y="25400"/>
                  </a:lnTo>
                  <a:lnTo>
                    <a:pt x="15224751" y="19050"/>
                  </a:lnTo>
                  <a:close/>
                </a:path>
              </a:pathLst>
            </a:custGeom>
            <a:solidFill>
              <a:srgbClr val="253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2536" y="1595627"/>
              <a:ext cx="3486912" cy="36149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20430" y="697178"/>
            <a:ext cx="249428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0" dirty="0">
                <a:solidFill>
                  <a:srgbClr val="25312A"/>
                </a:solidFill>
              </a:rPr>
              <a:t>Biography</a:t>
            </a:r>
            <a:endParaRPr sz="3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558385" cy="2893060"/>
          </a:xfrm>
          <a:custGeom>
            <a:avLst/>
            <a:gdLst/>
            <a:ahLst/>
            <a:cxnLst/>
            <a:rect l="l" t="t" r="r" b="b"/>
            <a:pathLst>
              <a:path w="17558385" h="2893060">
                <a:moveTo>
                  <a:pt x="17558004" y="0"/>
                </a:moveTo>
                <a:lnTo>
                  <a:pt x="0" y="0"/>
                </a:lnTo>
                <a:lnTo>
                  <a:pt x="0" y="2892552"/>
                </a:lnTo>
                <a:lnTo>
                  <a:pt x="17558004" y="2892552"/>
                </a:lnTo>
                <a:lnTo>
                  <a:pt x="17558004" y="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6279" y="916304"/>
            <a:ext cx="71964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202F27"/>
                </a:solidFill>
              </a:rPr>
              <a:t>CBMM</a:t>
            </a:r>
            <a:r>
              <a:rPr spc="-30" dirty="0">
                <a:solidFill>
                  <a:srgbClr val="202F27"/>
                </a:solidFill>
              </a:rPr>
              <a:t> </a:t>
            </a:r>
            <a:r>
              <a:rPr dirty="0">
                <a:solidFill>
                  <a:srgbClr val="202F27"/>
                </a:solidFill>
              </a:rPr>
              <a:t>partnership</a:t>
            </a:r>
            <a:r>
              <a:rPr spc="-30" dirty="0">
                <a:solidFill>
                  <a:srgbClr val="202F27"/>
                </a:solidFill>
              </a:rPr>
              <a:t> </a:t>
            </a:r>
            <a:r>
              <a:rPr spc="-20" dirty="0">
                <a:solidFill>
                  <a:srgbClr val="202F27"/>
                </a:solidFill>
              </a:rPr>
              <a:t>with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85047" y="874775"/>
            <a:ext cx="9173210" cy="879475"/>
          </a:xfrm>
          <a:prstGeom prst="rect">
            <a:avLst/>
          </a:prstGeom>
          <a:solidFill>
            <a:srgbClr val="202F27"/>
          </a:solidFill>
        </p:spPr>
        <p:txBody>
          <a:bodyPr vert="horz" wrap="square" lIns="0" tIns="5397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25"/>
              </a:spcBef>
            </a:pPr>
            <a:r>
              <a:rPr sz="4800" b="1" dirty="0">
                <a:solidFill>
                  <a:srgbClr val="FFFFFF"/>
                </a:solidFill>
                <a:latin typeface="Segoe UI Black"/>
                <a:cs typeface="Segoe UI Black"/>
              </a:rPr>
              <a:t>Lightning</a:t>
            </a:r>
            <a:r>
              <a:rPr sz="4800" b="1" spc="-50" dirty="0">
                <a:solidFill>
                  <a:srgbClr val="FFFFFF"/>
                </a:solidFill>
                <a:latin typeface="Segoe UI Black"/>
                <a:cs typeface="Segoe UI Black"/>
              </a:rPr>
              <a:t> </a:t>
            </a:r>
            <a:r>
              <a:rPr sz="48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Motorcycles(USA)</a:t>
            </a:r>
            <a:endParaRPr sz="4800">
              <a:latin typeface="Segoe UI Black"/>
              <a:cs typeface="Segoe UI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6740" y="0"/>
            <a:ext cx="303530" cy="2486025"/>
          </a:xfrm>
          <a:custGeom>
            <a:avLst/>
            <a:gdLst/>
            <a:ahLst/>
            <a:cxnLst/>
            <a:rect l="l" t="t" r="r" b="b"/>
            <a:pathLst>
              <a:path w="303530" h="2486025">
                <a:moveTo>
                  <a:pt x="0" y="2485643"/>
                </a:moveTo>
                <a:lnTo>
                  <a:pt x="303275" y="2485643"/>
                </a:lnTo>
                <a:lnTo>
                  <a:pt x="303275" y="0"/>
                </a:lnTo>
                <a:lnTo>
                  <a:pt x="0" y="0"/>
                </a:lnTo>
                <a:lnTo>
                  <a:pt x="0" y="2485643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51" y="3628643"/>
            <a:ext cx="5960364" cy="34030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6279" y="1647825"/>
            <a:ext cx="14888844" cy="309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202F27"/>
                </a:solidFill>
                <a:latin typeface="Segoe UI Black"/>
                <a:cs typeface="Segoe UI Black"/>
              </a:rPr>
              <a:t>for</a:t>
            </a:r>
            <a:r>
              <a:rPr sz="4800" b="1" spc="-2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4800" b="1" dirty="0">
                <a:solidFill>
                  <a:srgbClr val="202F27"/>
                </a:solidFill>
                <a:latin typeface="Segoe UI Black"/>
                <a:cs typeface="Segoe UI Black"/>
              </a:rPr>
              <a:t>Nanocrystalline</a:t>
            </a:r>
            <a:r>
              <a:rPr sz="4800" b="1" spc="-4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4800" b="1" dirty="0">
                <a:solidFill>
                  <a:srgbClr val="202F27"/>
                </a:solidFill>
                <a:latin typeface="Segoe UI Black"/>
                <a:cs typeface="Segoe UI Black"/>
              </a:rPr>
              <a:t>powder</a:t>
            </a:r>
            <a:r>
              <a:rPr sz="4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4800" b="1" dirty="0">
                <a:solidFill>
                  <a:srgbClr val="202F27"/>
                </a:solidFill>
                <a:latin typeface="Segoe UI Black"/>
                <a:cs typeface="Segoe UI Black"/>
              </a:rPr>
              <a:t>cores</a:t>
            </a:r>
            <a:r>
              <a:rPr sz="4800" b="1" spc="-4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4800" b="1" dirty="0">
                <a:solidFill>
                  <a:srgbClr val="202F27"/>
                </a:solidFill>
                <a:latin typeface="Segoe UI Black"/>
                <a:cs typeface="Segoe UI Black"/>
              </a:rPr>
              <a:t>pilot</a:t>
            </a:r>
            <a:r>
              <a:rPr sz="48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4800" b="1" dirty="0">
                <a:solidFill>
                  <a:srgbClr val="202F27"/>
                </a:solidFill>
                <a:latin typeface="Segoe UI Black"/>
                <a:cs typeface="Segoe UI Black"/>
              </a:rPr>
              <a:t>case</a:t>
            </a:r>
            <a:r>
              <a:rPr sz="48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4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study</a:t>
            </a:r>
            <a:endParaRPr sz="4800">
              <a:latin typeface="Segoe UI Black"/>
              <a:cs typeface="Segoe UI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200">
              <a:latin typeface="Segoe UI Black"/>
              <a:cs typeface="Segoe UI Black"/>
            </a:endParaRPr>
          </a:p>
          <a:p>
            <a:pPr marL="6121400" marR="3204845">
              <a:lnSpc>
                <a:spcPct val="100000"/>
              </a:lnSpc>
            </a:pP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Advantages</a:t>
            </a:r>
            <a:r>
              <a:rPr sz="3600" b="1" spc="-1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proved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25" dirty="0">
                <a:solidFill>
                  <a:srgbClr val="202F27"/>
                </a:solidFill>
                <a:latin typeface="Segoe UI Black"/>
                <a:cs typeface="Segoe UI Black"/>
              </a:rPr>
              <a:t>in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showcase</a:t>
            </a:r>
            <a:r>
              <a:rPr sz="3600" b="1" spc="-3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with</a:t>
            </a:r>
            <a:r>
              <a:rPr sz="3600" b="1" spc="-2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Lightning</a:t>
            </a:r>
            <a:endParaRPr sz="3600">
              <a:latin typeface="Segoe UI Black"/>
              <a:cs typeface="Segoe UI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0267" y="7252461"/>
            <a:ext cx="5013960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Motorcycle</a:t>
            </a:r>
            <a:r>
              <a:rPr sz="3600" b="1" spc="-4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with </a:t>
            </a:r>
            <a:r>
              <a:rPr sz="4000" b="1" spc="-10" dirty="0">
                <a:solidFill>
                  <a:srgbClr val="9DDDA9"/>
                </a:solidFill>
                <a:latin typeface="Segoe UI Black"/>
                <a:cs typeface="Segoe UI Black"/>
              </a:rPr>
              <a:t>Nanocrystalline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magnetic</a:t>
            </a:r>
            <a:r>
              <a:rPr sz="3600" b="1" spc="-4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components</a:t>
            </a:r>
            <a:endParaRPr sz="3600">
              <a:latin typeface="Segoe UI Black"/>
              <a:cs typeface="Segoe UI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5180" y="4972811"/>
            <a:ext cx="4427220" cy="593090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66675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525"/>
              </a:spcBef>
            </a:pPr>
            <a:r>
              <a:rPr sz="2800" b="1" dirty="0">
                <a:solidFill>
                  <a:srgbClr val="FFFFFF"/>
                </a:solidFill>
                <a:latin typeface="Segoe UI Black"/>
                <a:cs typeface="Segoe UI Black"/>
              </a:rPr>
              <a:t>Common</a:t>
            </a:r>
            <a:r>
              <a:rPr sz="2800" b="1" spc="-95" dirty="0">
                <a:solidFill>
                  <a:srgbClr val="FFFFFF"/>
                </a:solidFill>
                <a:latin typeface="Segoe UI Black"/>
                <a:cs typeface="Segoe UI Black"/>
              </a:rPr>
              <a:t> </a:t>
            </a:r>
            <a:r>
              <a:rPr sz="2800" b="1" dirty="0">
                <a:solidFill>
                  <a:srgbClr val="FFFFFF"/>
                </a:solidFill>
                <a:latin typeface="Segoe UI Black"/>
                <a:cs typeface="Segoe UI Black"/>
              </a:rPr>
              <a:t>Mode</a:t>
            </a:r>
            <a:r>
              <a:rPr sz="2800" b="1" spc="-110" dirty="0">
                <a:solidFill>
                  <a:srgbClr val="FFFFFF"/>
                </a:solidFill>
                <a:latin typeface="Segoe UI Black"/>
                <a:cs typeface="Segoe UI Black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Choke</a:t>
            </a:r>
            <a:endParaRPr sz="2800">
              <a:latin typeface="Segoe UI Black"/>
              <a:cs typeface="Segoe UI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687" y="7242555"/>
            <a:ext cx="50800" cy="1720214"/>
          </a:xfrm>
          <a:custGeom>
            <a:avLst/>
            <a:gdLst/>
            <a:ahLst/>
            <a:cxnLst/>
            <a:rect l="l" t="t" r="r" b="b"/>
            <a:pathLst>
              <a:path w="50800" h="1720215">
                <a:moveTo>
                  <a:pt x="19050" y="1670494"/>
                </a:moveTo>
                <a:lnTo>
                  <a:pt x="15510" y="1671208"/>
                </a:lnTo>
                <a:lnTo>
                  <a:pt x="7437" y="1676654"/>
                </a:lnTo>
                <a:lnTo>
                  <a:pt x="1995" y="1684728"/>
                </a:lnTo>
                <a:lnTo>
                  <a:pt x="0" y="1694611"/>
                </a:lnTo>
                <a:lnTo>
                  <a:pt x="1995" y="1704500"/>
                </a:lnTo>
                <a:lnTo>
                  <a:pt x="7437" y="1712574"/>
                </a:lnTo>
                <a:lnTo>
                  <a:pt x="15510" y="1718016"/>
                </a:lnTo>
                <a:lnTo>
                  <a:pt x="25400" y="1720011"/>
                </a:lnTo>
                <a:lnTo>
                  <a:pt x="35289" y="1718016"/>
                </a:lnTo>
                <a:lnTo>
                  <a:pt x="43362" y="1712574"/>
                </a:lnTo>
                <a:lnTo>
                  <a:pt x="48804" y="1704500"/>
                </a:lnTo>
                <a:lnTo>
                  <a:pt x="49518" y="1700961"/>
                </a:lnTo>
                <a:lnTo>
                  <a:pt x="21894" y="1700961"/>
                </a:lnTo>
                <a:lnTo>
                  <a:pt x="19050" y="1698117"/>
                </a:lnTo>
                <a:lnTo>
                  <a:pt x="19050" y="1670494"/>
                </a:lnTo>
                <a:close/>
              </a:path>
              <a:path w="50800" h="1720215">
                <a:moveTo>
                  <a:pt x="25400" y="1669211"/>
                </a:moveTo>
                <a:lnTo>
                  <a:pt x="19050" y="1670494"/>
                </a:lnTo>
                <a:lnTo>
                  <a:pt x="19050" y="1698117"/>
                </a:lnTo>
                <a:lnTo>
                  <a:pt x="21894" y="1700961"/>
                </a:lnTo>
                <a:lnTo>
                  <a:pt x="28905" y="1700961"/>
                </a:lnTo>
                <a:lnTo>
                  <a:pt x="31750" y="1698117"/>
                </a:lnTo>
                <a:lnTo>
                  <a:pt x="31750" y="1670494"/>
                </a:lnTo>
                <a:lnTo>
                  <a:pt x="25400" y="1669211"/>
                </a:lnTo>
                <a:close/>
              </a:path>
              <a:path w="50800" h="1720215">
                <a:moveTo>
                  <a:pt x="31750" y="1670494"/>
                </a:moveTo>
                <a:lnTo>
                  <a:pt x="31750" y="1698117"/>
                </a:lnTo>
                <a:lnTo>
                  <a:pt x="28905" y="1700961"/>
                </a:lnTo>
                <a:lnTo>
                  <a:pt x="49518" y="1700961"/>
                </a:lnTo>
                <a:lnTo>
                  <a:pt x="50800" y="1694611"/>
                </a:lnTo>
                <a:lnTo>
                  <a:pt x="48804" y="1684728"/>
                </a:lnTo>
                <a:lnTo>
                  <a:pt x="43362" y="1676654"/>
                </a:lnTo>
                <a:lnTo>
                  <a:pt x="35289" y="1671208"/>
                </a:lnTo>
                <a:lnTo>
                  <a:pt x="31750" y="1670494"/>
                </a:lnTo>
                <a:close/>
              </a:path>
              <a:path w="50800" h="1720215">
                <a:moveTo>
                  <a:pt x="19050" y="49513"/>
                </a:moveTo>
                <a:lnTo>
                  <a:pt x="19050" y="1670494"/>
                </a:lnTo>
                <a:lnTo>
                  <a:pt x="25400" y="1669211"/>
                </a:lnTo>
                <a:lnTo>
                  <a:pt x="31750" y="1669211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13"/>
                </a:lnTo>
                <a:close/>
              </a:path>
              <a:path w="50800" h="1720215">
                <a:moveTo>
                  <a:pt x="31750" y="1669211"/>
                </a:moveTo>
                <a:lnTo>
                  <a:pt x="25400" y="1669211"/>
                </a:lnTo>
                <a:lnTo>
                  <a:pt x="31750" y="1670494"/>
                </a:lnTo>
                <a:lnTo>
                  <a:pt x="31750" y="1669211"/>
                </a:lnTo>
                <a:close/>
              </a:path>
              <a:path w="50800" h="1720215">
                <a:moveTo>
                  <a:pt x="28905" y="19050"/>
                </a:moveTo>
                <a:lnTo>
                  <a:pt x="21894" y="19050"/>
                </a:lnTo>
                <a:lnTo>
                  <a:pt x="19050" y="21844"/>
                </a:lnTo>
                <a:lnTo>
                  <a:pt x="19050" y="49513"/>
                </a:lnTo>
                <a:lnTo>
                  <a:pt x="25400" y="50800"/>
                </a:lnTo>
                <a:lnTo>
                  <a:pt x="31750" y="49513"/>
                </a:lnTo>
                <a:lnTo>
                  <a:pt x="31750" y="21844"/>
                </a:lnTo>
                <a:lnTo>
                  <a:pt x="28905" y="19050"/>
                </a:lnTo>
                <a:close/>
              </a:path>
              <a:path w="50800" h="1720215">
                <a:moveTo>
                  <a:pt x="31750" y="49513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13"/>
                </a:lnTo>
                <a:close/>
              </a:path>
              <a:path w="50800" h="1720215">
                <a:moveTo>
                  <a:pt x="25400" y="0"/>
                </a:moveTo>
                <a:lnTo>
                  <a:pt x="15510" y="2004"/>
                </a:lnTo>
                <a:lnTo>
                  <a:pt x="7437" y="7461"/>
                </a:lnTo>
                <a:lnTo>
                  <a:pt x="1995" y="15537"/>
                </a:lnTo>
                <a:lnTo>
                  <a:pt x="0" y="25400"/>
                </a:lnTo>
                <a:lnTo>
                  <a:pt x="1995" y="35262"/>
                </a:lnTo>
                <a:lnTo>
                  <a:pt x="7437" y="43338"/>
                </a:lnTo>
                <a:lnTo>
                  <a:pt x="15510" y="48795"/>
                </a:lnTo>
                <a:lnTo>
                  <a:pt x="19050" y="49513"/>
                </a:lnTo>
                <a:lnTo>
                  <a:pt x="19050" y="21844"/>
                </a:lnTo>
                <a:lnTo>
                  <a:pt x="21894" y="19050"/>
                </a:lnTo>
                <a:lnTo>
                  <a:pt x="49515" y="19050"/>
                </a:lnTo>
                <a:lnTo>
                  <a:pt x="48804" y="15537"/>
                </a:lnTo>
                <a:lnTo>
                  <a:pt x="43362" y="7461"/>
                </a:lnTo>
                <a:lnTo>
                  <a:pt x="35289" y="2004"/>
                </a:lnTo>
                <a:lnTo>
                  <a:pt x="25400" y="0"/>
                </a:lnTo>
                <a:close/>
              </a:path>
              <a:path w="50800" h="1720215">
                <a:moveTo>
                  <a:pt x="49515" y="19050"/>
                </a:moveTo>
                <a:lnTo>
                  <a:pt x="28905" y="19050"/>
                </a:lnTo>
                <a:lnTo>
                  <a:pt x="31750" y="21844"/>
                </a:lnTo>
                <a:lnTo>
                  <a:pt x="31750" y="49513"/>
                </a:lnTo>
                <a:lnTo>
                  <a:pt x="35289" y="48795"/>
                </a:lnTo>
                <a:lnTo>
                  <a:pt x="43362" y="43338"/>
                </a:lnTo>
                <a:lnTo>
                  <a:pt x="48804" y="35262"/>
                </a:lnTo>
                <a:lnTo>
                  <a:pt x="50800" y="25400"/>
                </a:lnTo>
                <a:lnTo>
                  <a:pt x="49515" y="1905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60031" y="3429507"/>
            <a:ext cx="50800" cy="5593080"/>
          </a:xfrm>
          <a:custGeom>
            <a:avLst/>
            <a:gdLst/>
            <a:ahLst/>
            <a:cxnLst/>
            <a:rect l="l" t="t" r="r" b="b"/>
            <a:pathLst>
              <a:path w="50800" h="5593080">
                <a:moveTo>
                  <a:pt x="19050" y="5543311"/>
                </a:moveTo>
                <a:lnTo>
                  <a:pt x="15537" y="5544023"/>
                </a:lnTo>
                <a:lnTo>
                  <a:pt x="7461" y="5549468"/>
                </a:lnTo>
                <a:lnTo>
                  <a:pt x="2004" y="5557542"/>
                </a:lnTo>
                <a:lnTo>
                  <a:pt x="0" y="5567426"/>
                </a:lnTo>
                <a:lnTo>
                  <a:pt x="2004" y="5577315"/>
                </a:lnTo>
                <a:lnTo>
                  <a:pt x="7461" y="5585388"/>
                </a:lnTo>
                <a:lnTo>
                  <a:pt x="15537" y="5590830"/>
                </a:lnTo>
                <a:lnTo>
                  <a:pt x="25400" y="5592826"/>
                </a:lnTo>
                <a:lnTo>
                  <a:pt x="35262" y="5590830"/>
                </a:lnTo>
                <a:lnTo>
                  <a:pt x="43338" y="5585388"/>
                </a:lnTo>
                <a:lnTo>
                  <a:pt x="48795" y="5577315"/>
                </a:lnTo>
                <a:lnTo>
                  <a:pt x="49513" y="5573776"/>
                </a:lnTo>
                <a:lnTo>
                  <a:pt x="21844" y="5573776"/>
                </a:lnTo>
                <a:lnTo>
                  <a:pt x="19050" y="5570931"/>
                </a:lnTo>
                <a:lnTo>
                  <a:pt x="19050" y="5543311"/>
                </a:lnTo>
                <a:close/>
              </a:path>
              <a:path w="50800" h="5593080">
                <a:moveTo>
                  <a:pt x="25400" y="5542026"/>
                </a:moveTo>
                <a:lnTo>
                  <a:pt x="19050" y="5543311"/>
                </a:lnTo>
                <a:lnTo>
                  <a:pt x="19050" y="5570931"/>
                </a:lnTo>
                <a:lnTo>
                  <a:pt x="21844" y="5573776"/>
                </a:lnTo>
                <a:lnTo>
                  <a:pt x="28956" y="5573776"/>
                </a:lnTo>
                <a:lnTo>
                  <a:pt x="31750" y="5570931"/>
                </a:lnTo>
                <a:lnTo>
                  <a:pt x="31750" y="5543311"/>
                </a:lnTo>
                <a:lnTo>
                  <a:pt x="25400" y="5542026"/>
                </a:lnTo>
                <a:close/>
              </a:path>
              <a:path w="50800" h="5593080">
                <a:moveTo>
                  <a:pt x="31750" y="5543311"/>
                </a:moveTo>
                <a:lnTo>
                  <a:pt x="31750" y="5570931"/>
                </a:lnTo>
                <a:lnTo>
                  <a:pt x="28956" y="5573776"/>
                </a:lnTo>
                <a:lnTo>
                  <a:pt x="49513" y="5573776"/>
                </a:lnTo>
                <a:lnTo>
                  <a:pt x="50800" y="5567426"/>
                </a:lnTo>
                <a:lnTo>
                  <a:pt x="48795" y="5557542"/>
                </a:lnTo>
                <a:lnTo>
                  <a:pt x="43338" y="5549468"/>
                </a:lnTo>
                <a:lnTo>
                  <a:pt x="35262" y="5544023"/>
                </a:lnTo>
                <a:lnTo>
                  <a:pt x="31750" y="5543311"/>
                </a:lnTo>
                <a:close/>
              </a:path>
              <a:path w="50800" h="5593080">
                <a:moveTo>
                  <a:pt x="19050" y="49509"/>
                </a:moveTo>
                <a:lnTo>
                  <a:pt x="19050" y="5543311"/>
                </a:lnTo>
                <a:lnTo>
                  <a:pt x="25400" y="5542026"/>
                </a:lnTo>
                <a:lnTo>
                  <a:pt x="31750" y="5542026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5593080">
                <a:moveTo>
                  <a:pt x="31750" y="5542026"/>
                </a:moveTo>
                <a:lnTo>
                  <a:pt x="25400" y="5542026"/>
                </a:lnTo>
                <a:lnTo>
                  <a:pt x="31750" y="5543311"/>
                </a:lnTo>
                <a:lnTo>
                  <a:pt x="31750" y="5542026"/>
                </a:lnTo>
                <a:close/>
              </a:path>
              <a:path w="50800" h="5593080">
                <a:moveTo>
                  <a:pt x="28956" y="19050"/>
                </a:moveTo>
                <a:lnTo>
                  <a:pt x="21844" y="19050"/>
                </a:lnTo>
                <a:lnTo>
                  <a:pt x="19050" y="21843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3"/>
                </a:lnTo>
                <a:lnTo>
                  <a:pt x="28956" y="19050"/>
                </a:lnTo>
                <a:close/>
              </a:path>
              <a:path w="50800" h="5593080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559308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3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5593080">
                <a:moveTo>
                  <a:pt x="49509" y="19050"/>
                </a:moveTo>
                <a:lnTo>
                  <a:pt x="28956" y="19050"/>
                </a:lnTo>
                <a:lnTo>
                  <a:pt x="31750" y="21843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7839" y="3768851"/>
            <a:ext cx="3433571" cy="21884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313790" y="5963538"/>
            <a:ext cx="1965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02F27"/>
                </a:solidFill>
                <a:latin typeface="Segoe UI"/>
                <a:cs typeface="Segoe UI"/>
              </a:rPr>
              <a:t>Nano</a:t>
            </a:r>
            <a:r>
              <a:rPr sz="2400" b="1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202F27"/>
                </a:solidFill>
                <a:latin typeface="Segoe UI"/>
                <a:cs typeface="Segoe UI"/>
              </a:rPr>
              <a:t>Powder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90800" y="6175755"/>
            <a:ext cx="1343025" cy="50800"/>
          </a:xfrm>
          <a:custGeom>
            <a:avLst/>
            <a:gdLst/>
            <a:ahLst/>
            <a:cxnLst/>
            <a:rect l="l" t="t" r="r" b="b"/>
            <a:pathLst>
              <a:path w="1343025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50"/>
                </a:lnTo>
                <a:lnTo>
                  <a:pt x="21844" y="31750"/>
                </a:lnTo>
                <a:lnTo>
                  <a:pt x="19050" y="28955"/>
                </a:lnTo>
                <a:lnTo>
                  <a:pt x="19050" y="21843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1343025" h="50800">
                <a:moveTo>
                  <a:pt x="1317498" y="0"/>
                </a:moveTo>
                <a:lnTo>
                  <a:pt x="1307635" y="2004"/>
                </a:lnTo>
                <a:lnTo>
                  <a:pt x="1299559" y="7461"/>
                </a:lnTo>
                <a:lnTo>
                  <a:pt x="1294102" y="15537"/>
                </a:lnTo>
                <a:lnTo>
                  <a:pt x="1292098" y="25400"/>
                </a:lnTo>
                <a:lnTo>
                  <a:pt x="1294102" y="35262"/>
                </a:lnTo>
                <a:lnTo>
                  <a:pt x="1299559" y="43338"/>
                </a:lnTo>
                <a:lnTo>
                  <a:pt x="1307635" y="48795"/>
                </a:lnTo>
                <a:lnTo>
                  <a:pt x="1317498" y="50800"/>
                </a:lnTo>
                <a:lnTo>
                  <a:pt x="1327360" y="48795"/>
                </a:lnTo>
                <a:lnTo>
                  <a:pt x="1335436" y="43338"/>
                </a:lnTo>
                <a:lnTo>
                  <a:pt x="1340893" y="35262"/>
                </a:lnTo>
                <a:lnTo>
                  <a:pt x="1341607" y="31750"/>
                </a:lnTo>
                <a:lnTo>
                  <a:pt x="1321053" y="31750"/>
                </a:lnTo>
                <a:lnTo>
                  <a:pt x="1323848" y="28955"/>
                </a:lnTo>
                <a:lnTo>
                  <a:pt x="1323848" y="21843"/>
                </a:lnTo>
                <a:lnTo>
                  <a:pt x="1321053" y="19050"/>
                </a:lnTo>
                <a:lnTo>
                  <a:pt x="1341607" y="19050"/>
                </a:lnTo>
                <a:lnTo>
                  <a:pt x="1340893" y="15537"/>
                </a:lnTo>
                <a:lnTo>
                  <a:pt x="1335436" y="7461"/>
                </a:lnTo>
                <a:lnTo>
                  <a:pt x="1327360" y="2004"/>
                </a:lnTo>
                <a:lnTo>
                  <a:pt x="1317498" y="0"/>
                </a:lnTo>
                <a:close/>
              </a:path>
              <a:path w="1343025" h="50800">
                <a:moveTo>
                  <a:pt x="49509" y="19050"/>
                </a:moveTo>
                <a:lnTo>
                  <a:pt x="21844" y="19050"/>
                </a:lnTo>
                <a:lnTo>
                  <a:pt x="19050" y="21843"/>
                </a:lnTo>
                <a:lnTo>
                  <a:pt x="19050" y="28955"/>
                </a:lnTo>
                <a:lnTo>
                  <a:pt x="21844" y="31750"/>
                </a:lnTo>
                <a:lnTo>
                  <a:pt x="49509" y="31750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  <a:path w="1343025" h="50800">
                <a:moveTo>
                  <a:pt x="1293388" y="19050"/>
                </a:moveTo>
                <a:lnTo>
                  <a:pt x="49509" y="19050"/>
                </a:lnTo>
                <a:lnTo>
                  <a:pt x="50800" y="25400"/>
                </a:lnTo>
                <a:lnTo>
                  <a:pt x="49509" y="31750"/>
                </a:lnTo>
                <a:lnTo>
                  <a:pt x="1293388" y="31750"/>
                </a:lnTo>
                <a:lnTo>
                  <a:pt x="1292098" y="25400"/>
                </a:lnTo>
                <a:lnTo>
                  <a:pt x="1293388" y="19050"/>
                </a:lnTo>
                <a:close/>
              </a:path>
              <a:path w="1343025" h="50800">
                <a:moveTo>
                  <a:pt x="1341607" y="19050"/>
                </a:moveTo>
                <a:lnTo>
                  <a:pt x="1321053" y="19050"/>
                </a:lnTo>
                <a:lnTo>
                  <a:pt x="1323848" y="21843"/>
                </a:lnTo>
                <a:lnTo>
                  <a:pt x="1323848" y="28955"/>
                </a:lnTo>
                <a:lnTo>
                  <a:pt x="1321053" y="31750"/>
                </a:lnTo>
                <a:lnTo>
                  <a:pt x="1341607" y="31750"/>
                </a:lnTo>
                <a:lnTo>
                  <a:pt x="1342898" y="25400"/>
                </a:lnTo>
                <a:lnTo>
                  <a:pt x="1341607" y="1905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97839" y="6687311"/>
            <a:ext cx="3433571" cy="201015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3313790" y="8670746"/>
            <a:ext cx="1171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202F27"/>
                </a:solidFill>
                <a:latin typeface="Segoe UI"/>
                <a:cs typeface="Segoe UI"/>
              </a:rPr>
              <a:t>Sendust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662912" y="8883903"/>
            <a:ext cx="1971675" cy="50800"/>
          </a:xfrm>
          <a:custGeom>
            <a:avLst/>
            <a:gdLst/>
            <a:ahLst/>
            <a:cxnLst/>
            <a:rect l="l" t="t" r="r" b="b"/>
            <a:pathLst>
              <a:path w="1971675" h="50800">
                <a:moveTo>
                  <a:pt x="25400" y="0"/>
                </a:moveTo>
                <a:lnTo>
                  <a:pt x="15537" y="1995"/>
                </a:lnTo>
                <a:lnTo>
                  <a:pt x="7461" y="7437"/>
                </a:lnTo>
                <a:lnTo>
                  <a:pt x="2004" y="15510"/>
                </a:lnTo>
                <a:lnTo>
                  <a:pt x="0" y="25400"/>
                </a:lnTo>
                <a:lnTo>
                  <a:pt x="2004" y="35283"/>
                </a:lnTo>
                <a:lnTo>
                  <a:pt x="7461" y="43357"/>
                </a:lnTo>
                <a:lnTo>
                  <a:pt x="15537" y="48802"/>
                </a:lnTo>
                <a:lnTo>
                  <a:pt x="25400" y="50800"/>
                </a:lnTo>
                <a:lnTo>
                  <a:pt x="35262" y="48802"/>
                </a:lnTo>
                <a:lnTo>
                  <a:pt x="43338" y="43357"/>
                </a:lnTo>
                <a:lnTo>
                  <a:pt x="48795" y="35283"/>
                </a:lnTo>
                <a:lnTo>
                  <a:pt x="49512" y="31750"/>
                </a:lnTo>
                <a:lnTo>
                  <a:pt x="21844" y="31750"/>
                </a:lnTo>
                <a:lnTo>
                  <a:pt x="19050" y="28905"/>
                </a:lnTo>
                <a:lnTo>
                  <a:pt x="19050" y="21894"/>
                </a:lnTo>
                <a:lnTo>
                  <a:pt x="21844" y="19050"/>
                </a:lnTo>
                <a:lnTo>
                  <a:pt x="49513" y="19050"/>
                </a:lnTo>
                <a:lnTo>
                  <a:pt x="48795" y="15510"/>
                </a:lnTo>
                <a:lnTo>
                  <a:pt x="43338" y="7437"/>
                </a:lnTo>
                <a:lnTo>
                  <a:pt x="35262" y="1995"/>
                </a:lnTo>
                <a:lnTo>
                  <a:pt x="25400" y="0"/>
                </a:lnTo>
                <a:close/>
              </a:path>
              <a:path w="1971675" h="50800">
                <a:moveTo>
                  <a:pt x="1946148" y="0"/>
                </a:moveTo>
                <a:lnTo>
                  <a:pt x="1936285" y="1995"/>
                </a:lnTo>
                <a:lnTo>
                  <a:pt x="1928209" y="7437"/>
                </a:lnTo>
                <a:lnTo>
                  <a:pt x="1922752" y="15510"/>
                </a:lnTo>
                <a:lnTo>
                  <a:pt x="1920748" y="25400"/>
                </a:lnTo>
                <a:lnTo>
                  <a:pt x="1922752" y="35283"/>
                </a:lnTo>
                <a:lnTo>
                  <a:pt x="1928209" y="43357"/>
                </a:lnTo>
                <a:lnTo>
                  <a:pt x="1936285" y="48802"/>
                </a:lnTo>
                <a:lnTo>
                  <a:pt x="1946148" y="50800"/>
                </a:lnTo>
                <a:lnTo>
                  <a:pt x="1956010" y="48802"/>
                </a:lnTo>
                <a:lnTo>
                  <a:pt x="1964086" y="43357"/>
                </a:lnTo>
                <a:lnTo>
                  <a:pt x="1969543" y="35283"/>
                </a:lnTo>
                <a:lnTo>
                  <a:pt x="1970260" y="31750"/>
                </a:lnTo>
                <a:lnTo>
                  <a:pt x="1949703" y="31750"/>
                </a:lnTo>
                <a:lnTo>
                  <a:pt x="1952498" y="28905"/>
                </a:lnTo>
                <a:lnTo>
                  <a:pt x="1952498" y="21894"/>
                </a:lnTo>
                <a:lnTo>
                  <a:pt x="1949703" y="19050"/>
                </a:lnTo>
                <a:lnTo>
                  <a:pt x="1970261" y="19050"/>
                </a:lnTo>
                <a:lnTo>
                  <a:pt x="1969543" y="15510"/>
                </a:lnTo>
                <a:lnTo>
                  <a:pt x="1964086" y="7437"/>
                </a:lnTo>
                <a:lnTo>
                  <a:pt x="1956010" y="1995"/>
                </a:lnTo>
                <a:lnTo>
                  <a:pt x="1946148" y="0"/>
                </a:lnTo>
                <a:close/>
              </a:path>
              <a:path w="1971675" h="50800">
                <a:moveTo>
                  <a:pt x="49513" y="19050"/>
                </a:moveTo>
                <a:lnTo>
                  <a:pt x="21844" y="19050"/>
                </a:lnTo>
                <a:lnTo>
                  <a:pt x="19050" y="21894"/>
                </a:lnTo>
                <a:lnTo>
                  <a:pt x="19050" y="28905"/>
                </a:lnTo>
                <a:lnTo>
                  <a:pt x="21844" y="31750"/>
                </a:lnTo>
                <a:lnTo>
                  <a:pt x="49512" y="31750"/>
                </a:lnTo>
                <a:lnTo>
                  <a:pt x="50800" y="25400"/>
                </a:lnTo>
                <a:lnTo>
                  <a:pt x="49513" y="19050"/>
                </a:lnTo>
                <a:close/>
              </a:path>
              <a:path w="1971675" h="50800">
                <a:moveTo>
                  <a:pt x="1922034" y="19050"/>
                </a:moveTo>
                <a:lnTo>
                  <a:pt x="49513" y="19050"/>
                </a:lnTo>
                <a:lnTo>
                  <a:pt x="50800" y="25400"/>
                </a:lnTo>
                <a:lnTo>
                  <a:pt x="49512" y="31750"/>
                </a:lnTo>
                <a:lnTo>
                  <a:pt x="1922035" y="31750"/>
                </a:lnTo>
                <a:lnTo>
                  <a:pt x="1920748" y="25400"/>
                </a:lnTo>
                <a:lnTo>
                  <a:pt x="1922034" y="19050"/>
                </a:lnTo>
                <a:close/>
              </a:path>
              <a:path w="1971675" h="50800">
                <a:moveTo>
                  <a:pt x="1970261" y="19050"/>
                </a:moveTo>
                <a:lnTo>
                  <a:pt x="1949703" y="19050"/>
                </a:lnTo>
                <a:lnTo>
                  <a:pt x="1952498" y="21894"/>
                </a:lnTo>
                <a:lnTo>
                  <a:pt x="1952498" y="28905"/>
                </a:lnTo>
                <a:lnTo>
                  <a:pt x="1949703" y="31750"/>
                </a:lnTo>
                <a:lnTo>
                  <a:pt x="1970260" y="31750"/>
                </a:lnTo>
                <a:lnTo>
                  <a:pt x="1971548" y="25400"/>
                </a:lnTo>
                <a:lnTo>
                  <a:pt x="1970261" y="1905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55180" y="7024115"/>
            <a:ext cx="4427220" cy="593090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66675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525"/>
              </a:spcBef>
            </a:pPr>
            <a:r>
              <a:rPr sz="2800" b="1" dirty="0">
                <a:solidFill>
                  <a:srgbClr val="FFFFFF"/>
                </a:solidFill>
                <a:latin typeface="Segoe UI Black"/>
                <a:cs typeface="Segoe UI Black"/>
              </a:rPr>
              <a:t>PFC</a:t>
            </a:r>
            <a:r>
              <a:rPr sz="2800" b="1" spc="-60" dirty="0">
                <a:solidFill>
                  <a:srgbClr val="FFFFFF"/>
                </a:solidFill>
                <a:latin typeface="Segoe UI Black"/>
                <a:cs typeface="Segoe UI Black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Inductor</a:t>
            </a:r>
            <a:endParaRPr sz="2800">
              <a:latin typeface="Segoe UI Black"/>
              <a:cs typeface="Segoe UI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67902" y="7893177"/>
            <a:ext cx="33718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02F27"/>
                </a:solidFill>
                <a:latin typeface="Segoe UI Black"/>
                <a:cs typeface="Segoe UI Black"/>
              </a:rPr>
              <a:t>Longer</a:t>
            </a:r>
            <a:r>
              <a:rPr sz="24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4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Lifetime </a:t>
            </a:r>
            <a:r>
              <a:rPr sz="2400" dirty="0">
                <a:latin typeface="Segoe UI"/>
                <a:cs typeface="Segoe UI"/>
              </a:rPr>
              <a:t>Reduction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of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7,5°C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spc="-25" dirty="0">
                <a:latin typeface="Segoe UI"/>
                <a:cs typeface="Segoe UI"/>
              </a:rPr>
              <a:t>the </a:t>
            </a:r>
            <a:r>
              <a:rPr sz="2400" dirty="0">
                <a:latin typeface="Segoe UI"/>
                <a:cs typeface="Segoe UI"/>
              </a:rPr>
              <a:t>operating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temperature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09480" y="8275381"/>
            <a:ext cx="1069340" cy="466725"/>
            <a:chOff x="7509480" y="8275381"/>
            <a:chExt cx="1069340" cy="466725"/>
          </a:xfrm>
        </p:grpSpPr>
        <p:sp>
          <p:nvSpPr>
            <p:cNvPr id="21" name="object 21"/>
            <p:cNvSpPr/>
            <p:nvPr/>
          </p:nvSpPr>
          <p:spPr>
            <a:xfrm>
              <a:off x="7516808" y="8282702"/>
              <a:ext cx="1054735" cy="452120"/>
            </a:xfrm>
            <a:custGeom>
              <a:avLst/>
              <a:gdLst/>
              <a:ahLst/>
              <a:cxnLst/>
              <a:rect l="l" t="t" r="r" b="b"/>
              <a:pathLst>
                <a:path w="1054734" h="452120">
                  <a:moveTo>
                    <a:pt x="219654" y="0"/>
                  </a:moveTo>
                  <a:lnTo>
                    <a:pt x="174243" y="5859"/>
                  </a:lnTo>
                  <a:lnTo>
                    <a:pt x="132195" y="20204"/>
                  </a:lnTo>
                  <a:lnTo>
                    <a:pt x="94393" y="42101"/>
                  </a:lnTo>
                  <a:lnTo>
                    <a:pt x="61720" y="70615"/>
                  </a:lnTo>
                  <a:lnTo>
                    <a:pt x="35060" y="104814"/>
                  </a:lnTo>
                  <a:lnTo>
                    <a:pt x="15297" y="143764"/>
                  </a:lnTo>
                  <a:lnTo>
                    <a:pt x="3313" y="186531"/>
                  </a:lnTo>
                  <a:lnTo>
                    <a:pt x="0" y="232234"/>
                  </a:lnTo>
                  <a:lnTo>
                    <a:pt x="6921" y="281913"/>
                  </a:lnTo>
                  <a:lnTo>
                    <a:pt x="24030" y="327551"/>
                  </a:lnTo>
                  <a:lnTo>
                    <a:pt x="50109" y="367888"/>
                  </a:lnTo>
                  <a:lnTo>
                    <a:pt x="83915" y="401683"/>
                  </a:lnTo>
                  <a:lnTo>
                    <a:pt x="124258" y="427744"/>
                  </a:lnTo>
                  <a:lnTo>
                    <a:pt x="169910" y="444846"/>
                  </a:lnTo>
                  <a:lnTo>
                    <a:pt x="219655" y="451773"/>
                  </a:lnTo>
                  <a:lnTo>
                    <a:pt x="259395" y="448258"/>
                  </a:lnTo>
                  <a:lnTo>
                    <a:pt x="297685" y="437872"/>
                  </a:lnTo>
                  <a:lnTo>
                    <a:pt x="322279" y="426675"/>
                  </a:lnTo>
                  <a:lnTo>
                    <a:pt x="219655" y="426675"/>
                  </a:lnTo>
                  <a:lnTo>
                    <a:pt x="173767" y="419917"/>
                  </a:lnTo>
                  <a:lnTo>
                    <a:pt x="131967" y="403476"/>
                  </a:lnTo>
                  <a:lnTo>
                    <a:pt x="95422" y="378595"/>
                  </a:lnTo>
                  <a:lnTo>
                    <a:pt x="65300" y="346517"/>
                  </a:lnTo>
                  <a:lnTo>
                    <a:pt x="42769" y="308487"/>
                  </a:lnTo>
                  <a:lnTo>
                    <a:pt x="28994" y="265746"/>
                  </a:lnTo>
                  <a:lnTo>
                    <a:pt x="25145" y="219539"/>
                  </a:lnTo>
                  <a:lnTo>
                    <a:pt x="31414" y="175578"/>
                  </a:lnTo>
                  <a:lnTo>
                    <a:pt x="46632" y="135236"/>
                  </a:lnTo>
                  <a:lnTo>
                    <a:pt x="69733" y="99578"/>
                  </a:lnTo>
                  <a:lnTo>
                    <a:pt x="99651" y="69670"/>
                  </a:lnTo>
                  <a:lnTo>
                    <a:pt x="135322" y="46577"/>
                  </a:lnTo>
                  <a:lnTo>
                    <a:pt x="175678" y="31365"/>
                  </a:lnTo>
                  <a:lnTo>
                    <a:pt x="219654" y="25098"/>
                  </a:lnTo>
                  <a:lnTo>
                    <a:pt x="321514" y="25098"/>
                  </a:lnTo>
                  <a:lnTo>
                    <a:pt x="299031" y="14707"/>
                  </a:lnTo>
                  <a:lnTo>
                    <a:pt x="259919" y="3754"/>
                  </a:lnTo>
                  <a:lnTo>
                    <a:pt x="219654" y="0"/>
                  </a:lnTo>
                  <a:close/>
                </a:path>
                <a:path w="1054734" h="452120">
                  <a:moveTo>
                    <a:pt x="560636" y="244710"/>
                  </a:moveTo>
                  <a:lnTo>
                    <a:pt x="527221" y="244710"/>
                  </a:lnTo>
                  <a:lnTo>
                    <a:pt x="568156" y="291280"/>
                  </a:lnTo>
                  <a:lnTo>
                    <a:pt x="607299" y="332420"/>
                  </a:lnTo>
                  <a:lnTo>
                    <a:pt x="645190" y="367888"/>
                  </a:lnTo>
                  <a:lnTo>
                    <a:pt x="682370" y="397447"/>
                  </a:lnTo>
                  <a:lnTo>
                    <a:pt x="719379" y="420855"/>
                  </a:lnTo>
                  <a:lnTo>
                    <a:pt x="756758" y="437872"/>
                  </a:lnTo>
                  <a:lnTo>
                    <a:pt x="795047" y="448258"/>
                  </a:lnTo>
                  <a:lnTo>
                    <a:pt x="834788" y="451773"/>
                  </a:lnTo>
                  <a:lnTo>
                    <a:pt x="880202" y="445914"/>
                  </a:lnTo>
                  <a:lnTo>
                    <a:pt x="922250" y="431569"/>
                  </a:lnTo>
                  <a:lnTo>
                    <a:pt x="930699" y="426675"/>
                  </a:lnTo>
                  <a:lnTo>
                    <a:pt x="834788" y="426675"/>
                  </a:lnTo>
                  <a:lnTo>
                    <a:pt x="792958" y="422212"/>
                  </a:lnTo>
                  <a:lnTo>
                    <a:pt x="752433" y="409056"/>
                  </a:lnTo>
                  <a:lnTo>
                    <a:pt x="712470" y="387555"/>
                  </a:lnTo>
                  <a:lnTo>
                    <a:pt x="672328" y="358059"/>
                  </a:lnTo>
                  <a:lnTo>
                    <a:pt x="631263" y="320915"/>
                  </a:lnTo>
                  <a:lnTo>
                    <a:pt x="588533" y="276473"/>
                  </a:lnTo>
                  <a:lnTo>
                    <a:pt x="560636" y="244710"/>
                  </a:lnTo>
                  <a:close/>
                </a:path>
                <a:path w="1054734" h="452120">
                  <a:moveTo>
                    <a:pt x="321514" y="25098"/>
                  </a:moveTo>
                  <a:lnTo>
                    <a:pt x="219654" y="25098"/>
                  </a:lnTo>
                  <a:lnTo>
                    <a:pt x="262238" y="29875"/>
                  </a:lnTo>
                  <a:lnTo>
                    <a:pt x="303774" y="43742"/>
                  </a:lnTo>
                  <a:lnTo>
                    <a:pt x="344702" y="66004"/>
                  </a:lnTo>
                  <a:lnTo>
                    <a:pt x="385457" y="95964"/>
                  </a:lnTo>
                  <a:lnTo>
                    <a:pt x="426477" y="132928"/>
                  </a:lnTo>
                  <a:lnTo>
                    <a:pt x="468198" y="176199"/>
                  </a:lnTo>
                  <a:lnTo>
                    <a:pt x="511058" y="225081"/>
                  </a:lnTo>
                  <a:lnTo>
                    <a:pt x="465908" y="276483"/>
                  </a:lnTo>
                  <a:lnTo>
                    <a:pt x="423176" y="320924"/>
                  </a:lnTo>
                  <a:lnTo>
                    <a:pt x="382111" y="358065"/>
                  </a:lnTo>
                  <a:lnTo>
                    <a:pt x="341968" y="387560"/>
                  </a:lnTo>
                  <a:lnTo>
                    <a:pt x="302006" y="409058"/>
                  </a:lnTo>
                  <a:lnTo>
                    <a:pt x="261481" y="422213"/>
                  </a:lnTo>
                  <a:lnTo>
                    <a:pt x="219655" y="426675"/>
                  </a:lnTo>
                  <a:lnTo>
                    <a:pt x="322279" y="426675"/>
                  </a:lnTo>
                  <a:lnTo>
                    <a:pt x="372073" y="397447"/>
                  </a:lnTo>
                  <a:lnTo>
                    <a:pt x="409262" y="367879"/>
                  </a:lnTo>
                  <a:lnTo>
                    <a:pt x="447143" y="332420"/>
                  </a:lnTo>
                  <a:lnTo>
                    <a:pt x="486286" y="291280"/>
                  </a:lnTo>
                  <a:lnTo>
                    <a:pt x="527221" y="244710"/>
                  </a:lnTo>
                  <a:lnTo>
                    <a:pt x="560636" y="244710"/>
                  </a:lnTo>
                  <a:lnTo>
                    <a:pt x="543405" y="225092"/>
                  </a:lnTo>
                  <a:lnTo>
                    <a:pt x="560648" y="205431"/>
                  </a:lnTo>
                  <a:lnTo>
                    <a:pt x="527221" y="205431"/>
                  </a:lnTo>
                  <a:lnTo>
                    <a:pt x="488288" y="161096"/>
                  </a:lnTo>
                  <a:lnTo>
                    <a:pt x="450161" y="121158"/>
                  </a:lnTo>
                  <a:lnTo>
                    <a:pt x="412505" y="86083"/>
                  </a:lnTo>
                  <a:lnTo>
                    <a:pt x="374988" y="56338"/>
                  </a:lnTo>
                  <a:lnTo>
                    <a:pt x="337274" y="32390"/>
                  </a:lnTo>
                  <a:lnTo>
                    <a:pt x="321514" y="25098"/>
                  </a:lnTo>
                  <a:close/>
                </a:path>
                <a:path w="1054734" h="452120">
                  <a:moveTo>
                    <a:pt x="931847" y="25098"/>
                  </a:moveTo>
                  <a:lnTo>
                    <a:pt x="834788" y="25098"/>
                  </a:lnTo>
                  <a:lnTo>
                    <a:pt x="880676" y="31856"/>
                  </a:lnTo>
                  <a:lnTo>
                    <a:pt x="922476" y="48297"/>
                  </a:lnTo>
                  <a:lnTo>
                    <a:pt x="959020" y="73178"/>
                  </a:lnTo>
                  <a:lnTo>
                    <a:pt x="989138" y="105255"/>
                  </a:lnTo>
                  <a:lnTo>
                    <a:pt x="1011663" y="143286"/>
                  </a:lnTo>
                  <a:lnTo>
                    <a:pt x="1025425" y="186027"/>
                  </a:lnTo>
                  <a:lnTo>
                    <a:pt x="1029256" y="232234"/>
                  </a:lnTo>
                  <a:lnTo>
                    <a:pt x="1022992" y="276195"/>
                  </a:lnTo>
                  <a:lnTo>
                    <a:pt x="1007782" y="316537"/>
                  </a:lnTo>
                  <a:lnTo>
                    <a:pt x="984688" y="352195"/>
                  </a:lnTo>
                  <a:lnTo>
                    <a:pt x="954778" y="382103"/>
                  </a:lnTo>
                  <a:lnTo>
                    <a:pt x="919114" y="405196"/>
                  </a:lnTo>
                  <a:lnTo>
                    <a:pt x="878762" y="420408"/>
                  </a:lnTo>
                  <a:lnTo>
                    <a:pt x="834788" y="426675"/>
                  </a:lnTo>
                  <a:lnTo>
                    <a:pt x="930699" y="426675"/>
                  </a:lnTo>
                  <a:lnTo>
                    <a:pt x="992724" y="381158"/>
                  </a:lnTo>
                  <a:lnTo>
                    <a:pt x="1019384" y="346959"/>
                  </a:lnTo>
                  <a:lnTo>
                    <a:pt x="1039150" y="308009"/>
                  </a:lnTo>
                  <a:lnTo>
                    <a:pt x="1051139" y="265242"/>
                  </a:lnTo>
                  <a:lnTo>
                    <a:pt x="1054460" y="219539"/>
                  </a:lnTo>
                  <a:lnTo>
                    <a:pt x="1047537" y="169860"/>
                  </a:lnTo>
                  <a:lnTo>
                    <a:pt x="1030427" y="124222"/>
                  </a:lnTo>
                  <a:lnTo>
                    <a:pt x="1004355" y="83894"/>
                  </a:lnTo>
                  <a:lnTo>
                    <a:pt x="970537" y="50090"/>
                  </a:lnTo>
                  <a:lnTo>
                    <a:pt x="931847" y="25098"/>
                  </a:lnTo>
                  <a:close/>
                </a:path>
                <a:path w="1054734" h="452120">
                  <a:moveTo>
                    <a:pt x="834788" y="0"/>
                  </a:moveTo>
                  <a:lnTo>
                    <a:pt x="794475" y="3759"/>
                  </a:lnTo>
                  <a:lnTo>
                    <a:pt x="755358" y="14724"/>
                  </a:lnTo>
                  <a:lnTo>
                    <a:pt x="717109" y="32423"/>
                  </a:lnTo>
                  <a:lnTo>
                    <a:pt x="679395" y="56385"/>
                  </a:lnTo>
                  <a:lnTo>
                    <a:pt x="641882" y="86138"/>
                  </a:lnTo>
                  <a:lnTo>
                    <a:pt x="604237" y="121211"/>
                  </a:lnTo>
                  <a:lnTo>
                    <a:pt x="566127" y="161132"/>
                  </a:lnTo>
                  <a:lnTo>
                    <a:pt x="527221" y="205431"/>
                  </a:lnTo>
                  <a:lnTo>
                    <a:pt x="560648" y="205431"/>
                  </a:lnTo>
                  <a:lnTo>
                    <a:pt x="586314" y="176166"/>
                  </a:lnTo>
                  <a:lnTo>
                    <a:pt x="628061" y="132877"/>
                  </a:lnTo>
                  <a:lnTo>
                    <a:pt x="669085" y="95914"/>
                  </a:lnTo>
                  <a:lnTo>
                    <a:pt x="709830" y="65965"/>
                  </a:lnTo>
                  <a:lnTo>
                    <a:pt x="750734" y="43720"/>
                  </a:lnTo>
                  <a:lnTo>
                    <a:pt x="792240" y="29868"/>
                  </a:lnTo>
                  <a:lnTo>
                    <a:pt x="834788" y="25098"/>
                  </a:lnTo>
                  <a:lnTo>
                    <a:pt x="931847" y="25098"/>
                  </a:lnTo>
                  <a:lnTo>
                    <a:pt x="930192" y="24029"/>
                  </a:lnTo>
                  <a:lnTo>
                    <a:pt x="884536" y="6927"/>
                  </a:lnTo>
                  <a:lnTo>
                    <a:pt x="8347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16801" y="8282702"/>
              <a:ext cx="1054735" cy="452120"/>
            </a:xfrm>
            <a:custGeom>
              <a:avLst/>
              <a:gdLst/>
              <a:ahLst/>
              <a:cxnLst/>
              <a:rect l="l" t="t" r="r" b="b"/>
              <a:pathLst>
                <a:path w="1054734" h="452120">
                  <a:moveTo>
                    <a:pt x="834795" y="0"/>
                  </a:moveTo>
                  <a:lnTo>
                    <a:pt x="794501" y="3754"/>
                  </a:lnTo>
                  <a:lnTo>
                    <a:pt x="755404" y="14707"/>
                  </a:lnTo>
                  <a:lnTo>
                    <a:pt x="717169" y="32390"/>
                  </a:lnTo>
                  <a:lnTo>
                    <a:pt x="679462" y="56338"/>
                  </a:lnTo>
                  <a:lnTo>
                    <a:pt x="641949" y="86083"/>
                  </a:lnTo>
                  <a:lnTo>
                    <a:pt x="604295" y="121158"/>
                  </a:lnTo>
                  <a:lnTo>
                    <a:pt x="566166" y="161096"/>
                  </a:lnTo>
                  <a:lnTo>
                    <a:pt x="527228" y="205431"/>
                  </a:lnTo>
                  <a:lnTo>
                    <a:pt x="488329" y="161132"/>
                  </a:lnTo>
                  <a:lnTo>
                    <a:pt x="450225" y="121211"/>
                  </a:lnTo>
                  <a:lnTo>
                    <a:pt x="412582" y="86138"/>
                  </a:lnTo>
                  <a:lnTo>
                    <a:pt x="375069" y="56385"/>
                  </a:lnTo>
                  <a:lnTo>
                    <a:pt x="337353" y="32423"/>
                  </a:lnTo>
                  <a:lnTo>
                    <a:pt x="299101" y="14724"/>
                  </a:lnTo>
                  <a:lnTo>
                    <a:pt x="259982" y="3759"/>
                  </a:lnTo>
                  <a:lnTo>
                    <a:pt x="219662" y="0"/>
                  </a:lnTo>
                  <a:lnTo>
                    <a:pt x="174251" y="5859"/>
                  </a:lnTo>
                  <a:lnTo>
                    <a:pt x="132202" y="20204"/>
                  </a:lnTo>
                  <a:lnTo>
                    <a:pt x="94400" y="42101"/>
                  </a:lnTo>
                  <a:lnTo>
                    <a:pt x="61727" y="70615"/>
                  </a:lnTo>
                  <a:lnTo>
                    <a:pt x="35068" y="104814"/>
                  </a:lnTo>
                  <a:lnTo>
                    <a:pt x="15304" y="143764"/>
                  </a:lnTo>
                  <a:lnTo>
                    <a:pt x="3320" y="186531"/>
                  </a:lnTo>
                  <a:lnTo>
                    <a:pt x="0" y="232182"/>
                  </a:lnTo>
                  <a:lnTo>
                    <a:pt x="6928" y="281913"/>
                  </a:lnTo>
                  <a:lnTo>
                    <a:pt x="24037" y="327551"/>
                  </a:lnTo>
                  <a:lnTo>
                    <a:pt x="50107" y="367879"/>
                  </a:lnTo>
                  <a:lnTo>
                    <a:pt x="83922" y="401683"/>
                  </a:lnTo>
                  <a:lnTo>
                    <a:pt x="124265" y="427744"/>
                  </a:lnTo>
                  <a:lnTo>
                    <a:pt x="169917" y="444846"/>
                  </a:lnTo>
                  <a:lnTo>
                    <a:pt x="219662" y="451773"/>
                  </a:lnTo>
                  <a:lnTo>
                    <a:pt x="259403" y="448258"/>
                  </a:lnTo>
                  <a:lnTo>
                    <a:pt x="297692" y="437872"/>
                  </a:lnTo>
                  <a:lnTo>
                    <a:pt x="335071" y="420855"/>
                  </a:lnTo>
                  <a:lnTo>
                    <a:pt x="372080" y="397447"/>
                  </a:lnTo>
                  <a:lnTo>
                    <a:pt x="409259" y="367888"/>
                  </a:lnTo>
                  <a:lnTo>
                    <a:pt x="447150" y="332420"/>
                  </a:lnTo>
                  <a:lnTo>
                    <a:pt x="486293" y="291280"/>
                  </a:lnTo>
                  <a:lnTo>
                    <a:pt x="527228" y="244710"/>
                  </a:lnTo>
                  <a:lnTo>
                    <a:pt x="568164" y="291280"/>
                  </a:lnTo>
                  <a:lnTo>
                    <a:pt x="607307" y="332420"/>
                  </a:lnTo>
                  <a:lnTo>
                    <a:pt x="645197" y="367888"/>
                  </a:lnTo>
                  <a:lnTo>
                    <a:pt x="682377" y="397447"/>
                  </a:lnTo>
                  <a:lnTo>
                    <a:pt x="719386" y="420855"/>
                  </a:lnTo>
                  <a:lnTo>
                    <a:pt x="756765" y="437872"/>
                  </a:lnTo>
                  <a:lnTo>
                    <a:pt x="795054" y="448258"/>
                  </a:lnTo>
                  <a:lnTo>
                    <a:pt x="834795" y="451773"/>
                  </a:lnTo>
                  <a:lnTo>
                    <a:pt x="880209" y="445914"/>
                  </a:lnTo>
                  <a:lnTo>
                    <a:pt x="922258" y="431569"/>
                  </a:lnTo>
                  <a:lnTo>
                    <a:pt x="960060" y="409672"/>
                  </a:lnTo>
                  <a:lnTo>
                    <a:pt x="992732" y="381158"/>
                  </a:lnTo>
                  <a:lnTo>
                    <a:pt x="1019392" y="346959"/>
                  </a:lnTo>
                  <a:lnTo>
                    <a:pt x="1039157" y="308009"/>
                  </a:lnTo>
                  <a:lnTo>
                    <a:pt x="1051146" y="265242"/>
                  </a:lnTo>
                  <a:lnTo>
                    <a:pt x="1054475" y="219591"/>
                  </a:lnTo>
                  <a:lnTo>
                    <a:pt x="1047545" y="169860"/>
                  </a:lnTo>
                  <a:lnTo>
                    <a:pt x="1030435" y="124222"/>
                  </a:lnTo>
                  <a:lnTo>
                    <a:pt x="1004362" y="83894"/>
                  </a:lnTo>
                  <a:lnTo>
                    <a:pt x="970545" y="50090"/>
                  </a:lnTo>
                  <a:lnTo>
                    <a:pt x="930199" y="24029"/>
                  </a:lnTo>
                  <a:lnTo>
                    <a:pt x="884544" y="6927"/>
                  </a:lnTo>
                  <a:lnTo>
                    <a:pt x="834795" y="0"/>
                  </a:lnTo>
                  <a:close/>
                </a:path>
                <a:path w="1054734" h="452120">
                  <a:moveTo>
                    <a:pt x="219662" y="426675"/>
                  </a:moveTo>
                  <a:lnTo>
                    <a:pt x="173774" y="419917"/>
                  </a:lnTo>
                  <a:lnTo>
                    <a:pt x="131974" y="403476"/>
                  </a:lnTo>
                  <a:lnTo>
                    <a:pt x="95429" y="378595"/>
                  </a:lnTo>
                  <a:lnTo>
                    <a:pt x="65308" y="346517"/>
                  </a:lnTo>
                  <a:lnTo>
                    <a:pt x="42776" y="308487"/>
                  </a:lnTo>
                  <a:lnTo>
                    <a:pt x="29002" y="265746"/>
                  </a:lnTo>
                  <a:lnTo>
                    <a:pt x="25152" y="219539"/>
                  </a:lnTo>
                  <a:lnTo>
                    <a:pt x="31421" y="175578"/>
                  </a:lnTo>
                  <a:lnTo>
                    <a:pt x="46639" y="135236"/>
                  </a:lnTo>
                  <a:lnTo>
                    <a:pt x="69740" y="99578"/>
                  </a:lnTo>
                  <a:lnTo>
                    <a:pt x="99659" y="69670"/>
                  </a:lnTo>
                  <a:lnTo>
                    <a:pt x="135329" y="46577"/>
                  </a:lnTo>
                  <a:lnTo>
                    <a:pt x="175685" y="31365"/>
                  </a:lnTo>
                  <a:lnTo>
                    <a:pt x="219662" y="25098"/>
                  </a:lnTo>
                  <a:lnTo>
                    <a:pt x="262245" y="29875"/>
                  </a:lnTo>
                  <a:lnTo>
                    <a:pt x="303782" y="43742"/>
                  </a:lnTo>
                  <a:lnTo>
                    <a:pt x="344709" y="66004"/>
                  </a:lnTo>
                  <a:lnTo>
                    <a:pt x="385464" y="95964"/>
                  </a:lnTo>
                  <a:lnTo>
                    <a:pt x="426484" y="132928"/>
                  </a:lnTo>
                  <a:lnTo>
                    <a:pt x="468205" y="176199"/>
                  </a:lnTo>
                  <a:lnTo>
                    <a:pt x="511065" y="225081"/>
                  </a:lnTo>
                  <a:lnTo>
                    <a:pt x="465925" y="276473"/>
                  </a:lnTo>
                  <a:lnTo>
                    <a:pt x="423193" y="320915"/>
                  </a:lnTo>
                  <a:lnTo>
                    <a:pt x="382127" y="358059"/>
                  </a:lnTo>
                  <a:lnTo>
                    <a:pt x="341983" y="387555"/>
                  </a:lnTo>
                  <a:lnTo>
                    <a:pt x="302020" y="409056"/>
                  </a:lnTo>
                  <a:lnTo>
                    <a:pt x="261494" y="422212"/>
                  </a:lnTo>
                  <a:lnTo>
                    <a:pt x="219662" y="426675"/>
                  </a:lnTo>
                  <a:close/>
                </a:path>
                <a:path w="1054734" h="452120">
                  <a:moveTo>
                    <a:pt x="834795" y="426675"/>
                  </a:moveTo>
                  <a:lnTo>
                    <a:pt x="792967" y="422213"/>
                  </a:lnTo>
                  <a:lnTo>
                    <a:pt x="752444" y="409058"/>
                  </a:lnTo>
                  <a:lnTo>
                    <a:pt x="712483" y="387560"/>
                  </a:lnTo>
                  <a:lnTo>
                    <a:pt x="672342" y="358065"/>
                  </a:lnTo>
                  <a:lnTo>
                    <a:pt x="631278" y="320924"/>
                  </a:lnTo>
                  <a:lnTo>
                    <a:pt x="588549" y="276483"/>
                  </a:lnTo>
                  <a:lnTo>
                    <a:pt x="543412" y="225092"/>
                  </a:lnTo>
                  <a:lnTo>
                    <a:pt x="586322" y="176166"/>
                  </a:lnTo>
                  <a:lnTo>
                    <a:pt x="628068" y="132877"/>
                  </a:lnTo>
                  <a:lnTo>
                    <a:pt x="669093" y="95914"/>
                  </a:lnTo>
                  <a:lnTo>
                    <a:pt x="709837" y="65965"/>
                  </a:lnTo>
                  <a:lnTo>
                    <a:pt x="750741" y="43721"/>
                  </a:lnTo>
                  <a:lnTo>
                    <a:pt x="792247" y="29868"/>
                  </a:lnTo>
                  <a:lnTo>
                    <a:pt x="834795" y="25098"/>
                  </a:lnTo>
                  <a:lnTo>
                    <a:pt x="880683" y="31856"/>
                  </a:lnTo>
                  <a:lnTo>
                    <a:pt x="922484" y="48297"/>
                  </a:lnTo>
                  <a:lnTo>
                    <a:pt x="959027" y="73178"/>
                  </a:lnTo>
                  <a:lnTo>
                    <a:pt x="989146" y="105255"/>
                  </a:lnTo>
                  <a:lnTo>
                    <a:pt x="1011670" y="143286"/>
                  </a:lnTo>
                  <a:lnTo>
                    <a:pt x="1025432" y="186027"/>
                  </a:lnTo>
                  <a:lnTo>
                    <a:pt x="1029263" y="232234"/>
                  </a:lnTo>
                  <a:lnTo>
                    <a:pt x="1023000" y="276195"/>
                  </a:lnTo>
                  <a:lnTo>
                    <a:pt x="1007789" y="316537"/>
                  </a:lnTo>
                  <a:lnTo>
                    <a:pt x="984696" y="352195"/>
                  </a:lnTo>
                  <a:lnTo>
                    <a:pt x="954785" y="382103"/>
                  </a:lnTo>
                  <a:lnTo>
                    <a:pt x="919121" y="405196"/>
                  </a:lnTo>
                  <a:lnTo>
                    <a:pt x="878770" y="420408"/>
                  </a:lnTo>
                  <a:lnTo>
                    <a:pt x="834795" y="426675"/>
                  </a:lnTo>
                  <a:close/>
                </a:path>
              </a:pathLst>
            </a:custGeom>
            <a:ln w="14643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867902" y="5878448"/>
            <a:ext cx="2351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Miniaturization</a:t>
            </a:r>
            <a:endParaRPr sz="2400">
              <a:latin typeface="Segoe UI Black"/>
              <a:cs typeface="Segoe UI Black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Segoe UI"/>
                <a:cs typeface="Segoe UI"/>
              </a:rPr>
              <a:t>40%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less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volume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4667" y="5827727"/>
            <a:ext cx="1119367" cy="7675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3506723"/>
            <a:ext cx="11667744" cy="5859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PARTNERSHIP</a:t>
            </a:r>
            <a:r>
              <a:rPr spc="-3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>
                <a:solidFill>
                  <a:srgbClr val="202F27"/>
                </a:solidFill>
              </a:rPr>
              <a:t>UNIVERSITY</a:t>
            </a:r>
            <a:r>
              <a:rPr spc="-15" dirty="0">
                <a:solidFill>
                  <a:srgbClr val="202F27"/>
                </a:solidFill>
              </a:rPr>
              <a:t> </a:t>
            </a:r>
            <a:r>
              <a:rPr dirty="0">
                <a:solidFill>
                  <a:srgbClr val="202F27"/>
                </a:solidFill>
              </a:rPr>
              <a:t>OF</a:t>
            </a:r>
            <a:r>
              <a:rPr spc="-30" dirty="0">
                <a:solidFill>
                  <a:srgbClr val="202F27"/>
                </a:solidFill>
              </a:rPr>
              <a:t> </a:t>
            </a:r>
            <a:r>
              <a:rPr spc="-10" dirty="0">
                <a:solidFill>
                  <a:srgbClr val="202F27"/>
                </a:solidFill>
              </a:rPr>
              <a:t>CAMBRIDGE: </a:t>
            </a:r>
            <a:r>
              <a:rPr dirty="0"/>
              <a:t>EV</a:t>
            </a:r>
            <a:r>
              <a:rPr spc="-10" dirty="0"/>
              <a:t> </a:t>
            </a:r>
            <a:r>
              <a:rPr dirty="0"/>
              <a:t>WIRELESS</a:t>
            </a:r>
            <a:r>
              <a:rPr spc="-15" dirty="0"/>
              <a:t> </a:t>
            </a:r>
            <a:r>
              <a:rPr dirty="0"/>
              <a:t>CHARGING</a:t>
            </a:r>
            <a:r>
              <a:rPr spc="-15" dirty="0"/>
              <a:t> </a:t>
            </a:r>
            <a:r>
              <a:rPr dirty="0"/>
              <a:t>(Prof</a:t>
            </a:r>
            <a:r>
              <a:rPr spc="15" dirty="0"/>
              <a:t> </a:t>
            </a:r>
            <a:r>
              <a:rPr dirty="0"/>
              <a:t>Teng</a:t>
            </a:r>
            <a:r>
              <a:rPr spc="-10" dirty="0"/>
              <a:t> Long)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94411" y="7613650"/>
            <a:ext cx="3697604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Basic</a:t>
            </a:r>
            <a:r>
              <a:rPr sz="3600" b="1" spc="-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concept</a:t>
            </a:r>
            <a:r>
              <a:rPr sz="3600" b="1" spc="-1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25" dirty="0">
                <a:solidFill>
                  <a:srgbClr val="202F27"/>
                </a:solidFill>
                <a:latin typeface="Segoe UI Black"/>
                <a:cs typeface="Segoe UI Black"/>
              </a:rPr>
              <a:t>of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inductive</a:t>
            </a:r>
            <a:r>
              <a:rPr sz="3600" b="1" spc="-3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power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transfer</a:t>
            </a:r>
            <a:r>
              <a:rPr sz="3600" b="1" spc="-4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(IPT)</a:t>
            </a:r>
            <a:endParaRPr sz="3600">
              <a:latin typeface="Segoe UI Black"/>
              <a:cs typeface="Segoe UI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51816" y="3514851"/>
            <a:ext cx="50800" cy="3961765"/>
          </a:xfrm>
          <a:custGeom>
            <a:avLst/>
            <a:gdLst/>
            <a:ahLst/>
            <a:cxnLst/>
            <a:rect l="l" t="t" r="r" b="b"/>
            <a:pathLst>
              <a:path w="50800" h="3961765">
                <a:moveTo>
                  <a:pt x="19050" y="3912001"/>
                </a:moveTo>
                <a:lnTo>
                  <a:pt x="15537" y="3912715"/>
                </a:lnTo>
                <a:lnTo>
                  <a:pt x="7461" y="3918172"/>
                </a:lnTo>
                <a:lnTo>
                  <a:pt x="2004" y="3926248"/>
                </a:lnTo>
                <a:lnTo>
                  <a:pt x="0" y="3936111"/>
                </a:lnTo>
                <a:lnTo>
                  <a:pt x="2004" y="3946026"/>
                </a:lnTo>
                <a:lnTo>
                  <a:pt x="7461" y="3954097"/>
                </a:lnTo>
                <a:lnTo>
                  <a:pt x="15537" y="3959524"/>
                </a:lnTo>
                <a:lnTo>
                  <a:pt x="25400" y="3961511"/>
                </a:lnTo>
                <a:lnTo>
                  <a:pt x="35262" y="3959524"/>
                </a:lnTo>
                <a:lnTo>
                  <a:pt x="43338" y="3954097"/>
                </a:lnTo>
                <a:lnTo>
                  <a:pt x="48795" y="3946026"/>
                </a:lnTo>
                <a:lnTo>
                  <a:pt x="49516" y="3942461"/>
                </a:lnTo>
                <a:lnTo>
                  <a:pt x="21843" y="3942461"/>
                </a:lnTo>
                <a:lnTo>
                  <a:pt x="19050" y="3939667"/>
                </a:lnTo>
                <a:lnTo>
                  <a:pt x="19050" y="3912001"/>
                </a:lnTo>
                <a:close/>
              </a:path>
              <a:path w="50800" h="3961765">
                <a:moveTo>
                  <a:pt x="25400" y="3910711"/>
                </a:moveTo>
                <a:lnTo>
                  <a:pt x="19050" y="3912001"/>
                </a:lnTo>
                <a:lnTo>
                  <a:pt x="19050" y="3939667"/>
                </a:lnTo>
                <a:lnTo>
                  <a:pt x="21843" y="3942461"/>
                </a:lnTo>
                <a:lnTo>
                  <a:pt x="28955" y="3942461"/>
                </a:lnTo>
                <a:lnTo>
                  <a:pt x="31750" y="3939667"/>
                </a:lnTo>
                <a:lnTo>
                  <a:pt x="31750" y="3912001"/>
                </a:lnTo>
                <a:lnTo>
                  <a:pt x="25400" y="3910711"/>
                </a:lnTo>
                <a:close/>
              </a:path>
              <a:path w="50800" h="3961765">
                <a:moveTo>
                  <a:pt x="31750" y="3912001"/>
                </a:moveTo>
                <a:lnTo>
                  <a:pt x="31750" y="3939667"/>
                </a:lnTo>
                <a:lnTo>
                  <a:pt x="28955" y="3942461"/>
                </a:lnTo>
                <a:lnTo>
                  <a:pt x="49516" y="3942461"/>
                </a:lnTo>
                <a:lnTo>
                  <a:pt x="50800" y="3936111"/>
                </a:lnTo>
                <a:lnTo>
                  <a:pt x="48795" y="3926248"/>
                </a:lnTo>
                <a:lnTo>
                  <a:pt x="43338" y="3918172"/>
                </a:lnTo>
                <a:lnTo>
                  <a:pt x="35262" y="3912715"/>
                </a:lnTo>
                <a:lnTo>
                  <a:pt x="31750" y="3912001"/>
                </a:lnTo>
                <a:close/>
              </a:path>
              <a:path w="50800" h="3961765">
                <a:moveTo>
                  <a:pt x="19050" y="49509"/>
                </a:moveTo>
                <a:lnTo>
                  <a:pt x="19050" y="3912001"/>
                </a:lnTo>
                <a:lnTo>
                  <a:pt x="25400" y="3910711"/>
                </a:lnTo>
                <a:lnTo>
                  <a:pt x="31750" y="3910711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3961765">
                <a:moveTo>
                  <a:pt x="31750" y="3910711"/>
                </a:moveTo>
                <a:lnTo>
                  <a:pt x="25400" y="3910711"/>
                </a:lnTo>
                <a:lnTo>
                  <a:pt x="31750" y="3912001"/>
                </a:lnTo>
                <a:lnTo>
                  <a:pt x="31750" y="3910711"/>
                </a:lnTo>
                <a:close/>
              </a:path>
              <a:path w="50800" h="3961765">
                <a:moveTo>
                  <a:pt x="28955" y="19050"/>
                </a:moveTo>
                <a:lnTo>
                  <a:pt x="21843" y="19050"/>
                </a:lnTo>
                <a:lnTo>
                  <a:pt x="19050" y="21844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4"/>
                </a:lnTo>
                <a:lnTo>
                  <a:pt x="28955" y="19050"/>
                </a:lnTo>
                <a:close/>
              </a:path>
              <a:path w="50800" h="3961765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3961765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4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3961765">
                <a:moveTo>
                  <a:pt x="49509" y="19050"/>
                </a:moveTo>
                <a:lnTo>
                  <a:pt x="28955" y="19050"/>
                </a:lnTo>
                <a:lnTo>
                  <a:pt x="31750" y="21844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3480815"/>
            <a:ext cx="11644884" cy="5885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723621" y="7613650"/>
            <a:ext cx="39477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A</a:t>
            </a:r>
            <a:r>
              <a:rPr sz="3600" b="1" spc="-1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novel</a:t>
            </a:r>
            <a:r>
              <a:rPr sz="36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magnetic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core</a:t>
            </a:r>
            <a:r>
              <a:rPr sz="3600" b="1" spc="-1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for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 wireless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charging</a:t>
            </a:r>
            <a:r>
              <a:rPr sz="3600" b="1" spc="-3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coils</a:t>
            </a:r>
            <a:endParaRPr sz="3600">
              <a:latin typeface="Segoe UI Black"/>
              <a:cs typeface="Segoe UI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PARTNERSHIP</a:t>
            </a:r>
            <a:r>
              <a:rPr spc="-3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>
                <a:solidFill>
                  <a:srgbClr val="202F27"/>
                </a:solidFill>
              </a:rPr>
              <a:t>UNIVERSITY</a:t>
            </a:r>
            <a:r>
              <a:rPr spc="-15" dirty="0">
                <a:solidFill>
                  <a:srgbClr val="202F27"/>
                </a:solidFill>
              </a:rPr>
              <a:t> </a:t>
            </a:r>
            <a:r>
              <a:rPr dirty="0">
                <a:solidFill>
                  <a:srgbClr val="202F27"/>
                </a:solidFill>
              </a:rPr>
              <a:t>OF</a:t>
            </a:r>
            <a:r>
              <a:rPr spc="-30" dirty="0">
                <a:solidFill>
                  <a:srgbClr val="202F27"/>
                </a:solidFill>
              </a:rPr>
              <a:t> </a:t>
            </a:r>
            <a:r>
              <a:rPr spc="-10" dirty="0">
                <a:solidFill>
                  <a:srgbClr val="202F27"/>
                </a:solidFill>
              </a:rPr>
              <a:t>CAMBRIDGE: </a:t>
            </a:r>
            <a:r>
              <a:rPr dirty="0"/>
              <a:t>EV</a:t>
            </a:r>
            <a:r>
              <a:rPr spc="-10" dirty="0"/>
              <a:t> </a:t>
            </a:r>
            <a:r>
              <a:rPr dirty="0"/>
              <a:t>WIRELESS</a:t>
            </a:r>
            <a:r>
              <a:rPr spc="-15" dirty="0"/>
              <a:t> </a:t>
            </a:r>
            <a:r>
              <a:rPr dirty="0"/>
              <a:t>CHARGING</a:t>
            </a:r>
            <a:r>
              <a:rPr spc="-15" dirty="0"/>
              <a:t> </a:t>
            </a:r>
            <a:r>
              <a:rPr dirty="0"/>
              <a:t>(Prof</a:t>
            </a:r>
            <a:r>
              <a:rPr spc="15" dirty="0"/>
              <a:t> </a:t>
            </a:r>
            <a:r>
              <a:rPr dirty="0"/>
              <a:t>Teng</a:t>
            </a:r>
            <a:r>
              <a:rPr spc="-10" dirty="0"/>
              <a:t> Long)</a:t>
            </a:r>
          </a:p>
        </p:txBody>
      </p:sp>
      <p:sp>
        <p:nvSpPr>
          <p:cNvPr id="5" name="object 5"/>
          <p:cNvSpPr/>
          <p:nvPr/>
        </p:nvSpPr>
        <p:spPr>
          <a:xfrm>
            <a:off x="12840207" y="3514851"/>
            <a:ext cx="50800" cy="3961765"/>
          </a:xfrm>
          <a:custGeom>
            <a:avLst/>
            <a:gdLst/>
            <a:ahLst/>
            <a:cxnLst/>
            <a:rect l="l" t="t" r="r" b="b"/>
            <a:pathLst>
              <a:path w="50800" h="3961765">
                <a:moveTo>
                  <a:pt x="19050" y="3912001"/>
                </a:moveTo>
                <a:lnTo>
                  <a:pt x="15537" y="3912715"/>
                </a:lnTo>
                <a:lnTo>
                  <a:pt x="7461" y="3918172"/>
                </a:lnTo>
                <a:lnTo>
                  <a:pt x="2004" y="3926248"/>
                </a:lnTo>
                <a:lnTo>
                  <a:pt x="0" y="3936111"/>
                </a:lnTo>
                <a:lnTo>
                  <a:pt x="2004" y="3946026"/>
                </a:lnTo>
                <a:lnTo>
                  <a:pt x="7461" y="3954097"/>
                </a:lnTo>
                <a:lnTo>
                  <a:pt x="15537" y="3959524"/>
                </a:lnTo>
                <a:lnTo>
                  <a:pt x="25400" y="3961511"/>
                </a:lnTo>
                <a:lnTo>
                  <a:pt x="35262" y="3959524"/>
                </a:lnTo>
                <a:lnTo>
                  <a:pt x="43338" y="3954097"/>
                </a:lnTo>
                <a:lnTo>
                  <a:pt x="48795" y="3946026"/>
                </a:lnTo>
                <a:lnTo>
                  <a:pt x="49516" y="3942461"/>
                </a:lnTo>
                <a:lnTo>
                  <a:pt x="21844" y="3942461"/>
                </a:lnTo>
                <a:lnTo>
                  <a:pt x="19050" y="3939667"/>
                </a:lnTo>
                <a:lnTo>
                  <a:pt x="19050" y="3912001"/>
                </a:lnTo>
                <a:close/>
              </a:path>
              <a:path w="50800" h="3961765">
                <a:moveTo>
                  <a:pt x="25400" y="3910711"/>
                </a:moveTo>
                <a:lnTo>
                  <a:pt x="19050" y="3912001"/>
                </a:lnTo>
                <a:lnTo>
                  <a:pt x="19050" y="3939667"/>
                </a:lnTo>
                <a:lnTo>
                  <a:pt x="21844" y="3942461"/>
                </a:lnTo>
                <a:lnTo>
                  <a:pt x="28956" y="3942461"/>
                </a:lnTo>
                <a:lnTo>
                  <a:pt x="31750" y="3939667"/>
                </a:lnTo>
                <a:lnTo>
                  <a:pt x="31750" y="3912001"/>
                </a:lnTo>
                <a:lnTo>
                  <a:pt x="25400" y="3910711"/>
                </a:lnTo>
                <a:close/>
              </a:path>
              <a:path w="50800" h="3961765">
                <a:moveTo>
                  <a:pt x="31750" y="3912001"/>
                </a:moveTo>
                <a:lnTo>
                  <a:pt x="31750" y="3939667"/>
                </a:lnTo>
                <a:lnTo>
                  <a:pt x="28956" y="3942461"/>
                </a:lnTo>
                <a:lnTo>
                  <a:pt x="49516" y="3942461"/>
                </a:lnTo>
                <a:lnTo>
                  <a:pt x="50800" y="3936111"/>
                </a:lnTo>
                <a:lnTo>
                  <a:pt x="48795" y="3926248"/>
                </a:lnTo>
                <a:lnTo>
                  <a:pt x="43338" y="3918172"/>
                </a:lnTo>
                <a:lnTo>
                  <a:pt x="35262" y="3912715"/>
                </a:lnTo>
                <a:lnTo>
                  <a:pt x="31750" y="3912001"/>
                </a:lnTo>
                <a:close/>
              </a:path>
              <a:path w="50800" h="3961765">
                <a:moveTo>
                  <a:pt x="19050" y="49509"/>
                </a:moveTo>
                <a:lnTo>
                  <a:pt x="19050" y="3912001"/>
                </a:lnTo>
                <a:lnTo>
                  <a:pt x="25400" y="3910711"/>
                </a:lnTo>
                <a:lnTo>
                  <a:pt x="31750" y="3910711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3961765">
                <a:moveTo>
                  <a:pt x="31750" y="3910711"/>
                </a:moveTo>
                <a:lnTo>
                  <a:pt x="25400" y="3910711"/>
                </a:lnTo>
                <a:lnTo>
                  <a:pt x="31750" y="3912001"/>
                </a:lnTo>
                <a:lnTo>
                  <a:pt x="31750" y="3910711"/>
                </a:lnTo>
                <a:close/>
              </a:path>
              <a:path w="50800" h="3961765">
                <a:moveTo>
                  <a:pt x="28956" y="19050"/>
                </a:moveTo>
                <a:lnTo>
                  <a:pt x="21844" y="19050"/>
                </a:lnTo>
                <a:lnTo>
                  <a:pt x="19050" y="21844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4"/>
                </a:lnTo>
                <a:lnTo>
                  <a:pt x="28956" y="19050"/>
                </a:lnTo>
                <a:close/>
              </a:path>
              <a:path w="50800" h="3961765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3961765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4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3961765">
                <a:moveTo>
                  <a:pt x="49509" y="19050"/>
                </a:moveTo>
                <a:lnTo>
                  <a:pt x="28956" y="19050"/>
                </a:lnTo>
                <a:lnTo>
                  <a:pt x="31750" y="21844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2487"/>
            <a:ext cx="17558385" cy="6731634"/>
          </a:xfrm>
          <a:custGeom>
            <a:avLst/>
            <a:gdLst/>
            <a:ahLst/>
            <a:cxnLst/>
            <a:rect l="l" t="t" r="r" b="b"/>
            <a:pathLst>
              <a:path w="17558385" h="6731634">
                <a:moveTo>
                  <a:pt x="17558004" y="0"/>
                </a:moveTo>
                <a:lnTo>
                  <a:pt x="0" y="0"/>
                </a:lnTo>
                <a:lnTo>
                  <a:pt x="0" y="6731508"/>
                </a:lnTo>
                <a:lnTo>
                  <a:pt x="17558004" y="6731508"/>
                </a:lnTo>
                <a:lnTo>
                  <a:pt x="17558004" y="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3735323"/>
            <a:ext cx="7776972" cy="40690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8412" y="8049208"/>
            <a:ext cx="601472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IPT</a:t>
            </a:r>
            <a:r>
              <a:rPr sz="36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Design 2</a:t>
            </a:r>
            <a:r>
              <a:rPr sz="3600" b="1" spc="-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|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Better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nanocrystalline</a:t>
            </a:r>
            <a:r>
              <a:rPr sz="3600" b="1" spc="-6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lamination</a:t>
            </a:r>
            <a:endParaRPr sz="3600">
              <a:latin typeface="Segoe UI Black"/>
              <a:cs typeface="Segoe UI Black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81516" y="3735323"/>
            <a:ext cx="7991856" cy="40690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49867" y="8049208"/>
            <a:ext cx="710882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Performance</a:t>
            </a:r>
            <a:r>
              <a:rPr sz="36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of</a:t>
            </a:r>
            <a:r>
              <a:rPr sz="3600" b="1" spc="-3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nanocrystalline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core IPT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Design</a:t>
            </a:r>
            <a:r>
              <a:rPr sz="3600" b="1" spc="-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2</a:t>
            </a:r>
            <a:r>
              <a:rPr sz="3600" b="1" spc="-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(11kW)</a:t>
            </a:r>
            <a:endParaRPr sz="3600">
              <a:latin typeface="Segoe UI Black"/>
              <a:cs typeface="Segoe UI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PARTNERSHIP</a:t>
            </a:r>
            <a:r>
              <a:rPr spc="-3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>
                <a:solidFill>
                  <a:srgbClr val="202F27"/>
                </a:solidFill>
              </a:rPr>
              <a:t>UNIVERSITY</a:t>
            </a:r>
            <a:r>
              <a:rPr spc="-15" dirty="0">
                <a:solidFill>
                  <a:srgbClr val="202F27"/>
                </a:solidFill>
              </a:rPr>
              <a:t> </a:t>
            </a:r>
            <a:r>
              <a:rPr dirty="0">
                <a:solidFill>
                  <a:srgbClr val="202F27"/>
                </a:solidFill>
              </a:rPr>
              <a:t>OF</a:t>
            </a:r>
            <a:r>
              <a:rPr spc="-30" dirty="0">
                <a:solidFill>
                  <a:srgbClr val="202F27"/>
                </a:solidFill>
              </a:rPr>
              <a:t> </a:t>
            </a:r>
            <a:r>
              <a:rPr spc="-10" dirty="0">
                <a:solidFill>
                  <a:srgbClr val="202F27"/>
                </a:solidFill>
              </a:rPr>
              <a:t>CAMBRIDGE: </a:t>
            </a:r>
            <a:r>
              <a:rPr dirty="0"/>
              <a:t>EV</a:t>
            </a:r>
            <a:r>
              <a:rPr spc="-10" dirty="0"/>
              <a:t> </a:t>
            </a:r>
            <a:r>
              <a:rPr dirty="0"/>
              <a:t>WIRELESS</a:t>
            </a:r>
            <a:r>
              <a:rPr spc="-15" dirty="0"/>
              <a:t> </a:t>
            </a:r>
            <a:r>
              <a:rPr dirty="0"/>
              <a:t>CHARGING</a:t>
            </a:r>
            <a:r>
              <a:rPr spc="-15" dirty="0"/>
              <a:t> </a:t>
            </a:r>
            <a:r>
              <a:rPr dirty="0"/>
              <a:t>(Prof</a:t>
            </a:r>
            <a:r>
              <a:rPr spc="15" dirty="0"/>
              <a:t> </a:t>
            </a:r>
            <a:r>
              <a:rPr dirty="0"/>
              <a:t>Teng</a:t>
            </a:r>
            <a:r>
              <a:rPr spc="-10" dirty="0"/>
              <a:t> Long)</a:t>
            </a:r>
          </a:p>
        </p:txBody>
      </p:sp>
      <p:sp>
        <p:nvSpPr>
          <p:cNvPr id="8" name="object 8"/>
          <p:cNvSpPr/>
          <p:nvPr/>
        </p:nvSpPr>
        <p:spPr>
          <a:xfrm>
            <a:off x="797559" y="8056371"/>
            <a:ext cx="50800" cy="1187450"/>
          </a:xfrm>
          <a:custGeom>
            <a:avLst/>
            <a:gdLst/>
            <a:ahLst/>
            <a:cxnLst/>
            <a:rect l="l" t="t" r="r" b="b"/>
            <a:pathLst>
              <a:path w="50800" h="1187450">
                <a:moveTo>
                  <a:pt x="19050" y="1137931"/>
                </a:moveTo>
                <a:lnTo>
                  <a:pt x="15510" y="1138645"/>
                </a:lnTo>
                <a:lnTo>
                  <a:pt x="7437" y="1144087"/>
                </a:lnTo>
                <a:lnTo>
                  <a:pt x="1995" y="1152160"/>
                </a:lnTo>
                <a:lnTo>
                  <a:pt x="0" y="1162050"/>
                </a:lnTo>
                <a:lnTo>
                  <a:pt x="1995" y="1171933"/>
                </a:lnTo>
                <a:lnTo>
                  <a:pt x="7437" y="1180007"/>
                </a:lnTo>
                <a:lnTo>
                  <a:pt x="15510" y="1185452"/>
                </a:lnTo>
                <a:lnTo>
                  <a:pt x="25400" y="1187450"/>
                </a:lnTo>
                <a:lnTo>
                  <a:pt x="35289" y="1185452"/>
                </a:lnTo>
                <a:lnTo>
                  <a:pt x="43362" y="1180007"/>
                </a:lnTo>
                <a:lnTo>
                  <a:pt x="48804" y="1171933"/>
                </a:lnTo>
                <a:lnTo>
                  <a:pt x="49518" y="1168400"/>
                </a:lnTo>
                <a:lnTo>
                  <a:pt x="21894" y="1168400"/>
                </a:lnTo>
                <a:lnTo>
                  <a:pt x="19050" y="1165555"/>
                </a:lnTo>
                <a:lnTo>
                  <a:pt x="19050" y="1137931"/>
                </a:lnTo>
                <a:close/>
              </a:path>
              <a:path w="50800" h="1187450">
                <a:moveTo>
                  <a:pt x="25400" y="1136650"/>
                </a:moveTo>
                <a:lnTo>
                  <a:pt x="19050" y="1137931"/>
                </a:lnTo>
                <a:lnTo>
                  <a:pt x="19050" y="1165555"/>
                </a:lnTo>
                <a:lnTo>
                  <a:pt x="21894" y="1168400"/>
                </a:lnTo>
                <a:lnTo>
                  <a:pt x="28905" y="1168400"/>
                </a:lnTo>
                <a:lnTo>
                  <a:pt x="31750" y="1165555"/>
                </a:lnTo>
                <a:lnTo>
                  <a:pt x="31750" y="1137931"/>
                </a:lnTo>
                <a:lnTo>
                  <a:pt x="25400" y="1136650"/>
                </a:lnTo>
                <a:close/>
              </a:path>
              <a:path w="50800" h="1187450">
                <a:moveTo>
                  <a:pt x="31750" y="1137931"/>
                </a:moveTo>
                <a:lnTo>
                  <a:pt x="31750" y="1165555"/>
                </a:lnTo>
                <a:lnTo>
                  <a:pt x="28905" y="1168400"/>
                </a:lnTo>
                <a:lnTo>
                  <a:pt x="49518" y="1168400"/>
                </a:lnTo>
                <a:lnTo>
                  <a:pt x="50800" y="1162050"/>
                </a:lnTo>
                <a:lnTo>
                  <a:pt x="48804" y="1152160"/>
                </a:lnTo>
                <a:lnTo>
                  <a:pt x="43362" y="1144087"/>
                </a:lnTo>
                <a:lnTo>
                  <a:pt x="35289" y="1138645"/>
                </a:lnTo>
                <a:lnTo>
                  <a:pt x="31750" y="1137931"/>
                </a:lnTo>
                <a:close/>
              </a:path>
              <a:path w="50800" h="1187450">
                <a:moveTo>
                  <a:pt x="19050" y="49513"/>
                </a:moveTo>
                <a:lnTo>
                  <a:pt x="19050" y="1137931"/>
                </a:lnTo>
                <a:lnTo>
                  <a:pt x="25400" y="1136650"/>
                </a:lnTo>
                <a:lnTo>
                  <a:pt x="31750" y="1136650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13"/>
                </a:lnTo>
                <a:close/>
              </a:path>
              <a:path w="50800" h="1187450">
                <a:moveTo>
                  <a:pt x="31750" y="1136650"/>
                </a:moveTo>
                <a:lnTo>
                  <a:pt x="25400" y="1136650"/>
                </a:lnTo>
                <a:lnTo>
                  <a:pt x="31750" y="1137931"/>
                </a:lnTo>
                <a:lnTo>
                  <a:pt x="31750" y="1136650"/>
                </a:lnTo>
                <a:close/>
              </a:path>
              <a:path w="50800" h="1187450">
                <a:moveTo>
                  <a:pt x="28905" y="19050"/>
                </a:moveTo>
                <a:lnTo>
                  <a:pt x="21894" y="19050"/>
                </a:lnTo>
                <a:lnTo>
                  <a:pt x="19050" y="21843"/>
                </a:lnTo>
                <a:lnTo>
                  <a:pt x="19050" y="49513"/>
                </a:lnTo>
                <a:lnTo>
                  <a:pt x="25400" y="50800"/>
                </a:lnTo>
                <a:lnTo>
                  <a:pt x="31750" y="49513"/>
                </a:lnTo>
                <a:lnTo>
                  <a:pt x="31750" y="21843"/>
                </a:lnTo>
                <a:lnTo>
                  <a:pt x="28905" y="19050"/>
                </a:lnTo>
                <a:close/>
              </a:path>
              <a:path w="50800" h="1187450">
                <a:moveTo>
                  <a:pt x="31750" y="49513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13"/>
                </a:lnTo>
                <a:close/>
              </a:path>
              <a:path w="50800" h="1187450">
                <a:moveTo>
                  <a:pt x="25400" y="0"/>
                </a:moveTo>
                <a:lnTo>
                  <a:pt x="15510" y="2004"/>
                </a:lnTo>
                <a:lnTo>
                  <a:pt x="7437" y="7461"/>
                </a:lnTo>
                <a:lnTo>
                  <a:pt x="1995" y="15537"/>
                </a:lnTo>
                <a:lnTo>
                  <a:pt x="0" y="25400"/>
                </a:lnTo>
                <a:lnTo>
                  <a:pt x="1995" y="35262"/>
                </a:lnTo>
                <a:lnTo>
                  <a:pt x="7437" y="43338"/>
                </a:lnTo>
                <a:lnTo>
                  <a:pt x="15510" y="48795"/>
                </a:lnTo>
                <a:lnTo>
                  <a:pt x="19050" y="49513"/>
                </a:lnTo>
                <a:lnTo>
                  <a:pt x="19050" y="21843"/>
                </a:lnTo>
                <a:lnTo>
                  <a:pt x="21894" y="19050"/>
                </a:lnTo>
                <a:lnTo>
                  <a:pt x="49515" y="19050"/>
                </a:lnTo>
                <a:lnTo>
                  <a:pt x="48804" y="15537"/>
                </a:lnTo>
                <a:lnTo>
                  <a:pt x="43362" y="7461"/>
                </a:lnTo>
                <a:lnTo>
                  <a:pt x="35289" y="2004"/>
                </a:lnTo>
                <a:lnTo>
                  <a:pt x="25400" y="0"/>
                </a:lnTo>
                <a:close/>
              </a:path>
              <a:path w="50800" h="1187450">
                <a:moveTo>
                  <a:pt x="49515" y="19050"/>
                </a:moveTo>
                <a:lnTo>
                  <a:pt x="28905" y="19050"/>
                </a:lnTo>
                <a:lnTo>
                  <a:pt x="31750" y="21843"/>
                </a:lnTo>
                <a:lnTo>
                  <a:pt x="31750" y="49513"/>
                </a:lnTo>
                <a:lnTo>
                  <a:pt x="35289" y="48795"/>
                </a:lnTo>
                <a:lnTo>
                  <a:pt x="43362" y="43338"/>
                </a:lnTo>
                <a:lnTo>
                  <a:pt x="48804" y="35262"/>
                </a:lnTo>
                <a:lnTo>
                  <a:pt x="50800" y="25400"/>
                </a:lnTo>
                <a:lnTo>
                  <a:pt x="49515" y="1905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89643" y="8056371"/>
            <a:ext cx="50800" cy="1187450"/>
          </a:xfrm>
          <a:custGeom>
            <a:avLst/>
            <a:gdLst/>
            <a:ahLst/>
            <a:cxnLst/>
            <a:rect l="l" t="t" r="r" b="b"/>
            <a:pathLst>
              <a:path w="50800" h="1187450">
                <a:moveTo>
                  <a:pt x="19050" y="1137934"/>
                </a:moveTo>
                <a:lnTo>
                  <a:pt x="15537" y="1138645"/>
                </a:lnTo>
                <a:lnTo>
                  <a:pt x="7461" y="1144087"/>
                </a:lnTo>
                <a:lnTo>
                  <a:pt x="2004" y="1152160"/>
                </a:lnTo>
                <a:lnTo>
                  <a:pt x="0" y="1162050"/>
                </a:lnTo>
                <a:lnTo>
                  <a:pt x="2004" y="1171933"/>
                </a:lnTo>
                <a:lnTo>
                  <a:pt x="7461" y="1180007"/>
                </a:lnTo>
                <a:lnTo>
                  <a:pt x="15537" y="1185452"/>
                </a:lnTo>
                <a:lnTo>
                  <a:pt x="25400" y="1187450"/>
                </a:lnTo>
                <a:lnTo>
                  <a:pt x="35262" y="1185452"/>
                </a:lnTo>
                <a:lnTo>
                  <a:pt x="43338" y="1180007"/>
                </a:lnTo>
                <a:lnTo>
                  <a:pt x="48795" y="1171933"/>
                </a:lnTo>
                <a:lnTo>
                  <a:pt x="49512" y="1168400"/>
                </a:lnTo>
                <a:lnTo>
                  <a:pt x="21844" y="1168400"/>
                </a:lnTo>
                <a:lnTo>
                  <a:pt x="19050" y="1165555"/>
                </a:lnTo>
                <a:lnTo>
                  <a:pt x="19050" y="1137934"/>
                </a:lnTo>
                <a:close/>
              </a:path>
              <a:path w="50800" h="1187450">
                <a:moveTo>
                  <a:pt x="25400" y="1136650"/>
                </a:moveTo>
                <a:lnTo>
                  <a:pt x="19050" y="1137934"/>
                </a:lnTo>
                <a:lnTo>
                  <a:pt x="19050" y="1165555"/>
                </a:lnTo>
                <a:lnTo>
                  <a:pt x="21844" y="1168400"/>
                </a:lnTo>
                <a:lnTo>
                  <a:pt x="28955" y="1168400"/>
                </a:lnTo>
                <a:lnTo>
                  <a:pt x="31750" y="1165555"/>
                </a:lnTo>
                <a:lnTo>
                  <a:pt x="31750" y="1137934"/>
                </a:lnTo>
                <a:lnTo>
                  <a:pt x="25400" y="1136650"/>
                </a:lnTo>
                <a:close/>
              </a:path>
              <a:path w="50800" h="1187450">
                <a:moveTo>
                  <a:pt x="31750" y="1137934"/>
                </a:moveTo>
                <a:lnTo>
                  <a:pt x="31750" y="1165555"/>
                </a:lnTo>
                <a:lnTo>
                  <a:pt x="28955" y="1168400"/>
                </a:lnTo>
                <a:lnTo>
                  <a:pt x="49512" y="1168400"/>
                </a:lnTo>
                <a:lnTo>
                  <a:pt x="50800" y="1162050"/>
                </a:lnTo>
                <a:lnTo>
                  <a:pt x="48795" y="1152160"/>
                </a:lnTo>
                <a:lnTo>
                  <a:pt x="43338" y="1144087"/>
                </a:lnTo>
                <a:lnTo>
                  <a:pt x="35262" y="1138645"/>
                </a:lnTo>
                <a:lnTo>
                  <a:pt x="31750" y="1137934"/>
                </a:lnTo>
                <a:close/>
              </a:path>
              <a:path w="50800" h="1187450">
                <a:moveTo>
                  <a:pt x="19050" y="49509"/>
                </a:moveTo>
                <a:lnTo>
                  <a:pt x="19050" y="1137934"/>
                </a:lnTo>
                <a:lnTo>
                  <a:pt x="25400" y="1136650"/>
                </a:lnTo>
                <a:lnTo>
                  <a:pt x="31750" y="1136650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1187450">
                <a:moveTo>
                  <a:pt x="31750" y="1136650"/>
                </a:moveTo>
                <a:lnTo>
                  <a:pt x="25400" y="1136650"/>
                </a:lnTo>
                <a:lnTo>
                  <a:pt x="31750" y="1137934"/>
                </a:lnTo>
                <a:lnTo>
                  <a:pt x="31750" y="1136650"/>
                </a:lnTo>
                <a:close/>
              </a:path>
              <a:path w="50800" h="1187450">
                <a:moveTo>
                  <a:pt x="28955" y="19050"/>
                </a:moveTo>
                <a:lnTo>
                  <a:pt x="21844" y="19050"/>
                </a:lnTo>
                <a:lnTo>
                  <a:pt x="19050" y="21843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3"/>
                </a:lnTo>
                <a:lnTo>
                  <a:pt x="28955" y="19050"/>
                </a:lnTo>
                <a:close/>
              </a:path>
              <a:path w="50800" h="1187450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118745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3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1187450">
                <a:moveTo>
                  <a:pt x="49509" y="19050"/>
                </a:moveTo>
                <a:lnTo>
                  <a:pt x="28955" y="19050"/>
                </a:lnTo>
                <a:lnTo>
                  <a:pt x="31750" y="21843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83319" y="3691635"/>
            <a:ext cx="50800" cy="5701030"/>
          </a:xfrm>
          <a:custGeom>
            <a:avLst/>
            <a:gdLst/>
            <a:ahLst/>
            <a:cxnLst/>
            <a:rect l="l" t="t" r="r" b="b"/>
            <a:pathLst>
              <a:path w="50800" h="5701030">
                <a:moveTo>
                  <a:pt x="19050" y="5650943"/>
                </a:moveTo>
                <a:lnTo>
                  <a:pt x="15537" y="5651653"/>
                </a:lnTo>
                <a:lnTo>
                  <a:pt x="7461" y="5657095"/>
                </a:lnTo>
                <a:lnTo>
                  <a:pt x="2004" y="5665169"/>
                </a:lnTo>
                <a:lnTo>
                  <a:pt x="0" y="5675058"/>
                </a:lnTo>
                <a:lnTo>
                  <a:pt x="2004" y="5684942"/>
                </a:lnTo>
                <a:lnTo>
                  <a:pt x="7461" y="5693016"/>
                </a:lnTo>
                <a:lnTo>
                  <a:pt x="15537" y="5698461"/>
                </a:lnTo>
                <a:lnTo>
                  <a:pt x="25400" y="5700458"/>
                </a:lnTo>
                <a:lnTo>
                  <a:pt x="35262" y="5698461"/>
                </a:lnTo>
                <a:lnTo>
                  <a:pt x="43338" y="5693016"/>
                </a:lnTo>
                <a:lnTo>
                  <a:pt x="48795" y="5684942"/>
                </a:lnTo>
                <a:lnTo>
                  <a:pt x="49512" y="5681408"/>
                </a:lnTo>
                <a:lnTo>
                  <a:pt x="21844" y="5681408"/>
                </a:lnTo>
                <a:lnTo>
                  <a:pt x="19050" y="5678563"/>
                </a:lnTo>
                <a:lnTo>
                  <a:pt x="19050" y="5650943"/>
                </a:lnTo>
                <a:close/>
              </a:path>
              <a:path w="50800" h="5701030">
                <a:moveTo>
                  <a:pt x="25400" y="5649658"/>
                </a:moveTo>
                <a:lnTo>
                  <a:pt x="19050" y="5650943"/>
                </a:lnTo>
                <a:lnTo>
                  <a:pt x="19050" y="5678563"/>
                </a:lnTo>
                <a:lnTo>
                  <a:pt x="21844" y="5681408"/>
                </a:lnTo>
                <a:lnTo>
                  <a:pt x="28955" y="5681408"/>
                </a:lnTo>
                <a:lnTo>
                  <a:pt x="31750" y="5678563"/>
                </a:lnTo>
                <a:lnTo>
                  <a:pt x="31750" y="5650943"/>
                </a:lnTo>
                <a:lnTo>
                  <a:pt x="25400" y="5649658"/>
                </a:lnTo>
                <a:close/>
              </a:path>
              <a:path w="50800" h="5701030">
                <a:moveTo>
                  <a:pt x="31750" y="5650943"/>
                </a:moveTo>
                <a:lnTo>
                  <a:pt x="31750" y="5678563"/>
                </a:lnTo>
                <a:lnTo>
                  <a:pt x="28955" y="5681408"/>
                </a:lnTo>
                <a:lnTo>
                  <a:pt x="49512" y="5681408"/>
                </a:lnTo>
                <a:lnTo>
                  <a:pt x="50800" y="5675058"/>
                </a:lnTo>
                <a:lnTo>
                  <a:pt x="48795" y="5665169"/>
                </a:lnTo>
                <a:lnTo>
                  <a:pt x="43338" y="5657095"/>
                </a:lnTo>
                <a:lnTo>
                  <a:pt x="35262" y="5651653"/>
                </a:lnTo>
                <a:lnTo>
                  <a:pt x="31750" y="5650943"/>
                </a:lnTo>
                <a:close/>
              </a:path>
              <a:path w="50800" h="5701030">
                <a:moveTo>
                  <a:pt x="19050" y="49509"/>
                </a:moveTo>
                <a:lnTo>
                  <a:pt x="19050" y="5650943"/>
                </a:lnTo>
                <a:lnTo>
                  <a:pt x="25400" y="5649658"/>
                </a:lnTo>
                <a:lnTo>
                  <a:pt x="31750" y="5649658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5701030">
                <a:moveTo>
                  <a:pt x="31750" y="5649658"/>
                </a:moveTo>
                <a:lnTo>
                  <a:pt x="25400" y="5649658"/>
                </a:lnTo>
                <a:lnTo>
                  <a:pt x="31750" y="5650943"/>
                </a:lnTo>
                <a:lnTo>
                  <a:pt x="31750" y="5649658"/>
                </a:lnTo>
                <a:close/>
              </a:path>
              <a:path w="50800" h="5701030">
                <a:moveTo>
                  <a:pt x="28955" y="19050"/>
                </a:moveTo>
                <a:lnTo>
                  <a:pt x="21844" y="19050"/>
                </a:lnTo>
                <a:lnTo>
                  <a:pt x="19050" y="21844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4"/>
                </a:lnTo>
                <a:lnTo>
                  <a:pt x="28955" y="19050"/>
                </a:lnTo>
                <a:close/>
              </a:path>
              <a:path w="50800" h="5701030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570103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4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5701030">
                <a:moveTo>
                  <a:pt x="49509" y="19050"/>
                </a:moveTo>
                <a:lnTo>
                  <a:pt x="28955" y="19050"/>
                </a:lnTo>
                <a:lnTo>
                  <a:pt x="31750" y="21844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2487"/>
            <a:ext cx="17558385" cy="6731634"/>
          </a:xfrm>
          <a:custGeom>
            <a:avLst/>
            <a:gdLst/>
            <a:ahLst/>
            <a:cxnLst/>
            <a:rect l="l" t="t" r="r" b="b"/>
            <a:pathLst>
              <a:path w="17558385" h="6731634">
                <a:moveTo>
                  <a:pt x="17558004" y="0"/>
                </a:moveTo>
                <a:lnTo>
                  <a:pt x="0" y="0"/>
                </a:lnTo>
                <a:lnTo>
                  <a:pt x="0" y="6731508"/>
                </a:lnTo>
                <a:lnTo>
                  <a:pt x="17558004" y="6731508"/>
                </a:lnTo>
                <a:lnTo>
                  <a:pt x="17558004" y="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60" y="3811523"/>
            <a:ext cx="7848600" cy="40050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84564" y="3811523"/>
            <a:ext cx="7863839" cy="40050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8412" y="8049208"/>
            <a:ext cx="518414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Higher</a:t>
            </a:r>
            <a:r>
              <a:rPr sz="3600" b="1" spc="-2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power</a:t>
            </a:r>
            <a:r>
              <a:rPr sz="36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density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(high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saturation</a:t>
            </a:r>
            <a:r>
              <a:rPr sz="3600" b="1" spc="-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point)</a:t>
            </a:r>
            <a:endParaRPr sz="3600">
              <a:latin typeface="Segoe UI Black"/>
              <a:cs typeface="Segoe UI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9867" y="8049208"/>
            <a:ext cx="33204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02F27"/>
                </a:solidFill>
                <a:latin typeface="Segoe UI Black"/>
                <a:cs typeface="Segoe UI Black"/>
              </a:rPr>
              <a:t>Better</a:t>
            </a:r>
            <a:r>
              <a:rPr sz="36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thermal Performance</a:t>
            </a:r>
            <a:endParaRPr sz="3600">
              <a:latin typeface="Segoe UI Black"/>
              <a:cs typeface="Segoe UI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7559" y="8056371"/>
            <a:ext cx="50800" cy="1187450"/>
          </a:xfrm>
          <a:custGeom>
            <a:avLst/>
            <a:gdLst/>
            <a:ahLst/>
            <a:cxnLst/>
            <a:rect l="l" t="t" r="r" b="b"/>
            <a:pathLst>
              <a:path w="50800" h="1187450">
                <a:moveTo>
                  <a:pt x="19050" y="1137931"/>
                </a:moveTo>
                <a:lnTo>
                  <a:pt x="15510" y="1138645"/>
                </a:lnTo>
                <a:lnTo>
                  <a:pt x="7437" y="1144087"/>
                </a:lnTo>
                <a:lnTo>
                  <a:pt x="1995" y="1152160"/>
                </a:lnTo>
                <a:lnTo>
                  <a:pt x="0" y="1162050"/>
                </a:lnTo>
                <a:lnTo>
                  <a:pt x="1995" y="1171933"/>
                </a:lnTo>
                <a:lnTo>
                  <a:pt x="7437" y="1180007"/>
                </a:lnTo>
                <a:lnTo>
                  <a:pt x="15510" y="1185452"/>
                </a:lnTo>
                <a:lnTo>
                  <a:pt x="25400" y="1187450"/>
                </a:lnTo>
                <a:lnTo>
                  <a:pt x="35289" y="1185452"/>
                </a:lnTo>
                <a:lnTo>
                  <a:pt x="43362" y="1180007"/>
                </a:lnTo>
                <a:lnTo>
                  <a:pt x="48804" y="1171933"/>
                </a:lnTo>
                <a:lnTo>
                  <a:pt x="49518" y="1168400"/>
                </a:lnTo>
                <a:lnTo>
                  <a:pt x="21894" y="1168400"/>
                </a:lnTo>
                <a:lnTo>
                  <a:pt x="19050" y="1165555"/>
                </a:lnTo>
                <a:lnTo>
                  <a:pt x="19050" y="1137931"/>
                </a:lnTo>
                <a:close/>
              </a:path>
              <a:path w="50800" h="1187450">
                <a:moveTo>
                  <a:pt x="25400" y="1136650"/>
                </a:moveTo>
                <a:lnTo>
                  <a:pt x="19050" y="1137931"/>
                </a:lnTo>
                <a:lnTo>
                  <a:pt x="19050" y="1165555"/>
                </a:lnTo>
                <a:lnTo>
                  <a:pt x="21894" y="1168400"/>
                </a:lnTo>
                <a:lnTo>
                  <a:pt x="28905" y="1168400"/>
                </a:lnTo>
                <a:lnTo>
                  <a:pt x="31750" y="1165555"/>
                </a:lnTo>
                <a:lnTo>
                  <a:pt x="31750" y="1137931"/>
                </a:lnTo>
                <a:lnTo>
                  <a:pt x="25400" y="1136650"/>
                </a:lnTo>
                <a:close/>
              </a:path>
              <a:path w="50800" h="1187450">
                <a:moveTo>
                  <a:pt x="31750" y="1137931"/>
                </a:moveTo>
                <a:lnTo>
                  <a:pt x="31750" y="1165555"/>
                </a:lnTo>
                <a:lnTo>
                  <a:pt x="28905" y="1168400"/>
                </a:lnTo>
                <a:lnTo>
                  <a:pt x="49518" y="1168400"/>
                </a:lnTo>
                <a:lnTo>
                  <a:pt x="50800" y="1162050"/>
                </a:lnTo>
                <a:lnTo>
                  <a:pt x="48804" y="1152160"/>
                </a:lnTo>
                <a:lnTo>
                  <a:pt x="43362" y="1144087"/>
                </a:lnTo>
                <a:lnTo>
                  <a:pt x="35289" y="1138645"/>
                </a:lnTo>
                <a:lnTo>
                  <a:pt x="31750" y="1137931"/>
                </a:lnTo>
                <a:close/>
              </a:path>
              <a:path w="50800" h="1187450">
                <a:moveTo>
                  <a:pt x="19050" y="49513"/>
                </a:moveTo>
                <a:lnTo>
                  <a:pt x="19050" y="1137931"/>
                </a:lnTo>
                <a:lnTo>
                  <a:pt x="25400" y="1136650"/>
                </a:lnTo>
                <a:lnTo>
                  <a:pt x="31750" y="1136650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13"/>
                </a:lnTo>
                <a:close/>
              </a:path>
              <a:path w="50800" h="1187450">
                <a:moveTo>
                  <a:pt x="31750" y="1136650"/>
                </a:moveTo>
                <a:lnTo>
                  <a:pt x="25400" y="1136650"/>
                </a:lnTo>
                <a:lnTo>
                  <a:pt x="31750" y="1137931"/>
                </a:lnTo>
                <a:lnTo>
                  <a:pt x="31750" y="1136650"/>
                </a:lnTo>
                <a:close/>
              </a:path>
              <a:path w="50800" h="1187450">
                <a:moveTo>
                  <a:pt x="28905" y="19050"/>
                </a:moveTo>
                <a:lnTo>
                  <a:pt x="21894" y="19050"/>
                </a:lnTo>
                <a:lnTo>
                  <a:pt x="19050" y="21843"/>
                </a:lnTo>
                <a:lnTo>
                  <a:pt x="19050" y="49513"/>
                </a:lnTo>
                <a:lnTo>
                  <a:pt x="25400" y="50800"/>
                </a:lnTo>
                <a:lnTo>
                  <a:pt x="31750" y="49513"/>
                </a:lnTo>
                <a:lnTo>
                  <a:pt x="31750" y="21843"/>
                </a:lnTo>
                <a:lnTo>
                  <a:pt x="28905" y="19050"/>
                </a:lnTo>
                <a:close/>
              </a:path>
              <a:path w="50800" h="1187450">
                <a:moveTo>
                  <a:pt x="31750" y="49513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13"/>
                </a:lnTo>
                <a:close/>
              </a:path>
              <a:path w="50800" h="1187450">
                <a:moveTo>
                  <a:pt x="25400" y="0"/>
                </a:moveTo>
                <a:lnTo>
                  <a:pt x="15510" y="2004"/>
                </a:lnTo>
                <a:lnTo>
                  <a:pt x="7437" y="7461"/>
                </a:lnTo>
                <a:lnTo>
                  <a:pt x="1995" y="15537"/>
                </a:lnTo>
                <a:lnTo>
                  <a:pt x="0" y="25400"/>
                </a:lnTo>
                <a:lnTo>
                  <a:pt x="1995" y="35262"/>
                </a:lnTo>
                <a:lnTo>
                  <a:pt x="7437" y="43338"/>
                </a:lnTo>
                <a:lnTo>
                  <a:pt x="15510" y="48795"/>
                </a:lnTo>
                <a:lnTo>
                  <a:pt x="19050" y="49513"/>
                </a:lnTo>
                <a:lnTo>
                  <a:pt x="19050" y="21843"/>
                </a:lnTo>
                <a:lnTo>
                  <a:pt x="21894" y="19050"/>
                </a:lnTo>
                <a:lnTo>
                  <a:pt x="49515" y="19050"/>
                </a:lnTo>
                <a:lnTo>
                  <a:pt x="48804" y="15537"/>
                </a:lnTo>
                <a:lnTo>
                  <a:pt x="43362" y="7461"/>
                </a:lnTo>
                <a:lnTo>
                  <a:pt x="35289" y="2004"/>
                </a:lnTo>
                <a:lnTo>
                  <a:pt x="25400" y="0"/>
                </a:lnTo>
                <a:close/>
              </a:path>
              <a:path w="50800" h="1187450">
                <a:moveTo>
                  <a:pt x="49515" y="19050"/>
                </a:moveTo>
                <a:lnTo>
                  <a:pt x="28905" y="19050"/>
                </a:lnTo>
                <a:lnTo>
                  <a:pt x="31750" y="21843"/>
                </a:lnTo>
                <a:lnTo>
                  <a:pt x="31750" y="49513"/>
                </a:lnTo>
                <a:lnTo>
                  <a:pt x="35289" y="48795"/>
                </a:lnTo>
                <a:lnTo>
                  <a:pt x="43362" y="43338"/>
                </a:lnTo>
                <a:lnTo>
                  <a:pt x="48804" y="35262"/>
                </a:lnTo>
                <a:lnTo>
                  <a:pt x="50800" y="25400"/>
                </a:lnTo>
                <a:lnTo>
                  <a:pt x="49515" y="1905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89643" y="8056371"/>
            <a:ext cx="50800" cy="1187450"/>
          </a:xfrm>
          <a:custGeom>
            <a:avLst/>
            <a:gdLst/>
            <a:ahLst/>
            <a:cxnLst/>
            <a:rect l="l" t="t" r="r" b="b"/>
            <a:pathLst>
              <a:path w="50800" h="1187450">
                <a:moveTo>
                  <a:pt x="19050" y="1137934"/>
                </a:moveTo>
                <a:lnTo>
                  <a:pt x="15537" y="1138645"/>
                </a:lnTo>
                <a:lnTo>
                  <a:pt x="7461" y="1144087"/>
                </a:lnTo>
                <a:lnTo>
                  <a:pt x="2004" y="1152160"/>
                </a:lnTo>
                <a:lnTo>
                  <a:pt x="0" y="1162050"/>
                </a:lnTo>
                <a:lnTo>
                  <a:pt x="2004" y="1171933"/>
                </a:lnTo>
                <a:lnTo>
                  <a:pt x="7461" y="1180007"/>
                </a:lnTo>
                <a:lnTo>
                  <a:pt x="15537" y="1185452"/>
                </a:lnTo>
                <a:lnTo>
                  <a:pt x="25400" y="1187450"/>
                </a:lnTo>
                <a:lnTo>
                  <a:pt x="35262" y="1185452"/>
                </a:lnTo>
                <a:lnTo>
                  <a:pt x="43338" y="1180007"/>
                </a:lnTo>
                <a:lnTo>
                  <a:pt x="48795" y="1171933"/>
                </a:lnTo>
                <a:lnTo>
                  <a:pt x="49512" y="1168400"/>
                </a:lnTo>
                <a:lnTo>
                  <a:pt x="21844" y="1168400"/>
                </a:lnTo>
                <a:lnTo>
                  <a:pt x="19050" y="1165555"/>
                </a:lnTo>
                <a:lnTo>
                  <a:pt x="19050" y="1137934"/>
                </a:lnTo>
                <a:close/>
              </a:path>
              <a:path w="50800" h="1187450">
                <a:moveTo>
                  <a:pt x="25400" y="1136650"/>
                </a:moveTo>
                <a:lnTo>
                  <a:pt x="19050" y="1137934"/>
                </a:lnTo>
                <a:lnTo>
                  <a:pt x="19050" y="1165555"/>
                </a:lnTo>
                <a:lnTo>
                  <a:pt x="21844" y="1168400"/>
                </a:lnTo>
                <a:lnTo>
                  <a:pt x="28955" y="1168400"/>
                </a:lnTo>
                <a:lnTo>
                  <a:pt x="31750" y="1165555"/>
                </a:lnTo>
                <a:lnTo>
                  <a:pt x="31750" y="1137934"/>
                </a:lnTo>
                <a:lnTo>
                  <a:pt x="25400" y="1136650"/>
                </a:lnTo>
                <a:close/>
              </a:path>
              <a:path w="50800" h="1187450">
                <a:moveTo>
                  <a:pt x="31750" y="1137934"/>
                </a:moveTo>
                <a:lnTo>
                  <a:pt x="31750" y="1165555"/>
                </a:lnTo>
                <a:lnTo>
                  <a:pt x="28955" y="1168400"/>
                </a:lnTo>
                <a:lnTo>
                  <a:pt x="49512" y="1168400"/>
                </a:lnTo>
                <a:lnTo>
                  <a:pt x="50800" y="1162050"/>
                </a:lnTo>
                <a:lnTo>
                  <a:pt x="48795" y="1152160"/>
                </a:lnTo>
                <a:lnTo>
                  <a:pt x="43338" y="1144087"/>
                </a:lnTo>
                <a:lnTo>
                  <a:pt x="35262" y="1138645"/>
                </a:lnTo>
                <a:lnTo>
                  <a:pt x="31750" y="1137934"/>
                </a:lnTo>
                <a:close/>
              </a:path>
              <a:path w="50800" h="1187450">
                <a:moveTo>
                  <a:pt x="19050" y="49509"/>
                </a:moveTo>
                <a:lnTo>
                  <a:pt x="19050" y="1137934"/>
                </a:lnTo>
                <a:lnTo>
                  <a:pt x="25400" y="1136650"/>
                </a:lnTo>
                <a:lnTo>
                  <a:pt x="31750" y="1136650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1187450">
                <a:moveTo>
                  <a:pt x="31750" y="1136650"/>
                </a:moveTo>
                <a:lnTo>
                  <a:pt x="25400" y="1136650"/>
                </a:lnTo>
                <a:lnTo>
                  <a:pt x="31750" y="1137934"/>
                </a:lnTo>
                <a:lnTo>
                  <a:pt x="31750" y="1136650"/>
                </a:lnTo>
                <a:close/>
              </a:path>
              <a:path w="50800" h="1187450">
                <a:moveTo>
                  <a:pt x="28955" y="19050"/>
                </a:moveTo>
                <a:lnTo>
                  <a:pt x="21844" y="19050"/>
                </a:lnTo>
                <a:lnTo>
                  <a:pt x="19050" y="21843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3"/>
                </a:lnTo>
                <a:lnTo>
                  <a:pt x="28955" y="19050"/>
                </a:lnTo>
                <a:close/>
              </a:path>
              <a:path w="50800" h="1187450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118745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3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1187450">
                <a:moveTo>
                  <a:pt x="49509" y="19050"/>
                </a:moveTo>
                <a:lnTo>
                  <a:pt x="28955" y="19050"/>
                </a:lnTo>
                <a:lnTo>
                  <a:pt x="31750" y="21843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41231" y="3691635"/>
            <a:ext cx="50800" cy="5701030"/>
          </a:xfrm>
          <a:custGeom>
            <a:avLst/>
            <a:gdLst/>
            <a:ahLst/>
            <a:cxnLst/>
            <a:rect l="l" t="t" r="r" b="b"/>
            <a:pathLst>
              <a:path w="50800" h="5701030">
                <a:moveTo>
                  <a:pt x="19050" y="5650943"/>
                </a:moveTo>
                <a:lnTo>
                  <a:pt x="15537" y="5651653"/>
                </a:lnTo>
                <a:lnTo>
                  <a:pt x="7461" y="5657095"/>
                </a:lnTo>
                <a:lnTo>
                  <a:pt x="2004" y="5665169"/>
                </a:lnTo>
                <a:lnTo>
                  <a:pt x="0" y="5675058"/>
                </a:lnTo>
                <a:lnTo>
                  <a:pt x="2004" y="5684942"/>
                </a:lnTo>
                <a:lnTo>
                  <a:pt x="7461" y="5693016"/>
                </a:lnTo>
                <a:lnTo>
                  <a:pt x="15537" y="5698461"/>
                </a:lnTo>
                <a:lnTo>
                  <a:pt x="25400" y="5700458"/>
                </a:lnTo>
                <a:lnTo>
                  <a:pt x="35262" y="5698461"/>
                </a:lnTo>
                <a:lnTo>
                  <a:pt x="43338" y="5693016"/>
                </a:lnTo>
                <a:lnTo>
                  <a:pt x="48795" y="5684942"/>
                </a:lnTo>
                <a:lnTo>
                  <a:pt x="49512" y="5681408"/>
                </a:lnTo>
                <a:lnTo>
                  <a:pt x="21844" y="5681408"/>
                </a:lnTo>
                <a:lnTo>
                  <a:pt x="19050" y="5678563"/>
                </a:lnTo>
                <a:lnTo>
                  <a:pt x="19050" y="5650943"/>
                </a:lnTo>
                <a:close/>
              </a:path>
              <a:path w="50800" h="5701030">
                <a:moveTo>
                  <a:pt x="25400" y="5649658"/>
                </a:moveTo>
                <a:lnTo>
                  <a:pt x="19050" y="5650943"/>
                </a:lnTo>
                <a:lnTo>
                  <a:pt x="19050" y="5678563"/>
                </a:lnTo>
                <a:lnTo>
                  <a:pt x="21844" y="5681408"/>
                </a:lnTo>
                <a:lnTo>
                  <a:pt x="28956" y="5681408"/>
                </a:lnTo>
                <a:lnTo>
                  <a:pt x="31750" y="5678563"/>
                </a:lnTo>
                <a:lnTo>
                  <a:pt x="31750" y="5650943"/>
                </a:lnTo>
                <a:lnTo>
                  <a:pt x="25400" y="5649658"/>
                </a:lnTo>
                <a:close/>
              </a:path>
              <a:path w="50800" h="5701030">
                <a:moveTo>
                  <a:pt x="31750" y="5650943"/>
                </a:moveTo>
                <a:lnTo>
                  <a:pt x="31750" y="5678563"/>
                </a:lnTo>
                <a:lnTo>
                  <a:pt x="28956" y="5681408"/>
                </a:lnTo>
                <a:lnTo>
                  <a:pt x="49512" y="5681408"/>
                </a:lnTo>
                <a:lnTo>
                  <a:pt x="50800" y="5675058"/>
                </a:lnTo>
                <a:lnTo>
                  <a:pt x="48795" y="5665169"/>
                </a:lnTo>
                <a:lnTo>
                  <a:pt x="43338" y="5657095"/>
                </a:lnTo>
                <a:lnTo>
                  <a:pt x="35262" y="5651653"/>
                </a:lnTo>
                <a:lnTo>
                  <a:pt x="31750" y="5650943"/>
                </a:lnTo>
                <a:close/>
              </a:path>
              <a:path w="50800" h="5701030">
                <a:moveTo>
                  <a:pt x="19050" y="49509"/>
                </a:moveTo>
                <a:lnTo>
                  <a:pt x="19050" y="5650943"/>
                </a:lnTo>
                <a:lnTo>
                  <a:pt x="25400" y="5649658"/>
                </a:lnTo>
                <a:lnTo>
                  <a:pt x="31750" y="5649658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5701030">
                <a:moveTo>
                  <a:pt x="31750" y="5649658"/>
                </a:moveTo>
                <a:lnTo>
                  <a:pt x="25400" y="5649658"/>
                </a:lnTo>
                <a:lnTo>
                  <a:pt x="31750" y="5650943"/>
                </a:lnTo>
                <a:lnTo>
                  <a:pt x="31750" y="5649658"/>
                </a:lnTo>
                <a:close/>
              </a:path>
              <a:path w="50800" h="5701030">
                <a:moveTo>
                  <a:pt x="28956" y="19050"/>
                </a:moveTo>
                <a:lnTo>
                  <a:pt x="21844" y="19050"/>
                </a:lnTo>
                <a:lnTo>
                  <a:pt x="19050" y="21844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4"/>
                </a:lnTo>
                <a:lnTo>
                  <a:pt x="28956" y="19050"/>
                </a:lnTo>
                <a:close/>
              </a:path>
              <a:path w="50800" h="5701030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570103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4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5701030">
                <a:moveTo>
                  <a:pt x="49509" y="19050"/>
                </a:moveTo>
                <a:lnTo>
                  <a:pt x="28956" y="19050"/>
                </a:lnTo>
                <a:lnTo>
                  <a:pt x="31750" y="21844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PARTNERSHIP</a:t>
            </a:r>
            <a:r>
              <a:rPr spc="-3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>
                <a:solidFill>
                  <a:srgbClr val="202F27"/>
                </a:solidFill>
              </a:rPr>
              <a:t>UNIVERSITY</a:t>
            </a:r>
            <a:r>
              <a:rPr spc="-15" dirty="0">
                <a:solidFill>
                  <a:srgbClr val="202F27"/>
                </a:solidFill>
              </a:rPr>
              <a:t> </a:t>
            </a:r>
            <a:r>
              <a:rPr dirty="0">
                <a:solidFill>
                  <a:srgbClr val="202F27"/>
                </a:solidFill>
              </a:rPr>
              <a:t>OF</a:t>
            </a:r>
            <a:r>
              <a:rPr spc="-30" dirty="0">
                <a:solidFill>
                  <a:srgbClr val="202F27"/>
                </a:solidFill>
              </a:rPr>
              <a:t> </a:t>
            </a:r>
            <a:r>
              <a:rPr spc="-10" dirty="0">
                <a:solidFill>
                  <a:srgbClr val="202F27"/>
                </a:solidFill>
              </a:rPr>
              <a:t>CAMBRIDGE: </a:t>
            </a:r>
            <a:r>
              <a:rPr dirty="0"/>
              <a:t>EV</a:t>
            </a:r>
            <a:r>
              <a:rPr spc="-10" dirty="0"/>
              <a:t> </a:t>
            </a:r>
            <a:r>
              <a:rPr dirty="0"/>
              <a:t>WIRELESS</a:t>
            </a:r>
            <a:r>
              <a:rPr spc="-15" dirty="0"/>
              <a:t> </a:t>
            </a:r>
            <a:r>
              <a:rPr dirty="0"/>
              <a:t>CHARGING</a:t>
            </a:r>
            <a:r>
              <a:rPr spc="-15" dirty="0"/>
              <a:t> </a:t>
            </a:r>
            <a:r>
              <a:rPr dirty="0"/>
              <a:t>(Prof</a:t>
            </a:r>
            <a:r>
              <a:rPr spc="15" dirty="0"/>
              <a:t> </a:t>
            </a:r>
            <a:r>
              <a:rPr dirty="0"/>
              <a:t>Teng</a:t>
            </a:r>
            <a:r>
              <a:rPr spc="-10" dirty="0"/>
              <a:t> Long)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558385" cy="9874250"/>
            <a:chOff x="0" y="0"/>
            <a:chExt cx="17558385" cy="9874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58003" cy="9873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00198"/>
              <a:ext cx="17558385" cy="762000"/>
            </a:xfrm>
            <a:custGeom>
              <a:avLst/>
              <a:gdLst/>
              <a:ahLst/>
              <a:cxnLst/>
              <a:rect l="l" t="t" r="r" b="b"/>
              <a:pathLst>
                <a:path w="17558385" h="762000">
                  <a:moveTo>
                    <a:pt x="0" y="762000"/>
                  </a:moveTo>
                  <a:lnTo>
                    <a:pt x="17558004" y="762000"/>
                  </a:lnTo>
                  <a:lnTo>
                    <a:pt x="17558004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362199"/>
              <a:ext cx="17558385" cy="7512050"/>
            </a:xfrm>
            <a:custGeom>
              <a:avLst/>
              <a:gdLst/>
              <a:ahLst/>
              <a:cxnLst/>
              <a:rect l="l" t="t" r="r" b="b"/>
              <a:pathLst>
                <a:path w="17558385" h="7512050">
                  <a:moveTo>
                    <a:pt x="17558004" y="0"/>
                  </a:moveTo>
                  <a:lnTo>
                    <a:pt x="0" y="0"/>
                  </a:lnTo>
                  <a:lnTo>
                    <a:pt x="0" y="7511796"/>
                  </a:lnTo>
                  <a:lnTo>
                    <a:pt x="17558004" y="7511796"/>
                  </a:lnTo>
                  <a:lnTo>
                    <a:pt x="17558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440" y="1694433"/>
            <a:ext cx="6064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202F27"/>
                </a:solidFill>
              </a:rPr>
              <a:t>PARTNER</a:t>
            </a:r>
            <a:r>
              <a:rPr sz="4000" spc="-114" dirty="0">
                <a:solidFill>
                  <a:srgbClr val="202F27"/>
                </a:solidFill>
              </a:rPr>
              <a:t> </a:t>
            </a:r>
            <a:r>
              <a:rPr sz="4000" dirty="0">
                <a:solidFill>
                  <a:srgbClr val="202F27"/>
                </a:solidFill>
              </a:rPr>
              <a:t>T.B.D</a:t>
            </a:r>
            <a:r>
              <a:rPr sz="4000" spc="-114" dirty="0">
                <a:solidFill>
                  <a:srgbClr val="202F27"/>
                </a:solidFill>
              </a:rPr>
              <a:t> </a:t>
            </a:r>
            <a:r>
              <a:rPr sz="4000" dirty="0">
                <a:solidFill>
                  <a:srgbClr val="202F27"/>
                </a:solidFill>
              </a:rPr>
              <a:t>IN</a:t>
            </a:r>
            <a:r>
              <a:rPr sz="4000" spc="-120" dirty="0">
                <a:solidFill>
                  <a:srgbClr val="202F27"/>
                </a:solidFill>
              </a:rPr>
              <a:t> </a:t>
            </a:r>
            <a:r>
              <a:rPr sz="4000" spc="-20" dirty="0">
                <a:solidFill>
                  <a:srgbClr val="202F27"/>
                </a:solidFill>
              </a:rPr>
              <a:t>2023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961440" y="2211016"/>
            <a:ext cx="15206980" cy="135636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5400" b="1" dirty="0">
                <a:solidFill>
                  <a:srgbClr val="9DDDA9"/>
                </a:solidFill>
                <a:latin typeface="Segoe UI Black"/>
                <a:cs typeface="Segoe UI Black"/>
              </a:rPr>
              <a:t>FAST</a:t>
            </a:r>
            <a:r>
              <a:rPr sz="5400" b="1" spc="-25" dirty="0">
                <a:solidFill>
                  <a:srgbClr val="9DDDA9"/>
                </a:solidFill>
                <a:latin typeface="Segoe UI Black"/>
                <a:cs typeface="Segoe UI Black"/>
              </a:rPr>
              <a:t> </a:t>
            </a:r>
            <a:r>
              <a:rPr sz="5400" b="1" dirty="0">
                <a:solidFill>
                  <a:srgbClr val="9DDDA9"/>
                </a:solidFill>
                <a:latin typeface="Segoe UI Black"/>
                <a:cs typeface="Segoe UI Black"/>
              </a:rPr>
              <a:t>CHARING</a:t>
            </a:r>
            <a:r>
              <a:rPr sz="5400" b="1" spc="-20" dirty="0">
                <a:solidFill>
                  <a:srgbClr val="9DDDA9"/>
                </a:solidFill>
                <a:latin typeface="Segoe UI Black"/>
                <a:cs typeface="Segoe UI Black"/>
              </a:rPr>
              <a:t> </a:t>
            </a:r>
            <a:r>
              <a:rPr sz="5400" b="1" dirty="0">
                <a:solidFill>
                  <a:srgbClr val="9DDDA9"/>
                </a:solidFill>
                <a:latin typeface="Segoe UI Black"/>
                <a:cs typeface="Segoe UI Black"/>
              </a:rPr>
              <a:t>EV</a:t>
            </a:r>
            <a:r>
              <a:rPr sz="5400" b="1" spc="-45" dirty="0">
                <a:solidFill>
                  <a:srgbClr val="9DDDA9"/>
                </a:solidFill>
                <a:latin typeface="Segoe UI Black"/>
                <a:cs typeface="Segoe UI Black"/>
              </a:rPr>
              <a:t> </a:t>
            </a:r>
            <a:r>
              <a:rPr sz="5400" b="1" dirty="0">
                <a:solidFill>
                  <a:srgbClr val="9DDDA9"/>
                </a:solidFill>
                <a:latin typeface="Segoe UI Black"/>
                <a:cs typeface="Segoe UI Black"/>
              </a:rPr>
              <a:t>CHARGING</a:t>
            </a:r>
            <a:r>
              <a:rPr sz="5400" b="1" spc="-25" dirty="0">
                <a:solidFill>
                  <a:srgbClr val="9DDDA9"/>
                </a:solidFill>
                <a:latin typeface="Segoe UI Black"/>
                <a:cs typeface="Segoe UI Black"/>
              </a:rPr>
              <a:t> </a:t>
            </a:r>
            <a:r>
              <a:rPr sz="5400" b="1" spc="-10" dirty="0">
                <a:solidFill>
                  <a:srgbClr val="9DDDA9"/>
                </a:solidFill>
                <a:latin typeface="Segoe UI Black"/>
                <a:cs typeface="Segoe UI Black"/>
              </a:rPr>
              <a:t>STATIONS</a:t>
            </a:r>
            <a:endParaRPr sz="5400">
              <a:latin typeface="Segoe UI Black"/>
              <a:cs typeface="Segoe UI Black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In</a:t>
            </a:r>
            <a:r>
              <a:rPr sz="2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the</a:t>
            </a:r>
            <a:r>
              <a:rPr sz="24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pipeline:</a:t>
            </a:r>
            <a:r>
              <a:rPr sz="2400" spc="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EV</a:t>
            </a:r>
            <a:r>
              <a:rPr sz="24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DC</a:t>
            </a:r>
            <a:r>
              <a:rPr sz="2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Fast</a:t>
            </a:r>
            <a:r>
              <a:rPr sz="24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Charger</a:t>
            </a:r>
            <a:r>
              <a:rPr sz="2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with</a:t>
            </a:r>
            <a:r>
              <a:rPr sz="24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nano</a:t>
            </a:r>
            <a:r>
              <a:rPr sz="24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could</a:t>
            </a:r>
            <a:r>
              <a:rPr sz="24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be</a:t>
            </a:r>
            <a:r>
              <a:rPr sz="24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202F27"/>
                </a:solidFill>
                <a:latin typeface="Segoe UI"/>
                <a:cs typeface="Segoe UI"/>
              </a:rPr>
              <a:t>smaller,</a:t>
            </a:r>
            <a:r>
              <a:rPr sz="2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202F27"/>
                </a:solidFill>
                <a:latin typeface="Segoe UI"/>
                <a:cs typeface="Segoe UI"/>
              </a:rPr>
              <a:t>safer,</a:t>
            </a:r>
            <a:r>
              <a:rPr sz="24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more</a:t>
            </a:r>
            <a:r>
              <a:rPr sz="2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efficient</a:t>
            </a:r>
            <a:r>
              <a:rPr sz="24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and</a:t>
            </a:r>
            <a:r>
              <a:rPr sz="24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have</a:t>
            </a:r>
            <a:r>
              <a:rPr sz="24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reduced</a:t>
            </a:r>
            <a:r>
              <a:rPr sz="2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C</a:t>
            </a:r>
            <a:r>
              <a:rPr sz="24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202F27"/>
                </a:solidFill>
                <a:latin typeface="Segoe UI"/>
                <a:cs typeface="Segoe UI"/>
              </a:rPr>
              <a:t>footprint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61931" y="4145025"/>
            <a:ext cx="4584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202F27"/>
                </a:solidFill>
                <a:latin typeface="Segoe UI Black"/>
                <a:cs typeface="Segoe UI Black"/>
              </a:rPr>
              <a:t>Possible</a:t>
            </a:r>
            <a:r>
              <a:rPr sz="2800" b="1" spc="-10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 Black"/>
                <a:cs typeface="Segoe UI Black"/>
              </a:rPr>
              <a:t>gains</a:t>
            </a:r>
            <a:r>
              <a:rPr sz="2800" b="1" spc="-9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 Black"/>
                <a:cs typeface="Segoe UI Black"/>
              </a:rPr>
              <a:t>with</a:t>
            </a:r>
            <a:r>
              <a:rPr sz="2800" b="1" spc="-9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Nano*</a:t>
            </a:r>
            <a:endParaRPr sz="2800">
              <a:latin typeface="Segoe UI Black"/>
              <a:cs typeface="Segoe UI Blac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3772" y="4202175"/>
            <a:ext cx="6004560" cy="5050790"/>
            <a:chOff x="1223772" y="4202175"/>
            <a:chExt cx="6004560" cy="50507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772" y="4951475"/>
              <a:ext cx="1923288" cy="36850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2611" y="5009387"/>
              <a:ext cx="3063240" cy="14935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77024" y="4202175"/>
              <a:ext cx="50800" cy="5050790"/>
            </a:xfrm>
            <a:custGeom>
              <a:avLst/>
              <a:gdLst/>
              <a:ahLst/>
              <a:cxnLst/>
              <a:rect l="l" t="t" r="r" b="b"/>
              <a:pathLst>
                <a:path w="50800" h="5050790">
                  <a:moveTo>
                    <a:pt x="19050" y="5001147"/>
                  </a:moveTo>
                  <a:lnTo>
                    <a:pt x="15537" y="5001858"/>
                  </a:lnTo>
                  <a:lnTo>
                    <a:pt x="7461" y="5007300"/>
                  </a:lnTo>
                  <a:lnTo>
                    <a:pt x="2004" y="5015373"/>
                  </a:lnTo>
                  <a:lnTo>
                    <a:pt x="0" y="5025263"/>
                  </a:lnTo>
                  <a:lnTo>
                    <a:pt x="2004" y="5035152"/>
                  </a:lnTo>
                  <a:lnTo>
                    <a:pt x="7461" y="5043225"/>
                  </a:lnTo>
                  <a:lnTo>
                    <a:pt x="15537" y="5048667"/>
                  </a:lnTo>
                  <a:lnTo>
                    <a:pt x="25400" y="5050663"/>
                  </a:lnTo>
                  <a:lnTo>
                    <a:pt x="35262" y="5048667"/>
                  </a:lnTo>
                  <a:lnTo>
                    <a:pt x="43338" y="5043225"/>
                  </a:lnTo>
                  <a:lnTo>
                    <a:pt x="48795" y="5035152"/>
                  </a:lnTo>
                  <a:lnTo>
                    <a:pt x="49513" y="5031613"/>
                  </a:lnTo>
                  <a:lnTo>
                    <a:pt x="21844" y="5031613"/>
                  </a:lnTo>
                  <a:lnTo>
                    <a:pt x="19050" y="5028768"/>
                  </a:lnTo>
                  <a:lnTo>
                    <a:pt x="19050" y="5001147"/>
                  </a:lnTo>
                  <a:close/>
                </a:path>
                <a:path w="50800" h="5050790">
                  <a:moveTo>
                    <a:pt x="25400" y="4999863"/>
                  </a:moveTo>
                  <a:lnTo>
                    <a:pt x="19050" y="5001147"/>
                  </a:lnTo>
                  <a:lnTo>
                    <a:pt x="19050" y="5028768"/>
                  </a:lnTo>
                  <a:lnTo>
                    <a:pt x="21844" y="5031613"/>
                  </a:lnTo>
                  <a:lnTo>
                    <a:pt x="28955" y="5031613"/>
                  </a:lnTo>
                  <a:lnTo>
                    <a:pt x="31750" y="5028768"/>
                  </a:lnTo>
                  <a:lnTo>
                    <a:pt x="31750" y="5001147"/>
                  </a:lnTo>
                  <a:lnTo>
                    <a:pt x="25400" y="4999863"/>
                  </a:lnTo>
                  <a:close/>
                </a:path>
                <a:path w="50800" h="5050790">
                  <a:moveTo>
                    <a:pt x="31750" y="5001147"/>
                  </a:moveTo>
                  <a:lnTo>
                    <a:pt x="31750" y="5028768"/>
                  </a:lnTo>
                  <a:lnTo>
                    <a:pt x="28955" y="5031613"/>
                  </a:lnTo>
                  <a:lnTo>
                    <a:pt x="49513" y="5031613"/>
                  </a:lnTo>
                  <a:lnTo>
                    <a:pt x="50800" y="5025263"/>
                  </a:lnTo>
                  <a:lnTo>
                    <a:pt x="48795" y="5015373"/>
                  </a:lnTo>
                  <a:lnTo>
                    <a:pt x="43338" y="5007300"/>
                  </a:lnTo>
                  <a:lnTo>
                    <a:pt x="35262" y="5001858"/>
                  </a:lnTo>
                  <a:lnTo>
                    <a:pt x="31750" y="5001147"/>
                  </a:lnTo>
                  <a:close/>
                </a:path>
                <a:path w="50800" h="5050790">
                  <a:moveTo>
                    <a:pt x="19050" y="49509"/>
                  </a:moveTo>
                  <a:lnTo>
                    <a:pt x="19050" y="5001147"/>
                  </a:lnTo>
                  <a:lnTo>
                    <a:pt x="25400" y="4999863"/>
                  </a:lnTo>
                  <a:lnTo>
                    <a:pt x="31750" y="4999862"/>
                  </a:lnTo>
                  <a:lnTo>
                    <a:pt x="31750" y="50800"/>
                  </a:lnTo>
                  <a:lnTo>
                    <a:pt x="25400" y="50800"/>
                  </a:lnTo>
                  <a:lnTo>
                    <a:pt x="19050" y="49509"/>
                  </a:lnTo>
                  <a:close/>
                </a:path>
                <a:path w="50800" h="5050790">
                  <a:moveTo>
                    <a:pt x="31750" y="4999862"/>
                  </a:moveTo>
                  <a:lnTo>
                    <a:pt x="25400" y="4999863"/>
                  </a:lnTo>
                  <a:lnTo>
                    <a:pt x="31750" y="5001147"/>
                  </a:lnTo>
                  <a:lnTo>
                    <a:pt x="31750" y="4999862"/>
                  </a:lnTo>
                  <a:close/>
                </a:path>
                <a:path w="50800" h="5050790">
                  <a:moveTo>
                    <a:pt x="28955" y="19050"/>
                  </a:moveTo>
                  <a:lnTo>
                    <a:pt x="21844" y="19050"/>
                  </a:lnTo>
                  <a:lnTo>
                    <a:pt x="19050" y="21844"/>
                  </a:lnTo>
                  <a:lnTo>
                    <a:pt x="19050" y="49509"/>
                  </a:lnTo>
                  <a:lnTo>
                    <a:pt x="25400" y="50800"/>
                  </a:lnTo>
                  <a:lnTo>
                    <a:pt x="31750" y="49509"/>
                  </a:lnTo>
                  <a:lnTo>
                    <a:pt x="31750" y="21844"/>
                  </a:lnTo>
                  <a:lnTo>
                    <a:pt x="28955" y="19050"/>
                  </a:lnTo>
                  <a:close/>
                </a:path>
                <a:path w="50800" h="5050790">
                  <a:moveTo>
                    <a:pt x="31750" y="49509"/>
                  </a:moveTo>
                  <a:lnTo>
                    <a:pt x="25400" y="50800"/>
                  </a:lnTo>
                  <a:lnTo>
                    <a:pt x="31750" y="50800"/>
                  </a:lnTo>
                  <a:lnTo>
                    <a:pt x="31750" y="49509"/>
                  </a:lnTo>
                  <a:close/>
                </a:path>
                <a:path w="50800" h="5050790">
                  <a:moveTo>
                    <a:pt x="25400" y="0"/>
                  </a:move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400"/>
                  </a:lnTo>
                  <a:lnTo>
                    <a:pt x="2004" y="35262"/>
                  </a:lnTo>
                  <a:lnTo>
                    <a:pt x="7461" y="43338"/>
                  </a:lnTo>
                  <a:lnTo>
                    <a:pt x="15537" y="48795"/>
                  </a:lnTo>
                  <a:lnTo>
                    <a:pt x="19050" y="49509"/>
                  </a:lnTo>
                  <a:lnTo>
                    <a:pt x="19050" y="21844"/>
                  </a:lnTo>
                  <a:lnTo>
                    <a:pt x="21844" y="19050"/>
                  </a:lnTo>
                  <a:lnTo>
                    <a:pt x="49509" y="19050"/>
                  </a:lnTo>
                  <a:lnTo>
                    <a:pt x="48795" y="15537"/>
                  </a:lnTo>
                  <a:lnTo>
                    <a:pt x="43338" y="7461"/>
                  </a:lnTo>
                  <a:lnTo>
                    <a:pt x="35262" y="2004"/>
                  </a:lnTo>
                  <a:lnTo>
                    <a:pt x="25400" y="0"/>
                  </a:lnTo>
                  <a:close/>
                </a:path>
                <a:path w="50800" h="5050790">
                  <a:moveTo>
                    <a:pt x="49509" y="19050"/>
                  </a:moveTo>
                  <a:lnTo>
                    <a:pt x="28955" y="19050"/>
                  </a:lnTo>
                  <a:lnTo>
                    <a:pt x="31750" y="21844"/>
                  </a:lnTo>
                  <a:lnTo>
                    <a:pt x="31750" y="49509"/>
                  </a:lnTo>
                  <a:lnTo>
                    <a:pt x="35262" y="48795"/>
                  </a:lnTo>
                  <a:lnTo>
                    <a:pt x="43338" y="43338"/>
                  </a:lnTo>
                  <a:lnTo>
                    <a:pt x="48795" y="35262"/>
                  </a:lnTo>
                  <a:lnTo>
                    <a:pt x="50800" y="25400"/>
                  </a:lnTo>
                  <a:lnTo>
                    <a:pt x="49509" y="19050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97402" y="6631279"/>
            <a:ext cx="3013075" cy="20377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354965" algn="l"/>
              </a:tabLst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Current</a:t>
            </a:r>
            <a:r>
              <a:rPr sz="1400" spc="-5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transformers</a:t>
            </a:r>
            <a:endParaRPr sz="14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354965" algn="l"/>
              </a:tabLst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Residual</a:t>
            </a:r>
            <a:r>
              <a:rPr sz="1400" spc="-7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Current</a:t>
            </a:r>
            <a:r>
              <a:rPr sz="1400" spc="-6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Detector</a:t>
            </a:r>
            <a:endParaRPr sz="14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354965" algn="l"/>
              </a:tabLst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EMC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 Filters</a:t>
            </a:r>
            <a:endParaRPr sz="14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354965" algn="l"/>
              </a:tabLst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EMI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/EMC</a:t>
            </a:r>
            <a:r>
              <a:rPr sz="1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Filters</a:t>
            </a:r>
            <a:endParaRPr sz="14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354965" algn="l"/>
              </a:tabLst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AC</a:t>
            </a:r>
            <a:r>
              <a:rPr sz="1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1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DC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Common</a:t>
            </a:r>
            <a:r>
              <a:rPr sz="1400" spc="-5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mode</a:t>
            </a:r>
            <a:r>
              <a:rPr sz="1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choke</a:t>
            </a:r>
            <a:endParaRPr sz="14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354965" algn="l"/>
              </a:tabLst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DAB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 Transformer</a:t>
            </a:r>
            <a:r>
              <a:rPr sz="14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(DC-</a:t>
            </a:r>
            <a:r>
              <a:rPr sz="1400" spc="-25" dirty="0">
                <a:solidFill>
                  <a:srgbClr val="757679"/>
                </a:solidFill>
                <a:latin typeface="Segoe UI"/>
                <a:cs typeface="Segoe UI"/>
              </a:rPr>
              <a:t>DC)</a:t>
            </a:r>
            <a:endParaRPr sz="14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354965" algn="l"/>
              </a:tabLst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Medium</a:t>
            </a:r>
            <a:r>
              <a:rPr sz="1400" spc="-5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Frequency</a:t>
            </a:r>
            <a:r>
              <a:rPr sz="1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Transformer</a:t>
            </a:r>
            <a:endParaRPr sz="14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354965" algn="l"/>
              </a:tabLst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PFC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 Inductors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5464" y="8949028"/>
            <a:ext cx="3297554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757679"/>
                </a:solidFill>
                <a:latin typeface="Segoe UI"/>
                <a:cs typeface="Segoe UI"/>
              </a:rPr>
              <a:t>Properties</a:t>
            </a:r>
            <a:r>
              <a:rPr sz="900" b="1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757679"/>
                </a:solidFill>
                <a:latin typeface="Segoe UI"/>
                <a:cs typeface="Segoe UI"/>
              </a:rPr>
              <a:t>shown</a:t>
            </a:r>
            <a:r>
              <a:rPr sz="900" b="1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757679"/>
                </a:solidFill>
                <a:latin typeface="Segoe UI"/>
                <a:cs typeface="Segoe UI"/>
              </a:rPr>
              <a:t>in</a:t>
            </a:r>
            <a:r>
              <a:rPr sz="900" b="1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757679"/>
                </a:solidFill>
                <a:latin typeface="Segoe UI"/>
                <a:cs typeface="Segoe UI"/>
              </a:rPr>
              <a:t>following</a:t>
            </a:r>
            <a:r>
              <a:rPr sz="900" b="1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900" b="1" spc="-10" dirty="0">
                <a:solidFill>
                  <a:srgbClr val="757679"/>
                </a:solidFill>
                <a:latin typeface="Segoe UI"/>
                <a:cs typeface="Segoe UI"/>
              </a:rPr>
              <a:t>applications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Smart</a:t>
            </a:r>
            <a:r>
              <a:rPr sz="7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meters;</a:t>
            </a:r>
            <a:r>
              <a:rPr sz="7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EV</a:t>
            </a:r>
            <a:r>
              <a:rPr sz="7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charging</a:t>
            </a:r>
            <a:r>
              <a:rPr sz="700" spc="-10" dirty="0">
                <a:solidFill>
                  <a:srgbClr val="757679"/>
                </a:solidFill>
                <a:latin typeface="Segoe UI"/>
                <a:cs typeface="Segoe UI"/>
              </a:rPr>
              <a:t> IC-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CPD;</a:t>
            </a:r>
            <a:r>
              <a:rPr sz="7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On</a:t>
            </a:r>
            <a:r>
              <a:rPr sz="7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board</a:t>
            </a:r>
            <a:r>
              <a:rPr sz="7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spc="-10" dirty="0">
                <a:solidFill>
                  <a:srgbClr val="757679"/>
                </a:solidFill>
                <a:latin typeface="Segoe UI"/>
                <a:cs typeface="Segoe UI"/>
              </a:rPr>
              <a:t>charger;</a:t>
            </a:r>
            <a:r>
              <a:rPr sz="7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Solar</a:t>
            </a:r>
            <a:r>
              <a:rPr sz="7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energy;</a:t>
            </a:r>
            <a:r>
              <a:rPr sz="7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Energy</a:t>
            </a:r>
            <a:r>
              <a:rPr sz="7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spc="-20" dirty="0">
                <a:solidFill>
                  <a:srgbClr val="757679"/>
                </a:solidFill>
                <a:latin typeface="Segoe UI"/>
                <a:cs typeface="Segoe UI"/>
              </a:rPr>
              <a:t>grid</a:t>
            </a:r>
            <a:endParaRPr sz="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Sources:</a:t>
            </a:r>
            <a:r>
              <a:rPr sz="7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VAC,</a:t>
            </a:r>
            <a:r>
              <a:rPr sz="700" spc="-10" dirty="0">
                <a:solidFill>
                  <a:srgbClr val="757679"/>
                </a:solidFill>
                <a:latin typeface="Segoe UI"/>
                <a:cs typeface="Segoe UI"/>
              </a:rPr>
              <a:t> Magnetec,</a:t>
            </a:r>
            <a:r>
              <a:rPr sz="7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spc="-10" dirty="0">
                <a:solidFill>
                  <a:srgbClr val="757679"/>
                </a:solidFill>
                <a:latin typeface="Segoe UI"/>
                <a:cs typeface="Segoe UI"/>
              </a:rPr>
              <a:t>KEMET,</a:t>
            </a:r>
            <a:r>
              <a:rPr sz="7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Schaffner,</a:t>
            </a:r>
            <a:r>
              <a:rPr sz="7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Innoelectric, </a:t>
            </a:r>
            <a:r>
              <a:rPr sz="700" spc="-10" dirty="0">
                <a:solidFill>
                  <a:srgbClr val="757679"/>
                </a:solidFill>
                <a:latin typeface="Segoe UI"/>
                <a:cs typeface="Segoe UI"/>
              </a:rPr>
              <a:t>Amogreentech</a:t>
            </a:r>
            <a:endParaRPr sz="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*Comparisons</a:t>
            </a:r>
            <a:r>
              <a:rPr sz="7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with</a:t>
            </a:r>
            <a:r>
              <a:rPr sz="7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standard</a:t>
            </a:r>
            <a:r>
              <a:rPr sz="7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spc="-10" dirty="0">
                <a:solidFill>
                  <a:srgbClr val="757679"/>
                </a:solidFill>
                <a:latin typeface="Segoe UI"/>
                <a:cs typeface="Segoe UI"/>
              </a:rPr>
              <a:t>materials:</a:t>
            </a:r>
            <a:r>
              <a:rPr sz="7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ferrite,</a:t>
            </a:r>
            <a:r>
              <a:rPr sz="7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permalloy,</a:t>
            </a:r>
            <a:r>
              <a:rPr sz="7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amorphous,</a:t>
            </a:r>
            <a:r>
              <a:rPr sz="7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757679"/>
                </a:solidFill>
                <a:latin typeface="Segoe UI"/>
                <a:cs typeface="Segoe UI"/>
              </a:rPr>
              <a:t>sendust,</a:t>
            </a:r>
            <a:r>
              <a:rPr sz="700" spc="-20" dirty="0">
                <a:solidFill>
                  <a:srgbClr val="757679"/>
                </a:solidFill>
                <a:latin typeface="Segoe UI"/>
                <a:cs typeface="Segoe UI"/>
              </a:rPr>
              <a:t> MPP.</a:t>
            </a:r>
            <a:endParaRPr sz="7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5160" y="3953001"/>
            <a:ext cx="386207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11150" marR="5080" indent="-299085">
              <a:lnSpc>
                <a:spcPts val="3020"/>
              </a:lnSpc>
              <a:spcBef>
                <a:spcPts val="480"/>
              </a:spcBef>
            </a:pPr>
            <a:r>
              <a:rPr sz="2800" b="1" dirty="0">
                <a:solidFill>
                  <a:srgbClr val="202F27"/>
                </a:solidFill>
                <a:latin typeface="Segoe UI Black"/>
                <a:cs typeface="Segoe UI Black"/>
              </a:rPr>
              <a:t>Potential</a:t>
            </a:r>
            <a:r>
              <a:rPr sz="2800" b="1" spc="-9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 Black"/>
                <a:cs typeface="Segoe UI Black"/>
              </a:rPr>
              <a:t>Use</a:t>
            </a:r>
            <a:r>
              <a:rPr sz="2800" b="1" spc="-9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 Black"/>
                <a:cs typeface="Segoe UI Black"/>
              </a:rPr>
              <a:t>of</a:t>
            </a:r>
            <a:r>
              <a:rPr sz="2800" b="1" spc="-9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8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Nano </a:t>
            </a:r>
            <a:r>
              <a:rPr sz="2800" b="1" dirty="0">
                <a:solidFill>
                  <a:srgbClr val="202F27"/>
                </a:solidFill>
                <a:latin typeface="Segoe UI Black"/>
                <a:cs typeface="Segoe UI Black"/>
              </a:rPr>
              <a:t>EV</a:t>
            </a:r>
            <a:r>
              <a:rPr sz="2800" b="1" spc="-5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 Black"/>
                <a:cs typeface="Segoe UI Black"/>
              </a:rPr>
              <a:t>DC</a:t>
            </a:r>
            <a:r>
              <a:rPr sz="2800" b="1" spc="-4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800" b="1" dirty="0">
                <a:solidFill>
                  <a:srgbClr val="202F27"/>
                </a:solidFill>
                <a:latin typeface="Segoe UI Black"/>
                <a:cs typeface="Segoe UI Black"/>
              </a:rPr>
              <a:t>fast</a:t>
            </a:r>
            <a:r>
              <a:rPr sz="2800" b="1" spc="-4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charger</a:t>
            </a:r>
            <a:endParaRPr sz="2800">
              <a:latin typeface="Segoe UI Black"/>
              <a:cs typeface="Segoe UI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52575" y="6190868"/>
            <a:ext cx="2482850" cy="1554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202F27"/>
                </a:solidFill>
                <a:latin typeface="Segoe UI Black"/>
                <a:cs typeface="Segoe UI Black"/>
              </a:rPr>
              <a:t>ReducedC</a:t>
            </a:r>
            <a:r>
              <a:rPr sz="2000" b="1" spc="-4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0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footprint</a:t>
            </a:r>
            <a:endParaRPr sz="2000">
              <a:latin typeface="Segoe UI Black"/>
              <a:cs typeface="Segoe UI Black"/>
            </a:endParaRPr>
          </a:p>
          <a:p>
            <a:pPr marL="12700" marR="895350">
              <a:lnSpc>
                <a:spcPct val="150000"/>
              </a:lnSpc>
              <a:spcBef>
                <a:spcPts val="995"/>
              </a:spcBef>
            </a:pPr>
            <a:r>
              <a:rPr sz="1600" spc="-10" dirty="0">
                <a:solidFill>
                  <a:srgbClr val="757679"/>
                </a:solidFill>
                <a:latin typeface="Segoe UI"/>
                <a:cs typeface="Segoe UI"/>
              </a:rPr>
              <a:t>Dematerialization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Up</a:t>
            </a:r>
            <a:r>
              <a:rPr sz="16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to</a:t>
            </a:r>
            <a:r>
              <a:rPr sz="16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50%</a:t>
            </a:r>
            <a:r>
              <a:rPr sz="16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757679"/>
                </a:solidFill>
                <a:latin typeface="Segoe UI"/>
                <a:cs typeface="Segoe UI"/>
              </a:rPr>
              <a:t>less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C</a:t>
            </a:r>
            <a:r>
              <a:rPr sz="16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57679"/>
                </a:solidFill>
                <a:latin typeface="Segoe UI"/>
                <a:cs typeface="Segoe UI"/>
              </a:rPr>
              <a:t>footprint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245336" y="5141496"/>
            <a:ext cx="2282825" cy="1946275"/>
            <a:chOff x="14245336" y="5141496"/>
            <a:chExt cx="2282825" cy="1946275"/>
          </a:xfrm>
        </p:grpSpPr>
        <p:sp>
          <p:nvSpPr>
            <p:cNvPr id="18" name="object 18"/>
            <p:cNvSpPr/>
            <p:nvPr/>
          </p:nvSpPr>
          <p:spPr>
            <a:xfrm>
              <a:off x="14245336" y="7036815"/>
              <a:ext cx="2282825" cy="50800"/>
            </a:xfrm>
            <a:custGeom>
              <a:avLst/>
              <a:gdLst/>
              <a:ahLst/>
              <a:cxnLst/>
              <a:rect l="l" t="t" r="r" b="b"/>
              <a:pathLst>
                <a:path w="2282825" h="50800">
                  <a:moveTo>
                    <a:pt x="25400" y="0"/>
                  </a:move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399"/>
                  </a:lnTo>
                  <a:lnTo>
                    <a:pt x="2004" y="35262"/>
                  </a:lnTo>
                  <a:lnTo>
                    <a:pt x="7461" y="43338"/>
                  </a:lnTo>
                  <a:lnTo>
                    <a:pt x="15537" y="48795"/>
                  </a:lnTo>
                  <a:lnTo>
                    <a:pt x="25400" y="50799"/>
                  </a:lnTo>
                  <a:lnTo>
                    <a:pt x="35262" y="48795"/>
                  </a:lnTo>
                  <a:lnTo>
                    <a:pt x="43338" y="43338"/>
                  </a:lnTo>
                  <a:lnTo>
                    <a:pt x="48795" y="35262"/>
                  </a:lnTo>
                  <a:lnTo>
                    <a:pt x="49509" y="31749"/>
                  </a:lnTo>
                  <a:lnTo>
                    <a:pt x="21844" y="31749"/>
                  </a:lnTo>
                  <a:lnTo>
                    <a:pt x="19050" y="28955"/>
                  </a:lnTo>
                  <a:lnTo>
                    <a:pt x="19050" y="21843"/>
                  </a:lnTo>
                  <a:lnTo>
                    <a:pt x="21844" y="19049"/>
                  </a:lnTo>
                  <a:lnTo>
                    <a:pt x="49509" y="19049"/>
                  </a:lnTo>
                  <a:lnTo>
                    <a:pt x="48795" y="15537"/>
                  </a:lnTo>
                  <a:lnTo>
                    <a:pt x="43338" y="7461"/>
                  </a:lnTo>
                  <a:lnTo>
                    <a:pt x="35262" y="2004"/>
                  </a:lnTo>
                  <a:lnTo>
                    <a:pt x="25400" y="0"/>
                  </a:lnTo>
                  <a:close/>
                </a:path>
                <a:path w="2282825" h="50800">
                  <a:moveTo>
                    <a:pt x="2257425" y="0"/>
                  </a:moveTo>
                  <a:lnTo>
                    <a:pt x="2247562" y="2004"/>
                  </a:lnTo>
                  <a:lnTo>
                    <a:pt x="2239486" y="7461"/>
                  </a:lnTo>
                  <a:lnTo>
                    <a:pt x="2234029" y="15537"/>
                  </a:lnTo>
                  <a:lnTo>
                    <a:pt x="2232025" y="25399"/>
                  </a:lnTo>
                  <a:lnTo>
                    <a:pt x="2234029" y="35262"/>
                  </a:lnTo>
                  <a:lnTo>
                    <a:pt x="2239486" y="43338"/>
                  </a:lnTo>
                  <a:lnTo>
                    <a:pt x="2247562" y="48795"/>
                  </a:lnTo>
                  <a:lnTo>
                    <a:pt x="2257425" y="50799"/>
                  </a:lnTo>
                  <a:lnTo>
                    <a:pt x="2267287" y="48795"/>
                  </a:lnTo>
                  <a:lnTo>
                    <a:pt x="2275363" y="43338"/>
                  </a:lnTo>
                  <a:lnTo>
                    <a:pt x="2280820" y="35262"/>
                  </a:lnTo>
                  <a:lnTo>
                    <a:pt x="2281534" y="31749"/>
                  </a:lnTo>
                  <a:lnTo>
                    <a:pt x="2260980" y="31749"/>
                  </a:lnTo>
                  <a:lnTo>
                    <a:pt x="2263775" y="28955"/>
                  </a:lnTo>
                  <a:lnTo>
                    <a:pt x="2263775" y="21843"/>
                  </a:lnTo>
                  <a:lnTo>
                    <a:pt x="2260980" y="19049"/>
                  </a:lnTo>
                  <a:lnTo>
                    <a:pt x="2281534" y="19049"/>
                  </a:lnTo>
                  <a:lnTo>
                    <a:pt x="2280820" y="15537"/>
                  </a:lnTo>
                  <a:lnTo>
                    <a:pt x="2275363" y="7461"/>
                  </a:lnTo>
                  <a:lnTo>
                    <a:pt x="2267287" y="2004"/>
                  </a:lnTo>
                  <a:lnTo>
                    <a:pt x="2257425" y="0"/>
                  </a:lnTo>
                  <a:close/>
                </a:path>
                <a:path w="2282825" h="50800">
                  <a:moveTo>
                    <a:pt x="49509" y="19049"/>
                  </a:moveTo>
                  <a:lnTo>
                    <a:pt x="21844" y="19049"/>
                  </a:lnTo>
                  <a:lnTo>
                    <a:pt x="19050" y="21843"/>
                  </a:lnTo>
                  <a:lnTo>
                    <a:pt x="19050" y="28955"/>
                  </a:lnTo>
                  <a:lnTo>
                    <a:pt x="21844" y="31749"/>
                  </a:lnTo>
                  <a:lnTo>
                    <a:pt x="49509" y="31749"/>
                  </a:lnTo>
                  <a:lnTo>
                    <a:pt x="50800" y="25399"/>
                  </a:lnTo>
                  <a:lnTo>
                    <a:pt x="49509" y="19049"/>
                  </a:lnTo>
                  <a:close/>
                </a:path>
                <a:path w="2282825" h="50800">
                  <a:moveTo>
                    <a:pt x="2233315" y="19049"/>
                  </a:moveTo>
                  <a:lnTo>
                    <a:pt x="49509" y="19049"/>
                  </a:lnTo>
                  <a:lnTo>
                    <a:pt x="50800" y="25399"/>
                  </a:lnTo>
                  <a:lnTo>
                    <a:pt x="49509" y="31749"/>
                  </a:lnTo>
                  <a:lnTo>
                    <a:pt x="2233315" y="31749"/>
                  </a:lnTo>
                  <a:lnTo>
                    <a:pt x="2232025" y="25399"/>
                  </a:lnTo>
                  <a:lnTo>
                    <a:pt x="2233315" y="19049"/>
                  </a:lnTo>
                  <a:close/>
                </a:path>
                <a:path w="2282825" h="50800">
                  <a:moveTo>
                    <a:pt x="2281534" y="19049"/>
                  </a:moveTo>
                  <a:lnTo>
                    <a:pt x="2260980" y="19049"/>
                  </a:lnTo>
                  <a:lnTo>
                    <a:pt x="2263775" y="21843"/>
                  </a:lnTo>
                  <a:lnTo>
                    <a:pt x="2263775" y="28955"/>
                  </a:lnTo>
                  <a:lnTo>
                    <a:pt x="2260980" y="31749"/>
                  </a:lnTo>
                  <a:lnTo>
                    <a:pt x="2281534" y="31749"/>
                  </a:lnTo>
                  <a:lnTo>
                    <a:pt x="2282825" y="25399"/>
                  </a:lnTo>
                  <a:lnTo>
                    <a:pt x="2281534" y="19049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447730" y="5149751"/>
              <a:ext cx="938530" cy="938530"/>
            </a:xfrm>
            <a:custGeom>
              <a:avLst/>
              <a:gdLst/>
              <a:ahLst/>
              <a:cxnLst/>
              <a:rect l="l" t="t" r="r" b="b"/>
              <a:pathLst>
                <a:path w="938530" h="938529">
                  <a:moveTo>
                    <a:pt x="938013" y="0"/>
                  </a:moveTo>
                  <a:lnTo>
                    <a:pt x="0" y="0"/>
                  </a:lnTo>
                  <a:lnTo>
                    <a:pt x="413829" y="413843"/>
                  </a:lnTo>
                  <a:lnTo>
                    <a:pt x="413830" y="938001"/>
                  </a:lnTo>
                  <a:lnTo>
                    <a:pt x="480479" y="871375"/>
                  </a:lnTo>
                  <a:lnTo>
                    <a:pt x="441418" y="871375"/>
                  </a:lnTo>
                  <a:lnTo>
                    <a:pt x="441418" y="402432"/>
                  </a:lnTo>
                  <a:lnTo>
                    <a:pt x="66603" y="27578"/>
                  </a:lnTo>
                  <a:lnTo>
                    <a:pt x="910435" y="27579"/>
                  </a:lnTo>
                  <a:lnTo>
                    <a:pt x="938013" y="0"/>
                  </a:lnTo>
                  <a:close/>
                </a:path>
                <a:path w="938530" h="938529">
                  <a:moveTo>
                    <a:pt x="910435" y="27579"/>
                  </a:moveTo>
                  <a:lnTo>
                    <a:pt x="871467" y="27579"/>
                  </a:lnTo>
                  <a:lnTo>
                    <a:pt x="496595" y="402432"/>
                  </a:lnTo>
                  <a:lnTo>
                    <a:pt x="496596" y="816218"/>
                  </a:lnTo>
                  <a:lnTo>
                    <a:pt x="441418" y="871375"/>
                  </a:lnTo>
                  <a:lnTo>
                    <a:pt x="480479" y="871375"/>
                  </a:lnTo>
                  <a:lnTo>
                    <a:pt x="524184" y="827686"/>
                  </a:lnTo>
                  <a:lnTo>
                    <a:pt x="524184" y="413843"/>
                  </a:lnTo>
                  <a:lnTo>
                    <a:pt x="910435" y="27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447730" y="5149751"/>
              <a:ext cx="938530" cy="938530"/>
            </a:xfrm>
            <a:custGeom>
              <a:avLst/>
              <a:gdLst/>
              <a:ahLst/>
              <a:cxnLst/>
              <a:rect l="l" t="t" r="r" b="b"/>
              <a:pathLst>
                <a:path w="938530" h="938529">
                  <a:moveTo>
                    <a:pt x="413829" y="413843"/>
                  </a:moveTo>
                  <a:lnTo>
                    <a:pt x="413830" y="938001"/>
                  </a:lnTo>
                  <a:lnTo>
                    <a:pt x="524184" y="827686"/>
                  </a:lnTo>
                  <a:lnTo>
                    <a:pt x="524184" y="413843"/>
                  </a:lnTo>
                  <a:lnTo>
                    <a:pt x="938013" y="0"/>
                  </a:lnTo>
                  <a:lnTo>
                    <a:pt x="0" y="0"/>
                  </a:lnTo>
                  <a:lnTo>
                    <a:pt x="413829" y="413843"/>
                  </a:lnTo>
                  <a:close/>
                </a:path>
                <a:path w="938530" h="938529">
                  <a:moveTo>
                    <a:pt x="504711" y="394377"/>
                  </a:moveTo>
                  <a:lnTo>
                    <a:pt x="496595" y="402432"/>
                  </a:lnTo>
                  <a:lnTo>
                    <a:pt x="496596" y="816218"/>
                  </a:lnTo>
                  <a:lnTo>
                    <a:pt x="441418" y="871375"/>
                  </a:lnTo>
                  <a:lnTo>
                    <a:pt x="441418" y="402432"/>
                  </a:lnTo>
                  <a:lnTo>
                    <a:pt x="433348" y="394354"/>
                  </a:lnTo>
                  <a:lnTo>
                    <a:pt x="66603" y="27578"/>
                  </a:lnTo>
                  <a:lnTo>
                    <a:pt x="871467" y="27579"/>
                  </a:lnTo>
                  <a:lnTo>
                    <a:pt x="504711" y="394377"/>
                  </a:lnTo>
                  <a:close/>
                </a:path>
              </a:pathLst>
            </a:custGeom>
            <a:ln w="16090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115293" y="6190868"/>
            <a:ext cx="2329815" cy="1899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202F27"/>
                </a:solidFill>
                <a:latin typeface="Segoe UI Black"/>
                <a:cs typeface="Segoe UI Black"/>
              </a:rPr>
              <a:t>Size</a:t>
            </a:r>
            <a:r>
              <a:rPr sz="2000" b="1" spc="-3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0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reduction</a:t>
            </a:r>
            <a:endParaRPr sz="2000">
              <a:latin typeface="Segoe UI Black"/>
              <a:cs typeface="Segoe UI Black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Up</a:t>
            </a:r>
            <a:r>
              <a:rPr sz="16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757679"/>
                </a:solidFill>
                <a:latin typeface="Segoe UI"/>
                <a:cs typeface="Segoe UI"/>
              </a:rPr>
              <a:t>to: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50000"/>
              </a:lnSpc>
              <a:spcBef>
                <a:spcPts val="430"/>
              </a:spcBef>
            </a:pP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40%</a:t>
            </a:r>
            <a:r>
              <a:rPr sz="16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less</a:t>
            </a:r>
            <a:r>
              <a:rPr sz="16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copper</a:t>
            </a:r>
            <a:r>
              <a:rPr sz="16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57679"/>
                </a:solidFill>
                <a:latin typeface="Segoe UI"/>
                <a:cs typeface="Segoe UI"/>
              </a:rPr>
              <a:t>windings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70%</a:t>
            </a:r>
            <a:r>
              <a:rPr sz="16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less</a:t>
            </a:r>
            <a:r>
              <a:rPr sz="16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57679"/>
                </a:solidFill>
                <a:latin typeface="Segoe UI"/>
                <a:cs typeface="Segoe UI"/>
              </a:rPr>
              <a:t>weight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60%</a:t>
            </a:r>
            <a:r>
              <a:rPr sz="16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less</a:t>
            </a:r>
            <a:r>
              <a:rPr sz="16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57679"/>
                </a:solidFill>
                <a:latin typeface="Segoe UI"/>
                <a:cs typeface="Segoe UI"/>
              </a:rPr>
              <a:t>volume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121135" y="5191798"/>
            <a:ext cx="2359025" cy="2597150"/>
            <a:chOff x="11121135" y="5191798"/>
            <a:chExt cx="2359025" cy="2597150"/>
          </a:xfrm>
        </p:grpSpPr>
        <p:sp>
          <p:nvSpPr>
            <p:cNvPr id="23" name="object 23"/>
            <p:cNvSpPr/>
            <p:nvPr/>
          </p:nvSpPr>
          <p:spPr>
            <a:xfrm>
              <a:off x="11121136" y="7381239"/>
              <a:ext cx="2359025" cy="407670"/>
            </a:xfrm>
            <a:custGeom>
              <a:avLst/>
              <a:gdLst/>
              <a:ahLst/>
              <a:cxnLst/>
              <a:rect l="l" t="t" r="r" b="b"/>
              <a:pathLst>
                <a:path w="2359025" h="407670">
                  <a:moveTo>
                    <a:pt x="2359025" y="382016"/>
                  </a:moveTo>
                  <a:lnTo>
                    <a:pt x="2357729" y="375666"/>
                  </a:lnTo>
                  <a:lnTo>
                    <a:pt x="2357018" y="372160"/>
                  </a:lnTo>
                  <a:lnTo>
                    <a:pt x="2351557" y="364083"/>
                  </a:lnTo>
                  <a:lnTo>
                    <a:pt x="2343480" y="358622"/>
                  </a:lnTo>
                  <a:lnTo>
                    <a:pt x="2333625" y="356616"/>
                  </a:lnTo>
                  <a:lnTo>
                    <a:pt x="2323757" y="358622"/>
                  </a:lnTo>
                  <a:lnTo>
                    <a:pt x="2315680" y="364083"/>
                  </a:lnTo>
                  <a:lnTo>
                    <a:pt x="2310219" y="372160"/>
                  </a:lnTo>
                  <a:lnTo>
                    <a:pt x="2309507" y="375666"/>
                  </a:lnTo>
                  <a:lnTo>
                    <a:pt x="49504" y="375666"/>
                  </a:lnTo>
                  <a:lnTo>
                    <a:pt x="48793" y="372160"/>
                  </a:lnTo>
                  <a:lnTo>
                    <a:pt x="43332" y="364083"/>
                  </a:lnTo>
                  <a:lnTo>
                    <a:pt x="35255" y="358622"/>
                  </a:lnTo>
                  <a:lnTo>
                    <a:pt x="25400" y="356616"/>
                  </a:lnTo>
                  <a:lnTo>
                    <a:pt x="15532" y="358622"/>
                  </a:lnTo>
                  <a:lnTo>
                    <a:pt x="7454" y="364083"/>
                  </a:lnTo>
                  <a:lnTo>
                    <a:pt x="1993" y="372160"/>
                  </a:lnTo>
                  <a:lnTo>
                    <a:pt x="0" y="382016"/>
                  </a:lnTo>
                  <a:lnTo>
                    <a:pt x="1993" y="391883"/>
                  </a:lnTo>
                  <a:lnTo>
                    <a:pt x="7454" y="399961"/>
                  </a:lnTo>
                  <a:lnTo>
                    <a:pt x="15532" y="405422"/>
                  </a:lnTo>
                  <a:lnTo>
                    <a:pt x="25400" y="407416"/>
                  </a:lnTo>
                  <a:lnTo>
                    <a:pt x="35255" y="405422"/>
                  </a:lnTo>
                  <a:lnTo>
                    <a:pt x="43332" y="399961"/>
                  </a:lnTo>
                  <a:lnTo>
                    <a:pt x="48793" y="391883"/>
                  </a:lnTo>
                  <a:lnTo>
                    <a:pt x="49504" y="388366"/>
                  </a:lnTo>
                  <a:lnTo>
                    <a:pt x="2309507" y="388366"/>
                  </a:lnTo>
                  <a:lnTo>
                    <a:pt x="2310219" y="391883"/>
                  </a:lnTo>
                  <a:lnTo>
                    <a:pt x="2315680" y="399961"/>
                  </a:lnTo>
                  <a:lnTo>
                    <a:pt x="2323757" y="405422"/>
                  </a:lnTo>
                  <a:lnTo>
                    <a:pt x="2333625" y="407416"/>
                  </a:lnTo>
                  <a:lnTo>
                    <a:pt x="2343480" y="405422"/>
                  </a:lnTo>
                  <a:lnTo>
                    <a:pt x="2351557" y="399961"/>
                  </a:lnTo>
                  <a:lnTo>
                    <a:pt x="2357018" y="391883"/>
                  </a:lnTo>
                  <a:lnTo>
                    <a:pt x="2357729" y="388366"/>
                  </a:lnTo>
                  <a:lnTo>
                    <a:pt x="2359025" y="382016"/>
                  </a:lnTo>
                  <a:close/>
                </a:path>
                <a:path w="2359025" h="407670">
                  <a:moveTo>
                    <a:pt x="2359025" y="25400"/>
                  </a:moveTo>
                  <a:lnTo>
                    <a:pt x="2357729" y="19050"/>
                  </a:lnTo>
                  <a:lnTo>
                    <a:pt x="2357018" y="15544"/>
                  </a:lnTo>
                  <a:lnTo>
                    <a:pt x="2351557" y="7467"/>
                  </a:lnTo>
                  <a:lnTo>
                    <a:pt x="2343480" y="2006"/>
                  </a:lnTo>
                  <a:lnTo>
                    <a:pt x="2333625" y="0"/>
                  </a:lnTo>
                  <a:lnTo>
                    <a:pt x="2323757" y="2006"/>
                  </a:lnTo>
                  <a:lnTo>
                    <a:pt x="2315680" y="7467"/>
                  </a:lnTo>
                  <a:lnTo>
                    <a:pt x="2310219" y="15544"/>
                  </a:lnTo>
                  <a:lnTo>
                    <a:pt x="2309507" y="19050"/>
                  </a:lnTo>
                  <a:lnTo>
                    <a:pt x="49504" y="19050"/>
                  </a:lnTo>
                  <a:lnTo>
                    <a:pt x="48793" y="15544"/>
                  </a:lnTo>
                  <a:lnTo>
                    <a:pt x="43332" y="7467"/>
                  </a:lnTo>
                  <a:lnTo>
                    <a:pt x="35255" y="2006"/>
                  </a:lnTo>
                  <a:lnTo>
                    <a:pt x="25400" y="0"/>
                  </a:lnTo>
                  <a:lnTo>
                    <a:pt x="15532" y="2006"/>
                  </a:lnTo>
                  <a:lnTo>
                    <a:pt x="7454" y="7467"/>
                  </a:lnTo>
                  <a:lnTo>
                    <a:pt x="1993" y="15544"/>
                  </a:lnTo>
                  <a:lnTo>
                    <a:pt x="0" y="25400"/>
                  </a:lnTo>
                  <a:lnTo>
                    <a:pt x="1993" y="35267"/>
                  </a:lnTo>
                  <a:lnTo>
                    <a:pt x="7454" y="43345"/>
                  </a:lnTo>
                  <a:lnTo>
                    <a:pt x="15532" y="48806"/>
                  </a:lnTo>
                  <a:lnTo>
                    <a:pt x="25400" y="50800"/>
                  </a:lnTo>
                  <a:lnTo>
                    <a:pt x="35255" y="48806"/>
                  </a:lnTo>
                  <a:lnTo>
                    <a:pt x="43332" y="43345"/>
                  </a:lnTo>
                  <a:lnTo>
                    <a:pt x="48793" y="35267"/>
                  </a:lnTo>
                  <a:lnTo>
                    <a:pt x="49504" y="31750"/>
                  </a:lnTo>
                  <a:lnTo>
                    <a:pt x="2309507" y="31750"/>
                  </a:lnTo>
                  <a:lnTo>
                    <a:pt x="2310219" y="35267"/>
                  </a:lnTo>
                  <a:lnTo>
                    <a:pt x="2315680" y="43345"/>
                  </a:lnTo>
                  <a:lnTo>
                    <a:pt x="2323757" y="48806"/>
                  </a:lnTo>
                  <a:lnTo>
                    <a:pt x="2333625" y="50800"/>
                  </a:lnTo>
                  <a:lnTo>
                    <a:pt x="2343480" y="48806"/>
                  </a:lnTo>
                  <a:lnTo>
                    <a:pt x="2351557" y="43345"/>
                  </a:lnTo>
                  <a:lnTo>
                    <a:pt x="2357018" y="35267"/>
                  </a:lnTo>
                  <a:lnTo>
                    <a:pt x="2357729" y="31750"/>
                  </a:lnTo>
                  <a:lnTo>
                    <a:pt x="2359025" y="2540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269908" y="5282790"/>
              <a:ext cx="469900" cy="276225"/>
            </a:xfrm>
            <a:custGeom>
              <a:avLst/>
              <a:gdLst/>
              <a:ahLst/>
              <a:cxnLst/>
              <a:rect l="l" t="t" r="r" b="b"/>
              <a:pathLst>
                <a:path w="469900" h="276225">
                  <a:moveTo>
                    <a:pt x="234775" y="0"/>
                  </a:moveTo>
                  <a:lnTo>
                    <a:pt x="170910" y="4756"/>
                  </a:lnTo>
                  <a:lnTo>
                    <a:pt x="114421" y="18283"/>
                  </a:lnTo>
                  <a:lnTo>
                    <a:pt x="67195" y="39472"/>
                  </a:lnTo>
                  <a:lnTo>
                    <a:pt x="31124" y="67210"/>
                  </a:lnTo>
                  <a:lnTo>
                    <a:pt x="8095" y="100388"/>
                  </a:lnTo>
                  <a:lnTo>
                    <a:pt x="0" y="137894"/>
                  </a:lnTo>
                  <a:lnTo>
                    <a:pt x="8096" y="175399"/>
                  </a:lnTo>
                  <a:lnTo>
                    <a:pt x="31127" y="208577"/>
                  </a:lnTo>
                  <a:lnTo>
                    <a:pt x="67200" y="236315"/>
                  </a:lnTo>
                  <a:lnTo>
                    <a:pt x="114426" y="257504"/>
                  </a:lnTo>
                  <a:lnTo>
                    <a:pt x="170915" y="271032"/>
                  </a:lnTo>
                  <a:lnTo>
                    <a:pt x="234775" y="275788"/>
                  </a:lnTo>
                  <a:lnTo>
                    <a:pt x="298644" y="271032"/>
                  </a:lnTo>
                  <a:lnTo>
                    <a:pt x="355135" y="257504"/>
                  </a:lnTo>
                  <a:lnTo>
                    <a:pt x="375852" y="248209"/>
                  </a:lnTo>
                  <a:lnTo>
                    <a:pt x="234775" y="248209"/>
                  </a:lnTo>
                  <a:lnTo>
                    <a:pt x="179770" y="244261"/>
                  </a:lnTo>
                  <a:lnTo>
                    <a:pt x="130303" y="233125"/>
                  </a:lnTo>
                  <a:lnTo>
                    <a:pt x="88364" y="215860"/>
                  </a:lnTo>
                  <a:lnTo>
                    <a:pt x="55944" y="193526"/>
                  </a:lnTo>
                  <a:lnTo>
                    <a:pt x="27620" y="137894"/>
                  </a:lnTo>
                  <a:lnTo>
                    <a:pt x="35038" y="108603"/>
                  </a:lnTo>
                  <a:lnTo>
                    <a:pt x="88390" y="59927"/>
                  </a:lnTo>
                  <a:lnTo>
                    <a:pt x="130333" y="42662"/>
                  </a:lnTo>
                  <a:lnTo>
                    <a:pt x="179794" y="31526"/>
                  </a:lnTo>
                  <a:lnTo>
                    <a:pt x="234775" y="27578"/>
                  </a:lnTo>
                  <a:lnTo>
                    <a:pt x="375852" y="27578"/>
                  </a:lnTo>
                  <a:lnTo>
                    <a:pt x="355135" y="18283"/>
                  </a:lnTo>
                  <a:lnTo>
                    <a:pt x="298644" y="4756"/>
                  </a:lnTo>
                  <a:lnTo>
                    <a:pt x="234775" y="0"/>
                  </a:lnTo>
                  <a:close/>
                </a:path>
                <a:path w="469900" h="276225">
                  <a:moveTo>
                    <a:pt x="375852" y="27578"/>
                  </a:moveTo>
                  <a:lnTo>
                    <a:pt x="234775" y="27578"/>
                  </a:lnTo>
                  <a:lnTo>
                    <a:pt x="289785" y="31526"/>
                  </a:lnTo>
                  <a:lnTo>
                    <a:pt x="339253" y="42662"/>
                  </a:lnTo>
                  <a:lnTo>
                    <a:pt x="381191" y="59927"/>
                  </a:lnTo>
                  <a:lnTo>
                    <a:pt x="413609" y="82261"/>
                  </a:lnTo>
                  <a:lnTo>
                    <a:pt x="434519" y="108603"/>
                  </a:lnTo>
                  <a:lnTo>
                    <a:pt x="441930" y="137894"/>
                  </a:lnTo>
                  <a:lnTo>
                    <a:pt x="434519" y="167184"/>
                  </a:lnTo>
                  <a:lnTo>
                    <a:pt x="381191" y="215860"/>
                  </a:lnTo>
                  <a:lnTo>
                    <a:pt x="339253" y="233125"/>
                  </a:lnTo>
                  <a:lnTo>
                    <a:pt x="289785" y="244261"/>
                  </a:lnTo>
                  <a:lnTo>
                    <a:pt x="234775" y="248209"/>
                  </a:lnTo>
                  <a:lnTo>
                    <a:pt x="375852" y="248209"/>
                  </a:lnTo>
                  <a:lnTo>
                    <a:pt x="402360" y="236316"/>
                  </a:lnTo>
                  <a:lnTo>
                    <a:pt x="438429" y="208577"/>
                  </a:lnTo>
                  <a:lnTo>
                    <a:pt x="461456" y="175400"/>
                  </a:lnTo>
                  <a:lnTo>
                    <a:pt x="469551" y="137894"/>
                  </a:lnTo>
                  <a:lnTo>
                    <a:pt x="461456" y="100388"/>
                  </a:lnTo>
                  <a:lnTo>
                    <a:pt x="438429" y="67210"/>
                  </a:lnTo>
                  <a:lnTo>
                    <a:pt x="402359" y="39472"/>
                  </a:lnTo>
                  <a:lnTo>
                    <a:pt x="375852" y="27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269908" y="5282790"/>
              <a:ext cx="469900" cy="276225"/>
            </a:xfrm>
            <a:custGeom>
              <a:avLst/>
              <a:gdLst/>
              <a:ahLst/>
              <a:cxnLst/>
              <a:rect l="l" t="t" r="r" b="b"/>
              <a:pathLst>
                <a:path w="469900" h="276225">
                  <a:moveTo>
                    <a:pt x="234775" y="275788"/>
                  </a:moveTo>
                  <a:lnTo>
                    <a:pt x="298644" y="271032"/>
                  </a:lnTo>
                  <a:lnTo>
                    <a:pt x="355135" y="257504"/>
                  </a:lnTo>
                  <a:lnTo>
                    <a:pt x="402360" y="236316"/>
                  </a:lnTo>
                  <a:lnTo>
                    <a:pt x="438429" y="208577"/>
                  </a:lnTo>
                  <a:lnTo>
                    <a:pt x="461456" y="175400"/>
                  </a:lnTo>
                  <a:lnTo>
                    <a:pt x="469551" y="137894"/>
                  </a:lnTo>
                  <a:lnTo>
                    <a:pt x="461456" y="100388"/>
                  </a:lnTo>
                  <a:lnTo>
                    <a:pt x="438429" y="67210"/>
                  </a:lnTo>
                  <a:lnTo>
                    <a:pt x="402359" y="39472"/>
                  </a:lnTo>
                  <a:lnTo>
                    <a:pt x="355135" y="18283"/>
                  </a:lnTo>
                  <a:lnTo>
                    <a:pt x="298644" y="4756"/>
                  </a:lnTo>
                  <a:lnTo>
                    <a:pt x="234775" y="0"/>
                  </a:lnTo>
                  <a:lnTo>
                    <a:pt x="170910" y="4756"/>
                  </a:lnTo>
                  <a:lnTo>
                    <a:pt x="114421" y="18283"/>
                  </a:lnTo>
                  <a:lnTo>
                    <a:pt x="67195" y="39472"/>
                  </a:lnTo>
                  <a:lnTo>
                    <a:pt x="31124" y="67210"/>
                  </a:lnTo>
                  <a:lnTo>
                    <a:pt x="8095" y="100388"/>
                  </a:lnTo>
                  <a:lnTo>
                    <a:pt x="0" y="137894"/>
                  </a:lnTo>
                  <a:lnTo>
                    <a:pt x="8096" y="175399"/>
                  </a:lnTo>
                  <a:lnTo>
                    <a:pt x="31127" y="208577"/>
                  </a:lnTo>
                  <a:lnTo>
                    <a:pt x="67200" y="236315"/>
                  </a:lnTo>
                  <a:lnTo>
                    <a:pt x="114426" y="257504"/>
                  </a:lnTo>
                  <a:lnTo>
                    <a:pt x="170915" y="271032"/>
                  </a:lnTo>
                  <a:lnTo>
                    <a:pt x="234775" y="275788"/>
                  </a:lnTo>
                </a:path>
                <a:path w="469900" h="276225">
                  <a:moveTo>
                    <a:pt x="234775" y="27578"/>
                  </a:moveTo>
                  <a:lnTo>
                    <a:pt x="289785" y="31526"/>
                  </a:lnTo>
                  <a:lnTo>
                    <a:pt x="339253" y="42662"/>
                  </a:lnTo>
                  <a:lnTo>
                    <a:pt x="381191" y="59927"/>
                  </a:lnTo>
                  <a:lnTo>
                    <a:pt x="413609" y="82261"/>
                  </a:lnTo>
                  <a:lnTo>
                    <a:pt x="441930" y="137894"/>
                  </a:lnTo>
                  <a:lnTo>
                    <a:pt x="434519" y="167184"/>
                  </a:lnTo>
                  <a:lnTo>
                    <a:pt x="381191" y="215860"/>
                  </a:lnTo>
                  <a:lnTo>
                    <a:pt x="339253" y="233125"/>
                  </a:lnTo>
                  <a:lnTo>
                    <a:pt x="289785" y="244261"/>
                  </a:lnTo>
                  <a:lnTo>
                    <a:pt x="234775" y="248209"/>
                  </a:lnTo>
                  <a:lnTo>
                    <a:pt x="179770" y="244261"/>
                  </a:lnTo>
                  <a:lnTo>
                    <a:pt x="130303" y="233125"/>
                  </a:lnTo>
                  <a:lnTo>
                    <a:pt x="88364" y="215860"/>
                  </a:lnTo>
                  <a:lnTo>
                    <a:pt x="55944" y="193526"/>
                  </a:lnTo>
                  <a:lnTo>
                    <a:pt x="27620" y="137894"/>
                  </a:lnTo>
                  <a:lnTo>
                    <a:pt x="35038" y="108603"/>
                  </a:lnTo>
                  <a:lnTo>
                    <a:pt x="88390" y="59927"/>
                  </a:lnTo>
                  <a:lnTo>
                    <a:pt x="130333" y="42662"/>
                  </a:lnTo>
                  <a:lnTo>
                    <a:pt x="179794" y="31526"/>
                  </a:lnTo>
                  <a:lnTo>
                    <a:pt x="234775" y="27578"/>
                  </a:lnTo>
                </a:path>
              </a:pathLst>
            </a:custGeom>
            <a:ln w="16099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80391" y="5365526"/>
              <a:ext cx="248586" cy="1103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380391" y="5365526"/>
              <a:ext cx="248920" cy="110489"/>
            </a:xfrm>
            <a:custGeom>
              <a:avLst/>
              <a:gdLst/>
              <a:ahLst/>
              <a:cxnLst/>
              <a:rect l="l" t="t" r="r" b="b"/>
              <a:pathLst>
                <a:path w="248920" h="110489">
                  <a:moveTo>
                    <a:pt x="124293" y="110315"/>
                  </a:moveTo>
                  <a:lnTo>
                    <a:pt x="172680" y="105980"/>
                  </a:lnTo>
                  <a:lnTo>
                    <a:pt x="212187" y="94160"/>
                  </a:lnTo>
                  <a:lnTo>
                    <a:pt x="238820" y="76627"/>
                  </a:lnTo>
                  <a:lnTo>
                    <a:pt x="248586" y="55157"/>
                  </a:lnTo>
                  <a:lnTo>
                    <a:pt x="238820" y="33687"/>
                  </a:lnTo>
                  <a:lnTo>
                    <a:pt x="212187" y="16155"/>
                  </a:lnTo>
                  <a:lnTo>
                    <a:pt x="172679" y="4334"/>
                  </a:lnTo>
                  <a:lnTo>
                    <a:pt x="124293" y="0"/>
                  </a:lnTo>
                  <a:lnTo>
                    <a:pt x="75910" y="4334"/>
                  </a:lnTo>
                  <a:lnTo>
                    <a:pt x="36403" y="16155"/>
                  </a:lnTo>
                  <a:lnTo>
                    <a:pt x="9767" y="33687"/>
                  </a:lnTo>
                  <a:lnTo>
                    <a:pt x="0" y="55157"/>
                  </a:lnTo>
                  <a:lnTo>
                    <a:pt x="9776" y="76627"/>
                  </a:lnTo>
                  <a:lnTo>
                    <a:pt x="36429" y="94160"/>
                  </a:lnTo>
                  <a:lnTo>
                    <a:pt x="75940" y="105980"/>
                  </a:lnTo>
                  <a:lnTo>
                    <a:pt x="124293" y="110315"/>
                  </a:lnTo>
                </a:path>
              </a:pathLst>
            </a:custGeom>
            <a:ln w="16091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0139" y="5385060"/>
              <a:ext cx="209112" cy="7124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159430" y="5200053"/>
              <a:ext cx="734695" cy="805815"/>
            </a:xfrm>
            <a:custGeom>
              <a:avLst/>
              <a:gdLst/>
              <a:ahLst/>
              <a:cxnLst/>
              <a:rect l="l" t="t" r="r" b="b"/>
              <a:pathLst>
                <a:path w="734695" h="805814">
                  <a:moveTo>
                    <a:pt x="345253" y="0"/>
                  </a:moveTo>
                  <a:lnTo>
                    <a:pt x="289325" y="2893"/>
                  </a:lnTo>
                  <a:lnTo>
                    <a:pt x="236243" y="11267"/>
                  </a:lnTo>
                  <a:lnTo>
                    <a:pt x="186723" y="24665"/>
                  </a:lnTo>
                  <a:lnTo>
                    <a:pt x="141482" y="42627"/>
                  </a:lnTo>
                  <a:lnTo>
                    <a:pt x="101236" y="64698"/>
                  </a:lnTo>
                  <a:lnTo>
                    <a:pt x="66701" y="90417"/>
                  </a:lnTo>
                  <a:lnTo>
                    <a:pt x="38593" y="119328"/>
                  </a:lnTo>
                  <a:lnTo>
                    <a:pt x="4526" y="184892"/>
                  </a:lnTo>
                  <a:lnTo>
                    <a:pt x="0" y="220630"/>
                  </a:lnTo>
                  <a:lnTo>
                    <a:pt x="0" y="588727"/>
                  </a:lnTo>
                  <a:lnTo>
                    <a:pt x="4646" y="627928"/>
                  </a:lnTo>
                  <a:lnTo>
                    <a:pt x="18125" y="664934"/>
                  </a:lnTo>
                  <a:lnTo>
                    <a:pt x="39748" y="699290"/>
                  </a:lnTo>
                  <a:lnTo>
                    <a:pt x="68827" y="730540"/>
                  </a:lnTo>
                  <a:lnTo>
                    <a:pt x="104671" y="758230"/>
                  </a:lnTo>
                  <a:lnTo>
                    <a:pt x="146593" y="781906"/>
                  </a:lnTo>
                  <a:lnTo>
                    <a:pt x="193903" y="801112"/>
                  </a:lnTo>
                  <a:lnTo>
                    <a:pt x="210334" y="805624"/>
                  </a:lnTo>
                  <a:lnTo>
                    <a:pt x="232514" y="783470"/>
                  </a:lnTo>
                  <a:lnTo>
                    <a:pt x="191623" y="771366"/>
                  </a:lnTo>
                  <a:lnTo>
                    <a:pt x="145148" y="750734"/>
                  </a:lnTo>
                  <a:lnTo>
                    <a:pt x="105166" y="725443"/>
                  </a:lnTo>
                  <a:lnTo>
                    <a:pt x="72549" y="696045"/>
                  </a:lnTo>
                  <a:lnTo>
                    <a:pt x="48171" y="663091"/>
                  </a:lnTo>
                  <a:lnTo>
                    <a:pt x="32903" y="627134"/>
                  </a:lnTo>
                  <a:lnTo>
                    <a:pt x="27620" y="588727"/>
                  </a:lnTo>
                  <a:lnTo>
                    <a:pt x="27620" y="307067"/>
                  </a:lnTo>
                  <a:lnTo>
                    <a:pt x="62501" y="307067"/>
                  </a:lnTo>
                  <a:lnTo>
                    <a:pt x="47525" y="287925"/>
                  </a:lnTo>
                  <a:lnTo>
                    <a:pt x="32747" y="255288"/>
                  </a:lnTo>
                  <a:lnTo>
                    <a:pt x="27620" y="220630"/>
                  </a:lnTo>
                  <a:lnTo>
                    <a:pt x="32747" y="185972"/>
                  </a:lnTo>
                  <a:lnTo>
                    <a:pt x="71050" y="123267"/>
                  </a:lnTo>
                  <a:lnTo>
                    <a:pt x="102418" y="96317"/>
                  </a:lnTo>
                  <a:lnTo>
                    <a:pt x="140724" y="73036"/>
                  </a:lnTo>
                  <a:lnTo>
                    <a:pt x="185065" y="53972"/>
                  </a:lnTo>
                  <a:lnTo>
                    <a:pt x="234536" y="39675"/>
                  </a:lnTo>
                  <a:lnTo>
                    <a:pt x="288234" y="30694"/>
                  </a:lnTo>
                  <a:lnTo>
                    <a:pt x="345253" y="27578"/>
                  </a:lnTo>
                  <a:lnTo>
                    <a:pt x="511123" y="27578"/>
                  </a:lnTo>
                  <a:lnTo>
                    <a:pt x="503785" y="24665"/>
                  </a:lnTo>
                  <a:lnTo>
                    <a:pt x="454264" y="11267"/>
                  </a:lnTo>
                  <a:lnTo>
                    <a:pt x="401182" y="2893"/>
                  </a:lnTo>
                  <a:lnTo>
                    <a:pt x="345253" y="0"/>
                  </a:lnTo>
                  <a:close/>
                </a:path>
                <a:path w="734695" h="805814">
                  <a:moveTo>
                    <a:pt x="278969" y="409016"/>
                  </a:moveTo>
                  <a:lnTo>
                    <a:pt x="165719" y="409016"/>
                  </a:lnTo>
                  <a:lnTo>
                    <a:pt x="192671" y="418468"/>
                  </a:lnTo>
                  <a:lnTo>
                    <a:pt x="220119" y="426265"/>
                  </a:lnTo>
                  <a:lnTo>
                    <a:pt x="247987" y="432389"/>
                  </a:lnTo>
                  <a:lnTo>
                    <a:pt x="276202" y="436825"/>
                  </a:lnTo>
                  <a:lnTo>
                    <a:pt x="276202" y="675681"/>
                  </a:lnTo>
                  <a:lnTo>
                    <a:pt x="303823" y="675681"/>
                  </a:lnTo>
                  <a:lnTo>
                    <a:pt x="303823" y="439617"/>
                  </a:lnTo>
                  <a:lnTo>
                    <a:pt x="393847" y="439617"/>
                  </a:lnTo>
                  <a:lnTo>
                    <a:pt x="401112" y="438939"/>
                  </a:lnTo>
                  <a:lnTo>
                    <a:pt x="414305" y="437239"/>
                  </a:lnTo>
                  <a:lnTo>
                    <a:pt x="441926" y="437239"/>
                  </a:lnTo>
                  <a:lnTo>
                    <a:pt x="441926" y="432447"/>
                  </a:lnTo>
                  <a:lnTo>
                    <a:pt x="463181" y="427978"/>
                  </a:lnTo>
                  <a:lnTo>
                    <a:pt x="482268" y="423093"/>
                  </a:lnTo>
                  <a:lnTo>
                    <a:pt x="501129" y="417398"/>
                  </a:lnTo>
                  <a:lnTo>
                    <a:pt x="511771" y="413682"/>
                  </a:lnTo>
                  <a:lnTo>
                    <a:pt x="345254" y="413682"/>
                  </a:lnTo>
                  <a:lnTo>
                    <a:pt x="288234" y="410566"/>
                  </a:lnTo>
                  <a:lnTo>
                    <a:pt x="278969" y="409016"/>
                  </a:lnTo>
                  <a:close/>
                </a:path>
                <a:path w="734695" h="805814">
                  <a:moveTo>
                    <a:pt x="62501" y="307067"/>
                  </a:moveTo>
                  <a:lnTo>
                    <a:pt x="27620" y="307067"/>
                  </a:lnTo>
                  <a:lnTo>
                    <a:pt x="50584" y="334885"/>
                  </a:lnTo>
                  <a:lnTo>
                    <a:pt x="76893" y="359347"/>
                  </a:lnTo>
                  <a:lnTo>
                    <a:pt x="106186" y="380157"/>
                  </a:lnTo>
                  <a:lnTo>
                    <a:pt x="138098" y="397020"/>
                  </a:lnTo>
                  <a:lnTo>
                    <a:pt x="138098" y="565365"/>
                  </a:lnTo>
                  <a:lnTo>
                    <a:pt x="165719" y="565365"/>
                  </a:lnTo>
                  <a:lnTo>
                    <a:pt x="165719" y="409016"/>
                  </a:lnTo>
                  <a:lnTo>
                    <a:pt x="278969" y="409016"/>
                  </a:lnTo>
                  <a:lnTo>
                    <a:pt x="234536" y="401585"/>
                  </a:lnTo>
                  <a:lnTo>
                    <a:pt x="185065" y="387288"/>
                  </a:lnTo>
                  <a:lnTo>
                    <a:pt x="140724" y="368224"/>
                  </a:lnTo>
                  <a:lnTo>
                    <a:pt x="102418" y="344943"/>
                  </a:lnTo>
                  <a:lnTo>
                    <a:pt x="71050" y="317993"/>
                  </a:lnTo>
                  <a:lnTo>
                    <a:pt x="62501" y="307067"/>
                  </a:lnTo>
                  <a:close/>
                </a:path>
                <a:path w="734695" h="805814">
                  <a:moveTo>
                    <a:pt x="441926" y="437239"/>
                  </a:moveTo>
                  <a:lnTo>
                    <a:pt x="414305" y="437239"/>
                  </a:lnTo>
                  <a:lnTo>
                    <a:pt x="414305" y="565365"/>
                  </a:lnTo>
                  <a:lnTo>
                    <a:pt x="441926" y="565365"/>
                  </a:lnTo>
                  <a:lnTo>
                    <a:pt x="441926" y="437239"/>
                  </a:lnTo>
                  <a:close/>
                </a:path>
                <a:path w="734695" h="805814">
                  <a:moveTo>
                    <a:pt x="580029" y="398743"/>
                  </a:moveTo>
                  <a:lnTo>
                    <a:pt x="552409" y="398743"/>
                  </a:lnTo>
                  <a:lnTo>
                    <a:pt x="552409" y="463949"/>
                  </a:lnTo>
                  <a:lnTo>
                    <a:pt x="580029" y="436360"/>
                  </a:lnTo>
                  <a:lnTo>
                    <a:pt x="580029" y="398743"/>
                  </a:lnTo>
                  <a:close/>
                </a:path>
                <a:path w="734695" h="805814">
                  <a:moveTo>
                    <a:pt x="393847" y="439617"/>
                  </a:moveTo>
                  <a:lnTo>
                    <a:pt x="303823" y="439617"/>
                  </a:lnTo>
                  <a:lnTo>
                    <a:pt x="314062" y="440315"/>
                  </a:lnTo>
                  <a:lnTo>
                    <a:pt x="324378" y="440831"/>
                  </a:lnTo>
                  <a:lnTo>
                    <a:pt x="334774" y="441151"/>
                  </a:lnTo>
                  <a:lnTo>
                    <a:pt x="345254" y="441261"/>
                  </a:lnTo>
                  <a:lnTo>
                    <a:pt x="350628" y="441261"/>
                  </a:lnTo>
                  <a:lnTo>
                    <a:pt x="355957" y="441169"/>
                  </a:lnTo>
                  <a:lnTo>
                    <a:pt x="361274" y="440996"/>
                  </a:lnTo>
                  <a:lnTo>
                    <a:pt x="372618" y="440996"/>
                  </a:lnTo>
                  <a:lnTo>
                    <a:pt x="374583" y="440951"/>
                  </a:lnTo>
                  <a:lnTo>
                    <a:pt x="387867" y="440176"/>
                  </a:lnTo>
                  <a:lnTo>
                    <a:pt x="393847" y="439617"/>
                  </a:lnTo>
                  <a:close/>
                </a:path>
                <a:path w="734695" h="805814">
                  <a:moveTo>
                    <a:pt x="372618" y="440996"/>
                  </a:moveTo>
                  <a:lnTo>
                    <a:pt x="361274" y="440996"/>
                  </a:lnTo>
                  <a:lnTo>
                    <a:pt x="361274" y="441261"/>
                  </a:lnTo>
                  <a:lnTo>
                    <a:pt x="372618" y="440996"/>
                  </a:lnTo>
                  <a:close/>
                </a:path>
                <a:path w="734695" h="805814">
                  <a:moveTo>
                    <a:pt x="511123" y="27578"/>
                  </a:moveTo>
                  <a:lnTo>
                    <a:pt x="345253" y="27578"/>
                  </a:lnTo>
                  <a:lnTo>
                    <a:pt x="402276" y="30694"/>
                  </a:lnTo>
                  <a:lnTo>
                    <a:pt x="455976" y="39677"/>
                  </a:lnTo>
                  <a:lnTo>
                    <a:pt x="505448" y="53975"/>
                  </a:lnTo>
                  <a:lnTo>
                    <a:pt x="549789" y="73040"/>
                  </a:lnTo>
                  <a:lnTo>
                    <a:pt x="588096" y="96322"/>
                  </a:lnTo>
                  <a:lnTo>
                    <a:pt x="619463" y="123272"/>
                  </a:lnTo>
                  <a:lnTo>
                    <a:pt x="642987" y="153339"/>
                  </a:lnTo>
                  <a:lnTo>
                    <a:pt x="662891" y="220630"/>
                  </a:lnTo>
                  <a:lnTo>
                    <a:pt x="656542" y="259136"/>
                  </a:lnTo>
                  <a:lnTo>
                    <a:pt x="638328" y="295052"/>
                  </a:lnTo>
                  <a:lnTo>
                    <a:pt x="609505" y="327621"/>
                  </a:lnTo>
                  <a:lnTo>
                    <a:pt x="571325" y="356083"/>
                  </a:lnTo>
                  <a:lnTo>
                    <a:pt x="525041" y="379679"/>
                  </a:lnTo>
                  <a:lnTo>
                    <a:pt x="479822" y="394674"/>
                  </a:lnTo>
                  <a:lnTo>
                    <a:pt x="433559" y="406040"/>
                  </a:lnTo>
                  <a:lnTo>
                    <a:pt x="389579" y="411783"/>
                  </a:lnTo>
                  <a:lnTo>
                    <a:pt x="345254" y="413682"/>
                  </a:lnTo>
                  <a:lnTo>
                    <a:pt x="511771" y="413682"/>
                  </a:lnTo>
                  <a:lnTo>
                    <a:pt x="528002" y="407972"/>
                  </a:lnTo>
                  <a:lnTo>
                    <a:pt x="536215" y="404964"/>
                  </a:lnTo>
                  <a:lnTo>
                    <a:pt x="544356" y="401886"/>
                  </a:lnTo>
                  <a:lnTo>
                    <a:pt x="552409" y="398743"/>
                  </a:lnTo>
                  <a:lnTo>
                    <a:pt x="580029" y="398743"/>
                  </a:lnTo>
                  <a:lnTo>
                    <a:pt x="580052" y="387288"/>
                  </a:lnTo>
                  <a:lnTo>
                    <a:pt x="611229" y="373200"/>
                  </a:lnTo>
                  <a:lnTo>
                    <a:pt x="640055" y="359222"/>
                  </a:lnTo>
                  <a:lnTo>
                    <a:pt x="666089" y="345956"/>
                  </a:lnTo>
                  <a:lnTo>
                    <a:pt x="675456" y="341045"/>
                  </a:lnTo>
                  <a:lnTo>
                    <a:pt x="694000" y="322522"/>
                  </a:lnTo>
                  <a:lnTo>
                    <a:pt x="651348" y="322522"/>
                  </a:lnTo>
                  <a:lnTo>
                    <a:pt x="667743" y="299915"/>
                  </a:lnTo>
                  <a:lnTo>
                    <a:pt x="679885" y="275006"/>
                  </a:lnTo>
                  <a:lnTo>
                    <a:pt x="687550" y="248383"/>
                  </a:lnTo>
                  <a:lnTo>
                    <a:pt x="690512" y="220630"/>
                  </a:lnTo>
                  <a:lnTo>
                    <a:pt x="685985" y="184893"/>
                  </a:lnTo>
                  <a:lnTo>
                    <a:pt x="651917" y="119328"/>
                  </a:lnTo>
                  <a:lnTo>
                    <a:pt x="623809" y="90417"/>
                  </a:lnTo>
                  <a:lnTo>
                    <a:pt x="589273" y="64698"/>
                  </a:lnTo>
                  <a:lnTo>
                    <a:pt x="549027" y="42628"/>
                  </a:lnTo>
                  <a:lnTo>
                    <a:pt x="511123" y="27578"/>
                  </a:lnTo>
                  <a:close/>
                </a:path>
                <a:path w="734695" h="805814">
                  <a:moveTo>
                    <a:pt x="734068" y="282502"/>
                  </a:moveTo>
                  <a:lnTo>
                    <a:pt x="721917" y="287349"/>
                  </a:lnTo>
                  <a:lnTo>
                    <a:pt x="675988" y="309618"/>
                  </a:lnTo>
                  <a:lnTo>
                    <a:pt x="651348" y="322522"/>
                  </a:lnTo>
                  <a:lnTo>
                    <a:pt x="694000" y="322522"/>
                  </a:lnTo>
                  <a:lnTo>
                    <a:pt x="734068" y="282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159430" y="5200053"/>
              <a:ext cx="734695" cy="805815"/>
            </a:xfrm>
            <a:custGeom>
              <a:avLst/>
              <a:gdLst/>
              <a:ahLst/>
              <a:cxnLst/>
              <a:rect l="l" t="t" r="r" b="b"/>
              <a:pathLst>
                <a:path w="734695" h="805814">
                  <a:moveTo>
                    <a:pt x="734068" y="282502"/>
                  </a:moveTo>
                  <a:lnTo>
                    <a:pt x="721917" y="287349"/>
                  </a:lnTo>
                  <a:lnTo>
                    <a:pt x="675988" y="309618"/>
                  </a:lnTo>
                  <a:lnTo>
                    <a:pt x="670212" y="312660"/>
                  </a:lnTo>
                  <a:lnTo>
                    <a:pt x="664160" y="315842"/>
                  </a:lnTo>
                  <a:lnTo>
                    <a:pt x="657862" y="319137"/>
                  </a:lnTo>
                  <a:lnTo>
                    <a:pt x="651348" y="322522"/>
                  </a:lnTo>
                  <a:lnTo>
                    <a:pt x="667743" y="299915"/>
                  </a:lnTo>
                  <a:lnTo>
                    <a:pt x="679885" y="275006"/>
                  </a:lnTo>
                  <a:lnTo>
                    <a:pt x="687550" y="248383"/>
                  </a:lnTo>
                  <a:lnTo>
                    <a:pt x="690512" y="220630"/>
                  </a:lnTo>
                  <a:lnTo>
                    <a:pt x="685985" y="184893"/>
                  </a:lnTo>
                  <a:lnTo>
                    <a:pt x="651917" y="119328"/>
                  </a:lnTo>
                  <a:lnTo>
                    <a:pt x="623809" y="90417"/>
                  </a:lnTo>
                  <a:lnTo>
                    <a:pt x="589273" y="64698"/>
                  </a:lnTo>
                  <a:lnTo>
                    <a:pt x="549027" y="42628"/>
                  </a:lnTo>
                  <a:lnTo>
                    <a:pt x="503785" y="24665"/>
                  </a:lnTo>
                  <a:lnTo>
                    <a:pt x="454264" y="11267"/>
                  </a:lnTo>
                  <a:lnTo>
                    <a:pt x="401182" y="2893"/>
                  </a:lnTo>
                  <a:lnTo>
                    <a:pt x="345253" y="0"/>
                  </a:lnTo>
                  <a:lnTo>
                    <a:pt x="289325" y="2893"/>
                  </a:lnTo>
                  <a:lnTo>
                    <a:pt x="236243" y="11267"/>
                  </a:lnTo>
                  <a:lnTo>
                    <a:pt x="186723" y="24665"/>
                  </a:lnTo>
                  <a:lnTo>
                    <a:pt x="141482" y="42627"/>
                  </a:lnTo>
                  <a:lnTo>
                    <a:pt x="101236" y="64698"/>
                  </a:lnTo>
                  <a:lnTo>
                    <a:pt x="66701" y="90417"/>
                  </a:lnTo>
                  <a:lnTo>
                    <a:pt x="38593" y="119328"/>
                  </a:lnTo>
                  <a:lnTo>
                    <a:pt x="4526" y="184892"/>
                  </a:lnTo>
                  <a:lnTo>
                    <a:pt x="0" y="220630"/>
                  </a:lnTo>
                  <a:lnTo>
                    <a:pt x="0" y="588727"/>
                  </a:lnTo>
                  <a:lnTo>
                    <a:pt x="4646" y="627928"/>
                  </a:lnTo>
                  <a:lnTo>
                    <a:pt x="18125" y="664934"/>
                  </a:lnTo>
                  <a:lnTo>
                    <a:pt x="39748" y="699290"/>
                  </a:lnTo>
                  <a:lnTo>
                    <a:pt x="68827" y="730540"/>
                  </a:lnTo>
                  <a:lnTo>
                    <a:pt x="104671" y="758230"/>
                  </a:lnTo>
                  <a:lnTo>
                    <a:pt x="146593" y="781906"/>
                  </a:lnTo>
                  <a:lnTo>
                    <a:pt x="193903" y="801112"/>
                  </a:lnTo>
                  <a:lnTo>
                    <a:pt x="210334" y="805624"/>
                  </a:lnTo>
                </a:path>
                <a:path w="734695" h="805814">
                  <a:moveTo>
                    <a:pt x="345253" y="27578"/>
                  </a:moveTo>
                  <a:lnTo>
                    <a:pt x="402276" y="30694"/>
                  </a:lnTo>
                  <a:lnTo>
                    <a:pt x="455976" y="39677"/>
                  </a:lnTo>
                  <a:lnTo>
                    <a:pt x="505448" y="53975"/>
                  </a:lnTo>
                  <a:lnTo>
                    <a:pt x="549789" y="73040"/>
                  </a:lnTo>
                  <a:lnTo>
                    <a:pt x="588096" y="96322"/>
                  </a:lnTo>
                  <a:lnTo>
                    <a:pt x="619463" y="123272"/>
                  </a:lnTo>
                  <a:lnTo>
                    <a:pt x="642987" y="153339"/>
                  </a:lnTo>
                  <a:lnTo>
                    <a:pt x="662891" y="220630"/>
                  </a:lnTo>
                  <a:lnTo>
                    <a:pt x="656542" y="259136"/>
                  </a:lnTo>
                  <a:lnTo>
                    <a:pt x="638328" y="295052"/>
                  </a:lnTo>
                  <a:lnTo>
                    <a:pt x="609505" y="327621"/>
                  </a:lnTo>
                  <a:lnTo>
                    <a:pt x="571325" y="356083"/>
                  </a:lnTo>
                  <a:lnTo>
                    <a:pt x="525041" y="379679"/>
                  </a:lnTo>
                  <a:lnTo>
                    <a:pt x="479822" y="394674"/>
                  </a:lnTo>
                  <a:lnTo>
                    <a:pt x="433559" y="406040"/>
                  </a:lnTo>
                  <a:lnTo>
                    <a:pt x="389579" y="411783"/>
                  </a:lnTo>
                  <a:lnTo>
                    <a:pt x="345254" y="413682"/>
                  </a:lnTo>
                  <a:lnTo>
                    <a:pt x="288234" y="410566"/>
                  </a:lnTo>
                  <a:lnTo>
                    <a:pt x="234536" y="401585"/>
                  </a:lnTo>
                  <a:lnTo>
                    <a:pt x="185065" y="387288"/>
                  </a:lnTo>
                  <a:lnTo>
                    <a:pt x="140724" y="368224"/>
                  </a:lnTo>
                  <a:lnTo>
                    <a:pt x="102418" y="344943"/>
                  </a:lnTo>
                  <a:lnTo>
                    <a:pt x="71050" y="317993"/>
                  </a:lnTo>
                  <a:lnTo>
                    <a:pt x="47525" y="287925"/>
                  </a:lnTo>
                  <a:lnTo>
                    <a:pt x="27620" y="220630"/>
                  </a:lnTo>
                  <a:lnTo>
                    <a:pt x="32747" y="185972"/>
                  </a:lnTo>
                  <a:lnTo>
                    <a:pt x="71050" y="123267"/>
                  </a:lnTo>
                  <a:lnTo>
                    <a:pt x="102418" y="96317"/>
                  </a:lnTo>
                  <a:lnTo>
                    <a:pt x="140724" y="73036"/>
                  </a:lnTo>
                  <a:lnTo>
                    <a:pt x="185065" y="53972"/>
                  </a:lnTo>
                  <a:lnTo>
                    <a:pt x="234536" y="39675"/>
                  </a:lnTo>
                  <a:lnTo>
                    <a:pt x="288234" y="30694"/>
                  </a:lnTo>
                  <a:lnTo>
                    <a:pt x="345253" y="27578"/>
                  </a:lnTo>
                </a:path>
                <a:path w="734695" h="805814">
                  <a:moveTo>
                    <a:pt x="232514" y="783470"/>
                  </a:moveTo>
                  <a:lnTo>
                    <a:pt x="191623" y="771366"/>
                  </a:lnTo>
                  <a:lnTo>
                    <a:pt x="145148" y="750734"/>
                  </a:lnTo>
                  <a:lnTo>
                    <a:pt x="105166" y="725443"/>
                  </a:lnTo>
                  <a:lnTo>
                    <a:pt x="72549" y="696045"/>
                  </a:lnTo>
                  <a:lnTo>
                    <a:pt x="48171" y="663091"/>
                  </a:lnTo>
                  <a:lnTo>
                    <a:pt x="32903" y="627134"/>
                  </a:lnTo>
                  <a:lnTo>
                    <a:pt x="27620" y="588727"/>
                  </a:lnTo>
                  <a:lnTo>
                    <a:pt x="27620" y="307067"/>
                  </a:lnTo>
                  <a:lnTo>
                    <a:pt x="50584" y="334885"/>
                  </a:lnTo>
                  <a:lnTo>
                    <a:pt x="76893" y="359347"/>
                  </a:lnTo>
                  <a:lnTo>
                    <a:pt x="106186" y="380157"/>
                  </a:lnTo>
                  <a:lnTo>
                    <a:pt x="138098" y="397020"/>
                  </a:lnTo>
                  <a:lnTo>
                    <a:pt x="138098" y="565365"/>
                  </a:lnTo>
                  <a:lnTo>
                    <a:pt x="165719" y="565365"/>
                  </a:lnTo>
                  <a:lnTo>
                    <a:pt x="165719" y="409016"/>
                  </a:lnTo>
                  <a:lnTo>
                    <a:pt x="192671" y="418468"/>
                  </a:lnTo>
                  <a:lnTo>
                    <a:pt x="220119" y="426265"/>
                  </a:lnTo>
                  <a:lnTo>
                    <a:pt x="247987" y="432389"/>
                  </a:lnTo>
                  <a:lnTo>
                    <a:pt x="276202" y="436825"/>
                  </a:lnTo>
                  <a:lnTo>
                    <a:pt x="276202" y="675681"/>
                  </a:lnTo>
                  <a:lnTo>
                    <a:pt x="303823" y="675681"/>
                  </a:lnTo>
                  <a:lnTo>
                    <a:pt x="303823" y="439617"/>
                  </a:lnTo>
                  <a:lnTo>
                    <a:pt x="314062" y="440315"/>
                  </a:lnTo>
                  <a:lnTo>
                    <a:pt x="324378" y="440831"/>
                  </a:lnTo>
                  <a:lnTo>
                    <a:pt x="334774" y="441151"/>
                  </a:lnTo>
                  <a:lnTo>
                    <a:pt x="345254" y="441261"/>
                  </a:lnTo>
                  <a:lnTo>
                    <a:pt x="350628" y="441261"/>
                  </a:lnTo>
                  <a:lnTo>
                    <a:pt x="355957" y="441169"/>
                  </a:lnTo>
                  <a:lnTo>
                    <a:pt x="361274" y="440996"/>
                  </a:lnTo>
                  <a:lnTo>
                    <a:pt x="361274" y="441261"/>
                  </a:lnTo>
                  <a:lnTo>
                    <a:pt x="374583" y="440951"/>
                  </a:lnTo>
                  <a:lnTo>
                    <a:pt x="387867" y="440176"/>
                  </a:lnTo>
                  <a:lnTo>
                    <a:pt x="401112" y="438939"/>
                  </a:lnTo>
                  <a:lnTo>
                    <a:pt x="414305" y="437239"/>
                  </a:lnTo>
                  <a:lnTo>
                    <a:pt x="414305" y="565365"/>
                  </a:lnTo>
                  <a:lnTo>
                    <a:pt x="441926" y="565365"/>
                  </a:lnTo>
                  <a:lnTo>
                    <a:pt x="441926" y="432447"/>
                  </a:lnTo>
                  <a:lnTo>
                    <a:pt x="443894" y="432045"/>
                  </a:lnTo>
                  <a:lnTo>
                    <a:pt x="482268" y="423093"/>
                  </a:lnTo>
                  <a:lnTo>
                    <a:pt x="519736" y="410901"/>
                  </a:lnTo>
                  <a:lnTo>
                    <a:pt x="552409" y="398743"/>
                  </a:lnTo>
                  <a:lnTo>
                    <a:pt x="552409" y="463949"/>
                  </a:lnTo>
                </a:path>
                <a:path w="734695" h="805814">
                  <a:moveTo>
                    <a:pt x="580029" y="436360"/>
                  </a:moveTo>
                  <a:lnTo>
                    <a:pt x="580029" y="387298"/>
                  </a:lnTo>
                  <a:lnTo>
                    <a:pt x="611229" y="373200"/>
                  </a:lnTo>
                  <a:lnTo>
                    <a:pt x="640055" y="359222"/>
                  </a:lnTo>
                  <a:lnTo>
                    <a:pt x="666089" y="345956"/>
                  </a:lnTo>
                  <a:lnTo>
                    <a:pt x="675456" y="341045"/>
                  </a:lnTo>
                </a:path>
              </a:pathLst>
            </a:custGeom>
            <a:ln w="16099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706994" y="6190868"/>
            <a:ext cx="2406015" cy="2652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Performance</a:t>
            </a:r>
            <a:endParaRPr sz="2000">
              <a:latin typeface="Segoe UI Black"/>
              <a:cs typeface="Segoe UI Black"/>
            </a:endParaRPr>
          </a:p>
          <a:p>
            <a:pPr marL="15875">
              <a:lnSpc>
                <a:spcPct val="100000"/>
              </a:lnSpc>
              <a:spcBef>
                <a:spcPts val="1955"/>
              </a:spcBef>
            </a:pP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Accuracy</a:t>
            </a:r>
            <a:r>
              <a:rPr sz="1600" spc="-6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757679"/>
                </a:solidFill>
                <a:latin typeface="Segoe UI"/>
                <a:cs typeface="Segoe UI"/>
              </a:rPr>
              <a:t>99%</a:t>
            </a:r>
            <a:endParaRPr sz="1600">
              <a:latin typeface="Segoe UI"/>
              <a:cs typeface="Segoe UI"/>
            </a:endParaRPr>
          </a:p>
          <a:p>
            <a:pPr marL="15875" marR="424815">
              <a:lnSpc>
                <a:spcPct val="150000"/>
              </a:lnSpc>
            </a:pP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Efficiency</a:t>
            </a:r>
            <a:r>
              <a:rPr sz="1600" spc="-8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757679"/>
                </a:solidFill>
                <a:latin typeface="Segoe UI"/>
                <a:cs typeface="Segoe UI"/>
              </a:rPr>
              <a:t>99% </a:t>
            </a:r>
            <a:r>
              <a:rPr sz="1600" spc="-10" dirty="0">
                <a:solidFill>
                  <a:srgbClr val="757679"/>
                </a:solidFill>
                <a:latin typeface="Segoe UI"/>
                <a:cs typeface="Segoe UI"/>
              </a:rPr>
              <a:t>Reduction</a:t>
            </a:r>
            <a:r>
              <a:rPr sz="16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in</a:t>
            </a:r>
            <a:r>
              <a:rPr sz="1600" spc="-5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core</a:t>
            </a:r>
            <a:r>
              <a:rPr sz="16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757679"/>
                </a:solidFill>
                <a:latin typeface="Segoe UI"/>
                <a:cs typeface="Segoe UI"/>
              </a:rPr>
              <a:t>loss</a:t>
            </a:r>
            <a:endParaRPr sz="1600">
              <a:latin typeface="Segoe UI"/>
              <a:cs typeface="Segoe UI"/>
            </a:endParaRPr>
          </a:p>
          <a:p>
            <a:pPr marL="15875" marR="5080">
              <a:lnSpc>
                <a:spcPct val="150000"/>
              </a:lnSpc>
            </a:pP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Higher</a:t>
            </a:r>
            <a:r>
              <a:rPr sz="16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filter</a:t>
            </a:r>
            <a:r>
              <a:rPr sz="16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57679"/>
                </a:solidFill>
                <a:latin typeface="Segoe UI"/>
                <a:cs typeface="Segoe UI"/>
              </a:rPr>
              <a:t>attenuation</a:t>
            </a:r>
            <a:r>
              <a:rPr sz="16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757679"/>
                </a:solidFill>
                <a:latin typeface="Segoe UI"/>
                <a:cs typeface="Segoe UI"/>
              </a:rPr>
              <a:t>at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broad</a:t>
            </a:r>
            <a:r>
              <a:rPr sz="1600" spc="-7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band</a:t>
            </a:r>
            <a:r>
              <a:rPr sz="1600" spc="-8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757679"/>
                </a:solidFill>
                <a:latin typeface="Segoe UI"/>
                <a:cs typeface="Segoe UI"/>
              </a:rPr>
              <a:t>frequencies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Safety:</a:t>
            </a:r>
            <a:r>
              <a:rPr sz="1600" spc="-7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fast</a:t>
            </a:r>
            <a:r>
              <a:rPr sz="1600" spc="-7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757679"/>
                </a:solidFill>
                <a:latin typeface="Segoe UI"/>
                <a:cs typeface="Segoe UI"/>
              </a:rPr>
              <a:t>response</a:t>
            </a:r>
            <a:r>
              <a:rPr sz="1600" spc="-5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757679"/>
                </a:solidFill>
                <a:latin typeface="Segoe UI"/>
                <a:cs typeface="Segoe UI"/>
              </a:rPr>
              <a:t>time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670800" y="4975155"/>
            <a:ext cx="2700655" cy="3569970"/>
            <a:chOff x="7670800" y="4975155"/>
            <a:chExt cx="2700655" cy="3569970"/>
          </a:xfrm>
        </p:grpSpPr>
        <p:sp>
          <p:nvSpPr>
            <p:cNvPr id="33" name="object 33"/>
            <p:cNvSpPr/>
            <p:nvPr/>
          </p:nvSpPr>
          <p:spPr>
            <a:xfrm>
              <a:off x="7670800" y="7036815"/>
              <a:ext cx="2700655" cy="1508125"/>
            </a:xfrm>
            <a:custGeom>
              <a:avLst/>
              <a:gdLst/>
              <a:ahLst/>
              <a:cxnLst/>
              <a:rect l="l" t="t" r="r" b="b"/>
              <a:pathLst>
                <a:path w="2700654" h="1508125">
                  <a:moveTo>
                    <a:pt x="2700274" y="1482344"/>
                  </a:moveTo>
                  <a:lnTo>
                    <a:pt x="2698978" y="1475994"/>
                  </a:lnTo>
                  <a:lnTo>
                    <a:pt x="2698267" y="1472488"/>
                  </a:lnTo>
                  <a:lnTo>
                    <a:pt x="2692806" y="1464411"/>
                  </a:lnTo>
                  <a:lnTo>
                    <a:pt x="2684729" y="1458950"/>
                  </a:lnTo>
                  <a:lnTo>
                    <a:pt x="2674874" y="1456944"/>
                  </a:lnTo>
                  <a:lnTo>
                    <a:pt x="2664955" y="1458950"/>
                  </a:lnTo>
                  <a:lnTo>
                    <a:pt x="2656878" y="1464411"/>
                  </a:lnTo>
                  <a:lnTo>
                    <a:pt x="2651455" y="1472488"/>
                  </a:lnTo>
                  <a:lnTo>
                    <a:pt x="2650744" y="1475994"/>
                  </a:lnTo>
                  <a:lnTo>
                    <a:pt x="49504" y="1475994"/>
                  </a:lnTo>
                  <a:lnTo>
                    <a:pt x="48793" y="1472488"/>
                  </a:lnTo>
                  <a:lnTo>
                    <a:pt x="43332" y="1464411"/>
                  </a:lnTo>
                  <a:lnTo>
                    <a:pt x="35255" y="1458950"/>
                  </a:lnTo>
                  <a:lnTo>
                    <a:pt x="25400" y="1456944"/>
                  </a:lnTo>
                  <a:lnTo>
                    <a:pt x="15532" y="1458950"/>
                  </a:lnTo>
                  <a:lnTo>
                    <a:pt x="7454" y="1464411"/>
                  </a:lnTo>
                  <a:lnTo>
                    <a:pt x="1993" y="1472488"/>
                  </a:lnTo>
                  <a:lnTo>
                    <a:pt x="0" y="1482344"/>
                  </a:lnTo>
                  <a:lnTo>
                    <a:pt x="1993" y="1492211"/>
                  </a:lnTo>
                  <a:lnTo>
                    <a:pt x="7454" y="1500289"/>
                  </a:lnTo>
                  <a:lnTo>
                    <a:pt x="15532" y="1505750"/>
                  </a:lnTo>
                  <a:lnTo>
                    <a:pt x="25400" y="1507744"/>
                  </a:lnTo>
                  <a:lnTo>
                    <a:pt x="35255" y="1505750"/>
                  </a:lnTo>
                  <a:lnTo>
                    <a:pt x="43332" y="1500289"/>
                  </a:lnTo>
                  <a:lnTo>
                    <a:pt x="48793" y="1492211"/>
                  </a:lnTo>
                  <a:lnTo>
                    <a:pt x="49504" y="1488694"/>
                  </a:lnTo>
                  <a:lnTo>
                    <a:pt x="2650744" y="1488694"/>
                  </a:lnTo>
                  <a:lnTo>
                    <a:pt x="2651455" y="1492211"/>
                  </a:lnTo>
                  <a:lnTo>
                    <a:pt x="2656878" y="1500289"/>
                  </a:lnTo>
                  <a:lnTo>
                    <a:pt x="2664955" y="1505750"/>
                  </a:lnTo>
                  <a:lnTo>
                    <a:pt x="2674874" y="1507744"/>
                  </a:lnTo>
                  <a:lnTo>
                    <a:pt x="2684729" y="1505750"/>
                  </a:lnTo>
                  <a:lnTo>
                    <a:pt x="2692806" y="1500289"/>
                  </a:lnTo>
                  <a:lnTo>
                    <a:pt x="2698267" y="1492211"/>
                  </a:lnTo>
                  <a:lnTo>
                    <a:pt x="2698978" y="1488694"/>
                  </a:lnTo>
                  <a:lnTo>
                    <a:pt x="2700274" y="1482344"/>
                  </a:lnTo>
                  <a:close/>
                </a:path>
                <a:path w="2700654" h="1508125">
                  <a:moveTo>
                    <a:pt x="2700274" y="743204"/>
                  </a:moveTo>
                  <a:lnTo>
                    <a:pt x="2698978" y="736854"/>
                  </a:lnTo>
                  <a:lnTo>
                    <a:pt x="2698267" y="733348"/>
                  </a:lnTo>
                  <a:lnTo>
                    <a:pt x="2692806" y="725271"/>
                  </a:lnTo>
                  <a:lnTo>
                    <a:pt x="2684729" y="719810"/>
                  </a:lnTo>
                  <a:lnTo>
                    <a:pt x="2674874" y="717804"/>
                  </a:lnTo>
                  <a:lnTo>
                    <a:pt x="2664955" y="719810"/>
                  </a:lnTo>
                  <a:lnTo>
                    <a:pt x="2656878" y="725271"/>
                  </a:lnTo>
                  <a:lnTo>
                    <a:pt x="2651455" y="733348"/>
                  </a:lnTo>
                  <a:lnTo>
                    <a:pt x="2650744" y="736854"/>
                  </a:lnTo>
                  <a:lnTo>
                    <a:pt x="49504" y="736854"/>
                  </a:lnTo>
                  <a:lnTo>
                    <a:pt x="48793" y="733348"/>
                  </a:lnTo>
                  <a:lnTo>
                    <a:pt x="43332" y="725271"/>
                  </a:lnTo>
                  <a:lnTo>
                    <a:pt x="35255" y="719810"/>
                  </a:lnTo>
                  <a:lnTo>
                    <a:pt x="25400" y="717804"/>
                  </a:lnTo>
                  <a:lnTo>
                    <a:pt x="15532" y="719810"/>
                  </a:lnTo>
                  <a:lnTo>
                    <a:pt x="7454" y="725271"/>
                  </a:lnTo>
                  <a:lnTo>
                    <a:pt x="1993" y="733348"/>
                  </a:lnTo>
                  <a:lnTo>
                    <a:pt x="0" y="743204"/>
                  </a:lnTo>
                  <a:lnTo>
                    <a:pt x="1993" y="753071"/>
                  </a:lnTo>
                  <a:lnTo>
                    <a:pt x="7454" y="761149"/>
                  </a:lnTo>
                  <a:lnTo>
                    <a:pt x="15532" y="766610"/>
                  </a:lnTo>
                  <a:lnTo>
                    <a:pt x="25400" y="768604"/>
                  </a:lnTo>
                  <a:lnTo>
                    <a:pt x="35255" y="766610"/>
                  </a:lnTo>
                  <a:lnTo>
                    <a:pt x="43332" y="761149"/>
                  </a:lnTo>
                  <a:lnTo>
                    <a:pt x="48793" y="753071"/>
                  </a:lnTo>
                  <a:lnTo>
                    <a:pt x="49504" y="749554"/>
                  </a:lnTo>
                  <a:lnTo>
                    <a:pt x="2650744" y="749554"/>
                  </a:lnTo>
                  <a:lnTo>
                    <a:pt x="2651455" y="753071"/>
                  </a:lnTo>
                  <a:lnTo>
                    <a:pt x="2656878" y="761149"/>
                  </a:lnTo>
                  <a:lnTo>
                    <a:pt x="2664955" y="766610"/>
                  </a:lnTo>
                  <a:lnTo>
                    <a:pt x="2674874" y="768604"/>
                  </a:lnTo>
                  <a:lnTo>
                    <a:pt x="2684729" y="766610"/>
                  </a:lnTo>
                  <a:lnTo>
                    <a:pt x="2692806" y="761149"/>
                  </a:lnTo>
                  <a:lnTo>
                    <a:pt x="2698267" y="753071"/>
                  </a:lnTo>
                  <a:lnTo>
                    <a:pt x="2698978" y="749554"/>
                  </a:lnTo>
                  <a:lnTo>
                    <a:pt x="2700274" y="743204"/>
                  </a:lnTo>
                  <a:close/>
                </a:path>
                <a:path w="2700654" h="1508125">
                  <a:moveTo>
                    <a:pt x="2700274" y="400304"/>
                  </a:moveTo>
                  <a:lnTo>
                    <a:pt x="2698978" y="393954"/>
                  </a:lnTo>
                  <a:lnTo>
                    <a:pt x="2698267" y="390448"/>
                  </a:lnTo>
                  <a:lnTo>
                    <a:pt x="2692806" y="382371"/>
                  </a:lnTo>
                  <a:lnTo>
                    <a:pt x="2684729" y="376910"/>
                  </a:lnTo>
                  <a:lnTo>
                    <a:pt x="2674874" y="374904"/>
                  </a:lnTo>
                  <a:lnTo>
                    <a:pt x="2664955" y="376910"/>
                  </a:lnTo>
                  <a:lnTo>
                    <a:pt x="2656878" y="382371"/>
                  </a:lnTo>
                  <a:lnTo>
                    <a:pt x="2651455" y="390448"/>
                  </a:lnTo>
                  <a:lnTo>
                    <a:pt x="2650744" y="393954"/>
                  </a:lnTo>
                  <a:lnTo>
                    <a:pt x="49504" y="393954"/>
                  </a:lnTo>
                  <a:lnTo>
                    <a:pt x="48793" y="390448"/>
                  </a:lnTo>
                  <a:lnTo>
                    <a:pt x="43332" y="382371"/>
                  </a:lnTo>
                  <a:lnTo>
                    <a:pt x="35255" y="376910"/>
                  </a:lnTo>
                  <a:lnTo>
                    <a:pt x="25400" y="374904"/>
                  </a:lnTo>
                  <a:lnTo>
                    <a:pt x="15532" y="376910"/>
                  </a:lnTo>
                  <a:lnTo>
                    <a:pt x="7454" y="382371"/>
                  </a:lnTo>
                  <a:lnTo>
                    <a:pt x="1993" y="390448"/>
                  </a:lnTo>
                  <a:lnTo>
                    <a:pt x="0" y="400304"/>
                  </a:lnTo>
                  <a:lnTo>
                    <a:pt x="1993" y="410171"/>
                  </a:lnTo>
                  <a:lnTo>
                    <a:pt x="7454" y="418249"/>
                  </a:lnTo>
                  <a:lnTo>
                    <a:pt x="15532" y="423710"/>
                  </a:lnTo>
                  <a:lnTo>
                    <a:pt x="25400" y="425704"/>
                  </a:lnTo>
                  <a:lnTo>
                    <a:pt x="35255" y="423710"/>
                  </a:lnTo>
                  <a:lnTo>
                    <a:pt x="43332" y="418249"/>
                  </a:lnTo>
                  <a:lnTo>
                    <a:pt x="48793" y="410171"/>
                  </a:lnTo>
                  <a:lnTo>
                    <a:pt x="49504" y="406654"/>
                  </a:lnTo>
                  <a:lnTo>
                    <a:pt x="2650744" y="406654"/>
                  </a:lnTo>
                  <a:lnTo>
                    <a:pt x="2651455" y="410171"/>
                  </a:lnTo>
                  <a:lnTo>
                    <a:pt x="2656878" y="418249"/>
                  </a:lnTo>
                  <a:lnTo>
                    <a:pt x="2664955" y="423710"/>
                  </a:lnTo>
                  <a:lnTo>
                    <a:pt x="2674874" y="425704"/>
                  </a:lnTo>
                  <a:lnTo>
                    <a:pt x="2684729" y="423710"/>
                  </a:lnTo>
                  <a:lnTo>
                    <a:pt x="2692806" y="418249"/>
                  </a:lnTo>
                  <a:lnTo>
                    <a:pt x="2698267" y="410171"/>
                  </a:lnTo>
                  <a:lnTo>
                    <a:pt x="2698978" y="406654"/>
                  </a:lnTo>
                  <a:lnTo>
                    <a:pt x="2700274" y="400304"/>
                  </a:lnTo>
                  <a:close/>
                </a:path>
                <a:path w="2700654" h="1508125">
                  <a:moveTo>
                    <a:pt x="2700274" y="25400"/>
                  </a:moveTo>
                  <a:lnTo>
                    <a:pt x="2698978" y="19050"/>
                  </a:lnTo>
                  <a:lnTo>
                    <a:pt x="2698267" y="15544"/>
                  </a:lnTo>
                  <a:lnTo>
                    <a:pt x="2692806" y="7467"/>
                  </a:lnTo>
                  <a:lnTo>
                    <a:pt x="2684729" y="2006"/>
                  </a:lnTo>
                  <a:lnTo>
                    <a:pt x="2674874" y="0"/>
                  </a:lnTo>
                  <a:lnTo>
                    <a:pt x="2664955" y="2006"/>
                  </a:lnTo>
                  <a:lnTo>
                    <a:pt x="2656878" y="7467"/>
                  </a:lnTo>
                  <a:lnTo>
                    <a:pt x="2651455" y="15544"/>
                  </a:lnTo>
                  <a:lnTo>
                    <a:pt x="2650744" y="19050"/>
                  </a:lnTo>
                  <a:lnTo>
                    <a:pt x="49504" y="19050"/>
                  </a:lnTo>
                  <a:lnTo>
                    <a:pt x="48793" y="15544"/>
                  </a:lnTo>
                  <a:lnTo>
                    <a:pt x="43332" y="7467"/>
                  </a:lnTo>
                  <a:lnTo>
                    <a:pt x="35255" y="2006"/>
                  </a:lnTo>
                  <a:lnTo>
                    <a:pt x="25400" y="0"/>
                  </a:lnTo>
                  <a:lnTo>
                    <a:pt x="15532" y="2006"/>
                  </a:lnTo>
                  <a:lnTo>
                    <a:pt x="7454" y="7467"/>
                  </a:lnTo>
                  <a:lnTo>
                    <a:pt x="1993" y="15544"/>
                  </a:lnTo>
                  <a:lnTo>
                    <a:pt x="0" y="25400"/>
                  </a:lnTo>
                  <a:lnTo>
                    <a:pt x="1993" y="35267"/>
                  </a:lnTo>
                  <a:lnTo>
                    <a:pt x="7454" y="43345"/>
                  </a:lnTo>
                  <a:lnTo>
                    <a:pt x="15532" y="48806"/>
                  </a:lnTo>
                  <a:lnTo>
                    <a:pt x="25400" y="50800"/>
                  </a:lnTo>
                  <a:lnTo>
                    <a:pt x="35255" y="48806"/>
                  </a:lnTo>
                  <a:lnTo>
                    <a:pt x="43332" y="43345"/>
                  </a:lnTo>
                  <a:lnTo>
                    <a:pt x="48793" y="35267"/>
                  </a:lnTo>
                  <a:lnTo>
                    <a:pt x="49504" y="31750"/>
                  </a:lnTo>
                  <a:lnTo>
                    <a:pt x="2650744" y="31750"/>
                  </a:lnTo>
                  <a:lnTo>
                    <a:pt x="2651455" y="35267"/>
                  </a:lnTo>
                  <a:lnTo>
                    <a:pt x="2656878" y="43345"/>
                  </a:lnTo>
                  <a:lnTo>
                    <a:pt x="2664955" y="48806"/>
                  </a:lnTo>
                  <a:lnTo>
                    <a:pt x="2674874" y="50800"/>
                  </a:lnTo>
                  <a:lnTo>
                    <a:pt x="2684729" y="48806"/>
                  </a:lnTo>
                  <a:lnTo>
                    <a:pt x="2692806" y="43345"/>
                  </a:lnTo>
                  <a:lnTo>
                    <a:pt x="2698267" y="35267"/>
                  </a:lnTo>
                  <a:lnTo>
                    <a:pt x="2698978" y="31750"/>
                  </a:lnTo>
                  <a:lnTo>
                    <a:pt x="2700274" y="2540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11025" y="5052234"/>
              <a:ext cx="760730" cy="857250"/>
            </a:xfrm>
            <a:custGeom>
              <a:avLst/>
              <a:gdLst/>
              <a:ahLst/>
              <a:cxnLst/>
              <a:rect l="l" t="t" r="r" b="b"/>
              <a:pathLst>
                <a:path w="760729" h="857250">
                  <a:moveTo>
                    <a:pt x="536797" y="804"/>
                  </a:moveTo>
                  <a:lnTo>
                    <a:pt x="490906" y="0"/>
                  </a:lnTo>
                  <a:lnTo>
                    <a:pt x="445316" y="3339"/>
                  </a:lnTo>
                  <a:lnTo>
                    <a:pt x="400317" y="10746"/>
                  </a:lnTo>
                  <a:lnTo>
                    <a:pt x="356198" y="22147"/>
                  </a:lnTo>
                  <a:lnTo>
                    <a:pt x="313248" y="37467"/>
                  </a:lnTo>
                  <a:lnTo>
                    <a:pt x="271758" y="56629"/>
                  </a:lnTo>
                  <a:lnTo>
                    <a:pt x="232017" y="79561"/>
                  </a:lnTo>
                  <a:lnTo>
                    <a:pt x="194315" y="106185"/>
                  </a:lnTo>
                  <a:lnTo>
                    <a:pt x="158941" y="136428"/>
                  </a:lnTo>
                  <a:lnTo>
                    <a:pt x="126184" y="170214"/>
                  </a:lnTo>
                  <a:lnTo>
                    <a:pt x="96334" y="207468"/>
                  </a:lnTo>
                  <a:lnTo>
                    <a:pt x="69681" y="248116"/>
                  </a:lnTo>
                  <a:lnTo>
                    <a:pt x="47009" y="291104"/>
                  </a:lnTo>
                  <a:lnTo>
                    <a:pt x="28861" y="335237"/>
                  </a:lnTo>
                  <a:lnTo>
                    <a:pt x="15160" y="380226"/>
                  </a:lnTo>
                  <a:lnTo>
                    <a:pt x="5833" y="425781"/>
                  </a:lnTo>
                  <a:lnTo>
                    <a:pt x="805" y="471614"/>
                  </a:lnTo>
                  <a:lnTo>
                    <a:pt x="0" y="517436"/>
                  </a:lnTo>
                  <a:lnTo>
                    <a:pt x="3343" y="562957"/>
                  </a:lnTo>
                  <a:lnTo>
                    <a:pt x="10760" y="607888"/>
                  </a:lnTo>
                  <a:lnTo>
                    <a:pt x="22176" y="651940"/>
                  </a:lnTo>
                  <a:lnTo>
                    <a:pt x="37516" y="694825"/>
                  </a:lnTo>
                  <a:lnTo>
                    <a:pt x="56704" y="736252"/>
                  </a:lnTo>
                  <a:lnTo>
                    <a:pt x="79667" y="775932"/>
                  </a:lnTo>
                  <a:lnTo>
                    <a:pt x="106329" y="813578"/>
                  </a:lnTo>
                  <a:lnTo>
                    <a:pt x="136614" y="848899"/>
                  </a:lnTo>
                  <a:lnTo>
                    <a:pt x="145217" y="857214"/>
                  </a:lnTo>
                  <a:lnTo>
                    <a:pt x="164438" y="838016"/>
                  </a:lnTo>
                  <a:lnTo>
                    <a:pt x="130187" y="799444"/>
                  </a:lnTo>
                  <a:lnTo>
                    <a:pt x="101917" y="759668"/>
                  </a:lnTo>
                  <a:lnTo>
                    <a:pt x="77804" y="717252"/>
                  </a:lnTo>
                  <a:lnTo>
                    <a:pt x="58470" y="673466"/>
                  </a:lnTo>
                  <a:lnTo>
                    <a:pt x="43841" y="628644"/>
                  </a:lnTo>
                  <a:lnTo>
                    <a:pt x="33842" y="583114"/>
                  </a:lnTo>
                  <a:lnTo>
                    <a:pt x="28401" y="537208"/>
                  </a:lnTo>
                  <a:lnTo>
                    <a:pt x="27445" y="491255"/>
                  </a:lnTo>
                  <a:lnTo>
                    <a:pt x="30898" y="445588"/>
                  </a:lnTo>
                  <a:lnTo>
                    <a:pt x="38688" y="400536"/>
                  </a:lnTo>
                  <a:lnTo>
                    <a:pt x="50742" y="356430"/>
                  </a:lnTo>
                  <a:lnTo>
                    <a:pt x="66985" y="313601"/>
                  </a:lnTo>
                  <a:lnTo>
                    <a:pt x="87344" y="272379"/>
                  </a:lnTo>
                  <a:lnTo>
                    <a:pt x="111746" y="233094"/>
                  </a:lnTo>
                  <a:lnTo>
                    <a:pt x="140116" y="196079"/>
                  </a:lnTo>
                  <a:lnTo>
                    <a:pt x="172382" y="161662"/>
                  </a:lnTo>
                  <a:lnTo>
                    <a:pt x="208470" y="130175"/>
                  </a:lnTo>
                  <a:lnTo>
                    <a:pt x="248306" y="101948"/>
                  </a:lnTo>
                  <a:lnTo>
                    <a:pt x="291945" y="77327"/>
                  </a:lnTo>
                  <a:lnTo>
                    <a:pt x="337345" y="57629"/>
                  </a:lnTo>
                  <a:lnTo>
                    <a:pt x="384116" y="42856"/>
                  </a:lnTo>
                  <a:lnTo>
                    <a:pt x="431866" y="33008"/>
                  </a:lnTo>
                  <a:lnTo>
                    <a:pt x="480204" y="28084"/>
                  </a:lnTo>
                  <a:lnTo>
                    <a:pt x="528737" y="28084"/>
                  </a:lnTo>
                  <a:lnTo>
                    <a:pt x="577075" y="33008"/>
                  </a:lnTo>
                  <a:lnTo>
                    <a:pt x="624825" y="42857"/>
                  </a:lnTo>
                  <a:lnTo>
                    <a:pt x="671596" y="57629"/>
                  </a:lnTo>
                  <a:lnTo>
                    <a:pt x="716997" y="77327"/>
                  </a:lnTo>
                  <a:lnTo>
                    <a:pt x="760635" y="101948"/>
                  </a:lnTo>
                  <a:lnTo>
                    <a:pt x="760635" y="69600"/>
                  </a:lnTo>
                  <a:lnTo>
                    <a:pt x="717582" y="46954"/>
                  </a:lnTo>
                  <a:lnTo>
                    <a:pt x="673382" y="28826"/>
                  </a:lnTo>
                  <a:lnTo>
                    <a:pt x="628325" y="15142"/>
                  </a:lnTo>
                  <a:lnTo>
                    <a:pt x="582700" y="5826"/>
                  </a:lnTo>
                  <a:lnTo>
                    <a:pt x="536797" y="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11025" y="5052234"/>
              <a:ext cx="760730" cy="857250"/>
            </a:xfrm>
            <a:custGeom>
              <a:avLst/>
              <a:gdLst/>
              <a:ahLst/>
              <a:cxnLst/>
              <a:rect l="l" t="t" r="r" b="b"/>
              <a:pathLst>
                <a:path w="760729" h="857250">
                  <a:moveTo>
                    <a:pt x="164438" y="838016"/>
                  </a:moveTo>
                  <a:lnTo>
                    <a:pt x="130187" y="799444"/>
                  </a:lnTo>
                  <a:lnTo>
                    <a:pt x="101917" y="759668"/>
                  </a:lnTo>
                  <a:lnTo>
                    <a:pt x="77804" y="717252"/>
                  </a:lnTo>
                  <a:lnTo>
                    <a:pt x="58470" y="673466"/>
                  </a:lnTo>
                  <a:lnTo>
                    <a:pt x="43841" y="628644"/>
                  </a:lnTo>
                  <a:lnTo>
                    <a:pt x="33842" y="583114"/>
                  </a:lnTo>
                  <a:lnTo>
                    <a:pt x="28401" y="537208"/>
                  </a:lnTo>
                  <a:lnTo>
                    <a:pt x="27445" y="491255"/>
                  </a:lnTo>
                  <a:lnTo>
                    <a:pt x="30898" y="445588"/>
                  </a:lnTo>
                  <a:lnTo>
                    <a:pt x="38688" y="400536"/>
                  </a:lnTo>
                  <a:lnTo>
                    <a:pt x="50742" y="356430"/>
                  </a:lnTo>
                  <a:lnTo>
                    <a:pt x="66985" y="313601"/>
                  </a:lnTo>
                  <a:lnTo>
                    <a:pt x="87344" y="272379"/>
                  </a:lnTo>
                  <a:lnTo>
                    <a:pt x="111746" y="233094"/>
                  </a:lnTo>
                  <a:lnTo>
                    <a:pt x="140116" y="196079"/>
                  </a:lnTo>
                  <a:lnTo>
                    <a:pt x="172382" y="161662"/>
                  </a:lnTo>
                  <a:lnTo>
                    <a:pt x="208470" y="130175"/>
                  </a:lnTo>
                  <a:lnTo>
                    <a:pt x="248306" y="101948"/>
                  </a:lnTo>
                  <a:lnTo>
                    <a:pt x="291945" y="77327"/>
                  </a:lnTo>
                  <a:lnTo>
                    <a:pt x="337345" y="57629"/>
                  </a:lnTo>
                  <a:lnTo>
                    <a:pt x="384116" y="42856"/>
                  </a:lnTo>
                  <a:lnTo>
                    <a:pt x="431866" y="33008"/>
                  </a:lnTo>
                  <a:lnTo>
                    <a:pt x="480204" y="28084"/>
                  </a:lnTo>
                  <a:lnTo>
                    <a:pt x="528737" y="28084"/>
                  </a:lnTo>
                  <a:lnTo>
                    <a:pt x="577075" y="33008"/>
                  </a:lnTo>
                  <a:lnTo>
                    <a:pt x="624825" y="42857"/>
                  </a:lnTo>
                  <a:lnTo>
                    <a:pt x="671596" y="57629"/>
                  </a:lnTo>
                  <a:lnTo>
                    <a:pt x="716997" y="77327"/>
                  </a:lnTo>
                  <a:lnTo>
                    <a:pt x="760635" y="101948"/>
                  </a:lnTo>
                  <a:lnTo>
                    <a:pt x="760635" y="69600"/>
                  </a:lnTo>
                  <a:lnTo>
                    <a:pt x="717582" y="46954"/>
                  </a:lnTo>
                  <a:lnTo>
                    <a:pt x="673382" y="28826"/>
                  </a:lnTo>
                  <a:lnTo>
                    <a:pt x="628325" y="15142"/>
                  </a:lnTo>
                  <a:lnTo>
                    <a:pt x="582700" y="5826"/>
                  </a:lnTo>
                  <a:lnTo>
                    <a:pt x="536797" y="804"/>
                  </a:lnTo>
                  <a:lnTo>
                    <a:pt x="490906" y="0"/>
                  </a:lnTo>
                  <a:lnTo>
                    <a:pt x="445316" y="3339"/>
                  </a:lnTo>
                  <a:lnTo>
                    <a:pt x="400317" y="10746"/>
                  </a:lnTo>
                  <a:lnTo>
                    <a:pt x="356198" y="22147"/>
                  </a:lnTo>
                  <a:lnTo>
                    <a:pt x="313248" y="37467"/>
                  </a:lnTo>
                  <a:lnTo>
                    <a:pt x="271758" y="56629"/>
                  </a:lnTo>
                  <a:lnTo>
                    <a:pt x="232017" y="79561"/>
                  </a:lnTo>
                  <a:lnTo>
                    <a:pt x="194315" y="106185"/>
                  </a:lnTo>
                  <a:lnTo>
                    <a:pt x="158941" y="136428"/>
                  </a:lnTo>
                  <a:lnTo>
                    <a:pt x="126184" y="170214"/>
                  </a:lnTo>
                  <a:lnTo>
                    <a:pt x="96334" y="207468"/>
                  </a:lnTo>
                  <a:lnTo>
                    <a:pt x="69681" y="248116"/>
                  </a:lnTo>
                  <a:lnTo>
                    <a:pt x="47009" y="291104"/>
                  </a:lnTo>
                  <a:lnTo>
                    <a:pt x="28861" y="335237"/>
                  </a:lnTo>
                  <a:lnTo>
                    <a:pt x="15160" y="380226"/>
                  </a:lnTo>
                  <a:lnTo>
                    <a:pt x="5833" y="425781"/>
                  </a:lnTo>
                  <a:lnTo>
                    <a:pt x="805" y="471614"/>
                  </a:lnTo>
                  <a:lnTo>
                    <a:pt x="0" y="517436"/>
                  </a:lnTo>
                  <a:lnTo>
                    <a:pt x="3343" y="562957"/>
                  </a:lnTo>
                  <a:lnTo>
                    <a:pt x="10760" y="607888"/>
                  </a:lnTo>
                  <a:lnTo>
                    <a:pt x="22176" y="651940"/>
                  </a:lnTo>
                  <a:lnTo>
                    <a:pt x="37516" y="694825"/>
                  </a:lnTo>
                  <a:lnTo>
                    <a:pt x="56704" y="736252"/>
                  </a:lnTo>
                  <a:lnTo>
                    <a:pt x="79667" y="775932"/>
                  </a:lnTo>
                  <a:lnTo>
                    <a:pt x="106329" y="813578"/>
                  </a:lnTo>
                  <a:lnTo>
                    <a:pt x="136614" y="848899"/>
                  </a:lnTo>
                  <a:lnTo>
                    <a:pt x="145217" y="857214"/>
                  </a:lnTo>
                </a:path>
              </a:pathLst>
            </a:custGeom>
            <a:ln w="16101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990815" y="5231612"/>
              <a:ext cx="512445" cy="551180"/>
            </a:xfrm>
            <a:custGeom>
              <a:avLst/>
              <a:gdLst/>
              <a:ahLst/>
              <a:cxnLst/>
              <a:rect l="l" t="t" r="r" b="b"/>
              <a:pathLst>
                <a:path w="512445" h="551179">
                  <a:moveTo>
                    <a:pt x="337478" y="0"/>
                  </a:moveTo>
                  <a:lnTo>
                    <a:pt x="292073" y="1443"/>
                  </a:lnTo>
                  <a:lnTo>
                    <a:pt x="247387" y="9139"/>
                  </a:lnTo>
                  <a:lnTo>
                    <a:pt x="204122" y="22969"/>
                  </a:lnTo>
                  <a:lnTo>
                    <a:pt x="162977" y="42811"/>
                  </a:lnTo>
                  <a:lnTo>
                    <a:pt x="124654" y="68544"/>
                  </a:lnTo>
                  <a:lnTo>
                    <a:pt x="89853" y="100048"/>
                  </a:lnTo>
                  <a:lnTo>
                    <a:pt x="59275" y="137202"/>
                  </a:lnTo>
                  <a:lnTo>
                    <a:pt x="34456" y="178415"/>
                  </a:lnTo>
                  <a:lnTo>
                    <a:pt x="16385" y="221709"/>
                  </a:lnTo>
                  <a:lnTo>
                    <a:pt x="4939" y="266384"/>
                  </a:lnTo>
                  <a:lnTo>
                    <a:pt x="0" y="311739"/>
                  </a:lnTo>
                  <a:lnTo>
                    <a:pt x="1444" y="357077"/>
                  </a:lnTo>
                  <a:lnTo>
                    <a:pt x="9153" y="401695"/>
                  </a:lnTo>
                  <a:lnTo>
                    <a:pt x="23004" y="444896"/>
                  </a:lnTo>
                  <a:lnTo>
                    <a:pt x="42877" y="485978"/>
                  </a:lnTo>
                  <a:lnTo>
                    <a:pt x="68651" y="524243"/>
                  </a:lnTo>
                  <a:lnTo>
                    <a:pt x="92694" y="550718"/>
                  </a:lnTo>
                  <a:lnTo>
                    <a:pt x="112076" y="531359"/>
                  </a:lnTo>
                  <a:lnTo>
                    <a:pt x="109637" y="529176"/>
                  </a:lnTo>
                  <a:lnTo>
                    <a:pt x="79243" y="491579"/>
                  </a:lnTo>
                  <a:lnTo>
                    <a:pt x="55282" y="449599"/>
                  </a:lnTo>
                  <a:lnTo>
                    <a:pt x="38811" y="405514"/>
                  </a:lnTo>
                  <a:lnTo>
                    <a:pt x="29669" y="360174"/>
                  </a:lnTo>
                  <a:lnTo>
                    <a:pt x="27695" y="314427"/>
                  </a:lnTo>
                  <a:lnTo>
                    <a:pt x="32728" y="269124"/>
                  </a:lnTo>
                  <a:lnTo>
                    <a:pt x="44607" y="225114"/>
                  </a:lnTo>
                  <a:lnTo>
                    <a:pt x="63172" y="183245"/>
                  </a:lnTo>
                  <a:lnTo>
                    <a:pt x="88262" y="144369"/>
                  </a:lnTo>
                  <a:lnTo>
                    <a:pt x="119717" y="109333"/>
                  </a:lnTo>
                  <a:lnTo>
                    <a:pt x="157375" y="78988"/>
                  </a:lnTo>
                  <a:lnTo>
                    <a:pt x="202453" y="53707"/>
                  </a:lnTo>
                  <a:lnTo>
                    <a:pt x="250322" y="36853"/>
                  </a:lnTo>
                  <a:lnTo>
                    <a:pt x="299866" y="28426"/>
                  </a:lnTo>
                  <a:lnTo>
                    <a:pt x="456648" y="28426"/>
                  </a:lnTo>
                  <a:lnTo>
                    <a:pt x="427643" y="16357"/>
                  </a:lnTo>
                  <a:lnTo>
                    <a:pt x="382902" y="4931"/>
                  </a:lnTo>
                  <a:lnTo>
                    <a:pt x="337478" y="0"/>
                  </a:lnTo>
                  <a:close/>
                </a:path>
                <a:path w="512445" h="551179">
                  <a:moveTo>
                    <a:pt x="456648" y="28426"/>
                  </a:moveTo>
                  <a:lnTo>
                    <a:pt x="349968" y="28426"/>
                  </a:lnTo>
                  <a:lnTo>
                    <a:pt x="399512" y="36853"/>
                  </a:lnTo>
                  <a:lnTo>
                    <a:pt x="447381" y="53707"/>
                  </a:lnTo>
                  <a:lnTo>
                    <a:pt x="492459" y="78988"/>
                  </a:lnTo>
                  <a:lnTo>
                    <a:pt x="512277" y="59177"/>
                  </a:lnTo>
                  <a:lnTo>
                    <a:pt x="471002" y="34399"/>
                  </a:lnTo>
                  <a:lnTo>
                    <a:pt x="456648" y="284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90815" y="5231612"/>
              <a:ext cx="512445" cy="551180"/>
            </a:xfrm>
            <a:custGeom>
              <a:avLst/>
              <a:gdLst/>
              <a:ahLst/>
              <a:cxnLst/>
              <a:rect l="l" t="t" r="r" b="b"/>
              <a:pathLst>
                <a:path w="512445" h="551179">
                  <a:moveTo>
                    <a:pt x="512277" y="59177"/>
                  </a:moveTo>
                  <a:lnTo>
                    <a:pt x="471002" y="34399"/>
                  </a:lnTo>
                  <a:lnTo>
                    <a:pt x="427643" y="16357"/>
                  </a:lnTo>
                  <a:lnTo>
                    <a:pt x="382902" y="4931"/>
                  </a:lnTo>
                  <a:lnTo>
                    <a:pt x="337478" y="0"/>
                  </a:lnTo>
                  <a:lnTo>
                    <a:pt x="292073" y="1443"/>
                  </a:lnTo>
                  <a:lnTo>
                    <a:pt x="247387" y="9139"/>
                  </a:lnTo>
                  <a:lnTo>
                    <a:pt x="204122" y="22969"/>
                  </a:lnTo>
                  <a:lnTo>
                    <a:pt x="162977" y="42811"/>
                  </a:lnTo>
                  <a:lnTo>
                    <a:pt x="124654" y="68544"/>
                  </a:lnTo>
                  <a:lnTo>
                    <a:pt x="89853" y="100048"/>
                  </a:lnTo>
                  <a:lnTo>
                    <a:pt x="59275" y="137202"/>
                  </a:lnTo>
                  <a:lnTo>
                    <a:pt x="34456" y="178415"/>
                  </a:lnTo>
                  <a:lnTo>
                    <a:pt x="16385" y="221709"/>
                  </a:lnTo>
                  <a:lnTo>
                    <a:pt x="4939" y="266384"/>
                  </a:lnTo>
                  <a:lnTo>
                    <a:pt x="0" y="311739"/>
                  </a:lnTo>
                  <a:lnTo>
                    <a:pt x="1444" y="357077"/>
                  </a:lnTo>
                  <a:lnTo>
                    <a:pt x="9153" y="401695"/>
                  </a:lnTo>
                  <a:lnTo>
                    <a:pt x="23004" y="444896"/>
                  </a:lnTo>
                  <a:lnTo>
                    <a:pt x="42877" y="485978"/>
                  </a:lnTo>
                  <a:lnTo>
                    <a:pt x="68651" y="524243"/>
                  </a:lnTo>
                  <a:lnTo>
                    <a:pt x="92694" y="550718"/>
                  </a:lnTo>
                </a:path>
                <a:path w="512445" h="551179">
                  <a:moveTo>
                    <a:pt x="112076" y="531359"/>
                  </a:moveTo>
                  <a:lnTo>
                    <a:pt x="79243" y="491579"/>
                  </a:lnTo>
                  <a:lnTo>
                    <a:pt x="55282" y="449599"/>
                  </a:lnTo>
                  <a:lnTo>
                    <a:pt x="38811" y="405514"/>
                  </a:lnTo>
                  <a:lnTo>
                    <a:pt x="29669" y="360174"/>
                  </a:lnTo>
                  <a:lnTo>
                    <a:pt x="27695" y="314427"/>
                  </a:lnTo>
                  <a:lnTo>
                    <a:pt x="32728" y="269124"/>
                  </a:lnTo>
                  <a:lnTo>
                    <a:pt x="44607" y="225114"/>
                  </a:lnTo>
                  <a:lnTo>
                    <a:pt x="63172" y="183245"/>
                  </a:lnTo>
                  <a:lnTo>
                    <a:pt x="88262" y="144369"/>
                  </a:lnTo>
                  <a:lnTo>
                    <a:pt x="119717" y="109333"/>
                  </a:lnTo>
                  <a:lnTo>
                    <a:pt x="157375" y="78988"/>
                  </a:lnTo>
                  <a:lnTo>
                    <a:pt x="202453" y="53707"/>
                  </a:lnTo>
                  <a:lnTo>
                    <a:pt x="250322" y="36853"/>
                  </a:lnTo>
                  <a:lnTo>
                    <a:pt x="299866" y="28426"/>
                  </a:lnTo>
                  <a:lnTo>
                    <a:pt x="349968" y="28426"/>
                  </a:lnTo>
                  <a:lnTo>
                    <a:pt x="399512" y="36853"/>
                  </a:lnTo>
                  <a:lnTo>
                    <a:pt x="447381" y="53707"/>
                  </a:lnTo>
                  <a:lnTo>
                    <a:pt x="492459" y="78988"/>
                  </a:lnTo>
                  <a:lnTo>
                    <a:pt x="512277" y="59177"/>
                  </a:lnTo>
                </a:path>
              </a:pathLst>
            </a:custGeom>
            <a:ln w="16099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1239" y="5411018"/>
              <a:ext cx="200644" cy="24324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171239" y="5411018"/>
              <a:ext cx="200660" cy="243840"/>
            </a:xfrm>
            <a:custGeom>
              <a:avLst/>
              <a:gdLst/>
              <a:ahLst/>
              <a:cxnLst/>
              <a:rect l="l" t="t" r="r" b="b"/>
              <a:pathLst>
                <a:path w="200659" h="243839">
                  <a:moveTo>
                    <a:pt x="144930" y="27226"/>
                  </a:moveTo>
                  <a:lnTo>
                    <a:pt x="153595" y="27548"/>
                  </a:lnTo>
                  <a:lnTo>
                    <a:pt x="162199" y="28509"/>
                  </a:lnTo>
                  <a:lnTo>
                    <a:pt x="170708" y="30101"/>
                  </a:lnTo>
                  <a:lnTo>
                    <a:pt x="179088" y="32317"/>
                  </a:lnTo>
                  <a:lnTo>
                    <a:pt x="200644" y="10805"/>
                  </a:lnTo>
                  <a:lnTo>
                    <a:pt x="155451" y="0"/>
                  </a:lnTo>
                  <a:lnTo>
                    <a:pt x="110745" y="3681"/>
                  </a:lnTo>
                  <a:lnTo>
                    <a:pt x="69654" y="20566"/>
                  </a:lnTo>
                  <a:lnTo>
                    <a:pt x="35303" y="49370"/>
                  </a:lnTo>
                  <a:lnTo>
                    <a:pt x="10820" y="88807"/>
                  </a:lnTo>
                  <a:lnTo>
                    <a:pt x="0" y="133931"/>
                  </a:lnTo>
                  <a:lnTo>
                    <a:pt x="3690" y="178569"/>
                  </a:lnTo>
                  <a:lnTo>
                    <a:pt x="20604" y="219599"/>
                  </a:lnTo>
                  <a:lnTo>
                    <a:pt x="40491" y="243241"/>
                  </a:lnTo>
                </a:path>
              </a:pathLst>
            </a:custGeom>
            <a:ln w="16102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1325" y="5430192"/>
              <a:ext cx="132897" cy="2126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300771" y="4983206"/>
              <a:ext cx="464820" cy="579755"/>
            </a:xfrm>
            <a:custGeom>
              <a:avLst/>
              <a:gdLst/>
              <a:ahLst/>
              <a:cxnLst/>
              <a:rect l="l" t="t" r="r" b="b"/>
              <a:pathLst>
                <a:path w="464820" h="579754">
                  <a:moveTo>
                    <a:pt x="458054" y="0"/>
                  </a:moveTo>
                  <a:lnTo>
                    <a:pt x="313782" y="130723"/>
                  </a:lnTo>
                  <a:lnTo>
                    <a:pt x="312320" y="134228"/>
                  </a:lnTo>
                  <a:lnTo>
                    <a:pt x="312320" y="256276"/>
                  </a:lnTo>
                  <a:lnTo>
                    <a:pt x="5639" y="562504"/>
                  </a:lnTo>
                  <a:lnTo>
                    <a:pt x="149" y="567790"/>
                  </a:lnTo>
                  <a:lnTo>
                    <a:pt x="0" y="576523"/>
                  </a:lnTo>
                  <a:lnTo>
                    <a:pt x="2752" y="579367"/>
                  </a:lnTo>
                  <a:lnTo>
                    <a:pt x="353832" y="228697"/>
                  </a:lnTo>
                  <a:lnTo>
                    <a:pt x="339941" y="228697"/>
                  </a:lnTo>
                  <a:lnTo>
                    <a:pt x="339941" y="143593"/>
                  </a:lnTo>
                  <a:lnTo>
                    <a:pt x="436510" y="47228"/>
                  </a:lnTo>
                  <a:lnTo>
                    <a:pt x="464234" y="47228"/>
                  </a:lnTo>
                  <a:lnTo>
                    <a:pt x="464234" y="6205"/>
                  </a:lnTo>
                  <a:lnTo>
                    <a:pt x="458054" y="0"/>
                  </a:lnTo>
                  <a:close/>
                </a:path>
                <a:path w="464820" h="579754">
                  <a:moveTo>
                    <a:pt x="464234" y="47228"/>
                  </a:moveTo>
                  <a:lnTo>
                    <a:pt x="436613" y="47228"/>
                  </a:lnTo>
                  <a:lnTo>
                    <a:pt x="436613" y="132171"/>
                  </a:lnTo>
                  <a:lnTo>
                    <a:pt x="339941" y="228697"/>
                  </a:lnTo>
                  <a:lnTo>
                    <a:pt x="353832" y="228697"/>
                  </a:lnTo>
                  <a:lnTo>
                    <a:pt x="464234" y="118424"/>
                  </a:lnTo>
                  <a:lnTo>
                    <a:pt x="464234" y="47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00771" y="4983206"/>
              <a:ext cx="464820" cy="579755"/>
            </a:xfrm>
            <a:custGeom>
              <a:avLst/>
              <a:gdLst/>
              <a:ahLst/>
              <a:cxnLst/>
              <a:rect l="l" t="t" r="r" b="b"/>
              <a:pathLst>
                <a:path w="464820" h="579754">
                  <a:moveTo>
                    <a:pt x="464234" y="118424"/>
                  </a:moveTo>
                  <a:lnTo>
                    <a:pt x="464234" y="13789"/>
                  </a:lnTo>
                  <a:lnTo>
                    <a:pt x="464234" y="6205"/>
                  </a:lnTo>
                  <a:lnTo>
                    <a:pt x="458054" y="0"/>
                  </a:lnTo>
                  <a:lnTo>
                    <a:pt x="450423" y="0"/>
                  </a:lnTo>
                  <a:lnTo>
                    <a:pt x="446764" y="0"/>
                  </a:lnTo>
                  <a:lnTo>
                    <a:pt x="443254" y="1493"/>
                  </a:lnTo>
                  <a:lnTo>
                    <a:pt x="440664" y="4021"/>
                  </a:lnTo>
                  <a:lnTo>
                    <a:pt x="316371" y="128138"/>
                  </a:lnTo>
                  <a:lnTo>
                    <a:pt x="313782" y="130723"/>
                  </a:lnTo>
                  <a:lnTo>
                    <a:pt x="312320" y="134228"/>
                  </a:lnTo>
                  <a:lnTo>
                    <a:pt x="312320" y="137882"/>
                  </a:lnTo>
                  <a:lnTo>
                    <a:pt x="312320" y="256276"/>
                  </a:lnTo>
                  <a:lnTo>
                    <a:pt x="5639" y="562504"/>
                  </a:lnTo>
                  <a:lnTo>
                    <a:pt x="149" y="567790"/>
                  </a:lnTo>
                  <a:lnTo>
                    <a:pt x="0" y="576523"/>
                  </a:lnTo>
                  <a:lnTo>
                    <a:pt x="2752" y="579367"/>
                  </a:lnTo>
                </a:path>
              </a:pathLst>
            </a:custGeom>
            <a:ln w="16102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2659" y="5022381"/>
              <a:ext cx="112779" cy="197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08340" y="8896298"/>
            <a:ext cx="37992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*NSMM=Nanocrystalline</a:t>
            </a:r>
            <a:r>
              <a:rPr sz="1400" i="1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Soft</a:t>
            </a:r>
            <a:r>
              <a:rPr sz="1400" i="1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Magnetic</a:t>
            </a:r>
            <a:r>
              <a:rPr sz="1400" i="1" spc="-10" dirty="0">
                <a:solidFill>
                  <a:srgbClr val="757679"/>
                </a:solidFill>
                <a:latin typeface="Segoe UI"/>
                <a:cs typeface="Segoe UI"/>
              </a:rPr>
              <a:t> Materials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574791"/>
            <a:ext cx="699770" cy="3813175"/>
          </a:xfrm>
          <a:custGeom>
            <a:avLst/>
            <a:gdLst/>
            <a:ahLst/>
            <a:cxnLst/>
            <a:rect l="l" t="t" r="r" b="b"/>
            <a:pathLst>
              <a:path w="699770" h="3813175">
                <a:moveTo>
                  <a:pt x="699516" y="0"/>
                </a:moveTo>
                <a:lnTo>
                  <a:pt x="0" y="0"/>
                </a:lnTo>
                <a:lnTo>
                  <a:pt x="0" y="3813048"/>
                </a:lnTo>
                <a:lnTo>
                  <a:pt x="699516" y="3813048"/>
                </a:lnTo>
                <a:lnTo>
                  <a:pt x="699516" y="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6998" y="5547740"/>
            <a:ext cx="6321425" cy="374777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890"/>
              </a:spcBef>
            </a:pPr>
            <a:r>
              <a:rPr sz="6600" b="1" dirty="0">
                <a:solidFill>
                  <a:srgbClr val="202F27"/>
                </a:solidFill>
                <a:latin typeface="Segoe UI Black"/>
                <a:cs typeface="Segoe UI Black"/>
              </a:rPr>
              <a:t>CBMM </a:t>
            </a:r>
            <a:r>
              <a:rPr sz="66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FUTURE DEVELOPMENT STRATEGY</a:t>
            </a:r>
            <a:endParaRPr sz="6600">
              <a:latin typeface="Segoe UI Black"/>
              <a:cs typeface="Segoe UI Black"/>
            </a:endParaRPr>
          </a:p>
          <a:p>
            <a:pPr marL="12700" algn="just">
              <a:lnSpc>
                <a:spcPts val="7130"/>
              </a:lnSpc>
            </a:pPr>
            <a:r>
              <a:rPr sz="6600" b="1" dirty="0">
                <a:solidFill>
                  <a:srgbClr val="FFFFFF"/>
                </a:solidFill>
                <a:latin typeface="Segoe UI Black"/>
                <a:cs typeface="Segoe UI Black"/>
              </a:rPr>
              <a:t>FOR</a:t>
            </a:r>
            <a:r>
              <a:rPr sz="66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 NSMM*</a:t>
            </a:r>
            <a:endParaRPr sz="6600">
              <a:latin typeface="Segoe UI Black"/>
              <a:cs typeface="Segoe UI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08340" y="1716404"/>
            <a:ext cx="5654675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Investing</a:t>
            </a:r>
            <a:r>
              <a:rPr sz="3000" spc="-25" dirty="0"/>
              <a:t> </a:t>
            </a:r>
            <a:r>
              <a:rPr sz="3000" dirty="0"/>
              <a:t>in</a:t>
            </a:r>
            <a:r>
              <a:rPr sz="3000" spc="-10" dirty="0"/>
              <a:t> </a:t>
            </a:r>
            <a:r>
              <a:rPr sz="3000" dirty="0"/>
              <a:t>pilot</a:t>
            </a:r>
            <a:r>
              <a:rPr sz="3000" spc="-20" dirty="0"/>
              <a:t> </a:t>
            </a:r>
            <a:r>
              <a:rPr sz="3000" spc="-10" dirty="0"/>
              <a:t>studies/case </a:t>
            </a:r>
            <a:r>
              <a:rPr sz="3000" dirty="0"/>
              <a:t>studies</a:t>
            </a:r>
            <a:r>
              <a:rPr sz="3000" spc="-10" dirty="0"/>
              <a:t> </a:t>
            </a:r>
            <a:r>
              <a:rPr sz="3000" dirty="0"/>
              <a:t>with universities</a:t>
            </a:r>
            <a:r>
              <a:rPr sz="3000" spc="-5" dirty="0"/>
              <a:t> </a:t>
            </a:r>
            <a:r>
              <a:rPr sz="3000" spc="-25" dirty="0"/>
              <a:t>and </a:t>
            </a:r>
            <a:r>
              <a:rPr sz="3000" dirty="0"/>
              <a:t>industrial</a:t>
            </a:r>
            <a:r>
              <a:rPr sz="3000" spc="-10" dirty="0"/>
              <a:t> </a:t>
            </a:r>
            <a:r>
              <a:rPr sz="3000" dirty="0"/>
              <a:t>players</a:t>
            </a:r>
            <a:r>
              <a:rPr sz="3000" spc="-20" dirty="0"/>
              <a:t> </a:t>
            </a:r>
            <a:r>
              <a:rPr sz="3000" dirty="0"/>
              <a:t>to</a:t>
            </a:r>
            <a:r>
              <a:rPr sz="3000" spc="-15" dirty="0"/>
              <a:t> </a:t>
            </a:r>
            <a:r>
              <a:rPr sz="3000" spc="-10" dirty="0"/>
              <a:t>develop </a:t>
            </a:r>
            <a:r>
              <a:rPr sz="3000" dirty="0"/>
              <a:t>new</a:t>
            </a:r>
            <a:r>
              <a:rPr sz="3000" spc="-30" dirty="0"/>
              <a:t> </a:t>
            </a:r>
            <a:r>
              <a:rPr sz="3000" dirty="0"/>
              <a:t>materials</a:t>
            </a:r>
            <a:r>
              <a:rPr sz="3000" spc="-5" dirty="0"/>
              <a:t> </a:t>
            </a:r>
            <a:r>
              <a:rPr sz="3000" spc="-25" dirty="0"/>
              <a:t>and </a:t>
            </a:r>
            <a:r>
              <a:rPr sz="3000" dirty="0"/>
              <a:t>applications of</a:t>
            </a:r>
            <a:r>
              <a:rPr sz="3000" spc="-15" dirty="0"/>
              <a:t> </a:t>
            </a:r>
            <a:r>
              <a:rPr sz="3000" spc="-10" dirty="0"/>
              <a:t>NSMM: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8348598" y="4356353"/>
            <a:ext cx="602678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46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based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powder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development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using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gas</a:t>
            </a:r>
            <a:r>
              <a:rPr sz="24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atomization</a:t>
            </a:r>
            <a:r>
              <a:rPr sz="2400" spc="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process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 Bs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(&gt; 1.5T)</a:t>
            </a:r>
            <a:r>
              <a:rPr sz="2400" spc="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ribbon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development</a:t>
            </a:r>
            <a:endParaRPr sz="2400">
              <a:latin typeface="Segoe UI"/>
              <a:cs typeface="Segoe UI"/>
            </a:endParaRPr>
          </a:p>
          <a:p>
            <a:pPr marL="12700" marR="29972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thin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ribbon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development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(&lt;16</a:t>
            </a:r>
            <a:r>
              <a:rPr sz="2400" spc="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μm)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frequency transformers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and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inductors</a:t>
            </a:r>
            <a:endParaRPr sz="2400">
              <a:latin typeface="Segoe UI"/>
              <a:cs typeface="Segoe UI"/>
            </a:endParaRPr>
          </a:p>
          <a:p>
            <a:pPr marL="12700" marR="15621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NSMM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based</a:t>
            </a:r>
            <a:r>
              <a:rPr sz="24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frequency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motors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EV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industrial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applications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64220" y="5229351"/>
            <a:ext cx="5571490" cy="2461895"/>
          </a:xfrm>
          <a:custGeom>
            <a:avLst/>
            <a:gdLst/>
            <a:ahLst/>
            <a:cxnLst/>
            <a:rect l="l" t="t" r="r" b="b"/>
            <a:pathLst>
              <a:path w="5571490" h="2461895">
                <a:moveTo>
                  <a:pt x="5571490" y="2436368"/>
                </a:moveTo>
                <a:lnTo>
                  <a:pt x="5570194" y="2430018"/>
                </a:lnTo>
                <a:lnTo>
                  <a:pt x="5569483" y="2426512"/>
                </a:lnTo>
                <a:lnTo>
                  <a:pt x="5564022" y="2418435"/>
                </a:lnTo>
                <a:lnTo>
                  <a:pt x="5555945" y="2412974"/>
                </a:lnTo>
                <a:lnTo>
                  <a:pt x="5546090" y="2410968"/>
                </a:lnTo>
                <a:lnTo>
                  <a:pt x="5536171" y="2412974"/>
                </a:lnTo>
                <a:lnTo>
                  <a:pt x="5528094" y="2418435"/>
                </a:lnTo>
                <a:lnTo>
                  <a:pt x="5522671" y="2426512"/>
                </a:lnTo>
                <a:lnTo>
                  <a:pt x="5521960" y="2430018"/>
                </a:lnTo>
                <a:lnTo>
                  <a:pt x="49504" y="2430018"/>
                </a:lnTo>
                <a:lnTo>
                  <a:pt x="48793" y="2426512"/>
                </a:lnTo>
                <a:lnTo>
                  <a:pt x="43332" y="2418435"/>
                </a:lnTo>
                <a:lnTo>
                  <a:pt x="35255" y="2412974"/>
                </a:lnTo>
                <a:lnTo>
                  <a:pt x="25400" y="2410968"/>
                </a:lnTo>
                <a:lnTo>
                  <a:pt x="15532" y="2412974"/>
                </a:lnTo>
                <a:lnTo>
                  <a:pt x="7454" y="2418435"/>
                </a:lnTo>
                <a:lnTo>
                  <a:pt x="1993" y="2426512"/>
                </a:lnTo>
                <a:lnTo>
                  <a:pt x="0" y="2436368"/>
                </a:lnTo>
                <a:lnTo>
                  <a:pt x="1993" y="2446236"/>
                </a:lnTo>
                <a:lnTo>
                  <a:pt x="7454" y="2454313"/>
                </a:lnTo>
                <a:lnTo>
                  <a:pt x="15532" y="2459774"/>
                </a:lnTo>
                <a:lnTo>
                  <a:pt x="25400" y="2461768"/>
                </a:lnTo>
                <a:lnTo>
                  <a:pt x="35255" y="2459774"/>
                </a:lnTo>
                <a:lnTo>
                  <a:pt x="43332" y="2454313"/>
                </a:lnTo>
                <a:lnTo>
                  <a:pt x="48793" y="2446236"/>
                </a:lnTo>
                <a:lnTo>
                  <a:pt x="49504" y="2442718"/>
                </a:lnTo>
                <a:lnTo>
                  <a:pt x="5521960" y="2442718"/>
                </a:lnTo>
                <a:lnTo>
                  <a:pt x="5522671" y="2446236"/>
                </a:lnTo>
                <a:lnTo>
                  <a:pt x="5528094" y="2454313"/>
                </a:lnTo>
                <a:lnTo>
                  <a:pt x="5536171" y="2459774"/>
                </a:lnTo>
                <a:lnTo>
                  <a:pt x="5546090" y="2461768"/>
                </a:lnTo>
                <a:lnTo>
                  <a:pt x="5555945" y="2459774"/>
                </a:lnTo>
                <a:lnTo>
                  <a:pt x="5564022" y="2454313"/>
                </a:lnTo>
                <a:lnTo>
                  <a:pt x="5569483" y="2446236"/>
                </a:lnTo>
                <a:lnTo>
                  <a:pt x="5570194" y="2442718"/>
                </a:lnTo>
                <a:lnTo>
                  <a:pt x="5571490" y="2436368"/>
                </a:lnTo>
                <a:close/>
              </a:path>
              <a:path w="5571490" h="2461895">
                <a:moveTo>
                  <a:pt x="5571490" y="1064768"/>
                </a:moveTo>
                <a:lnTo>
                  <a:pt x="5570194" y="1058418"/>
                </a:lnTo>
                <a:lnTo>
                  <a:pt x="5569483" y="1054912"/>
                </a:lnTo>
                <a:lnTo>
                  <a:pt x="5564022" y="1046835"/>
                </a:lnTo>
                <a:lnTo>
                  <a:pt x="5555945" y="1041374"/>
                </a:lnTo>
                <a:lnTo>
                  <a:pt x="5546090" y="1039368"/>
                </a:lnTo>
                <a:lnTo>
                  <a:pt x="5536171" y="1041374"/>
                </a:lnTo>
                <a:lnTo>
                  <a:pt x="5528094" y="1046835"/>
                </a:lnTo>
                <a:lnTo>
                  <a:pt x="5522671" y="1054912"/>
                </a:lnTo>
                <a:lnTo>
                  <a:pt x="5521960" y="1058418"/>
                </a:lnTo>
                <a:lnTo>
                  <a:pt x="49504" y="1058418"/>
                </a:lnTo>
                <a:lnTo>
                  <a:pt x="48793" y="1054912"/>
                </a:lnTo>
                <a:lnTo>
                  <a:pt x="43332" y="1046835"/>
                </a:lnTo>
                <a:lnTo>
                  <a:pt x="35255" y="1041374"/>
                </a:lnTo>
                <a:lnTo>
                  <a:pt x="25400" y="1039368"/>
                </a:lnTo>
                <a:lnTo>
                  <a:pt x="15532" y="1041374"/>
                </a:lnTo>
                <a:lnTo>
                  <a:pt x="7454" y="1046835"/>
                </a:lnTo>
                <a:lnTo>
                  <a:pt x="1993" y="1054912"/>
                </a:lnTo>
                <a:lnTo>
                  <a:pt x="0" y="1064768"/>
                </a:lnTo>
                <a:lnTo>
                  <a:pt x="1993" y="1074635"/>
                </a:lnTo>
                <a:lnTo>
                  <a:pt x="7454" y="1082713"/>
                </a:lnTo>
                <a:lnTo>
                  <a:pt x="15532" y="1088174"/>
                </a:lnTo>
                <a:lnTo>
                  <a:pt x="25400" y="1090168"/>
                </a:lnTo>
                <a:lnTo>
                  <a:pt x="35255" y="1088174"/>
                </a:lnTo>
                <a:lnTo>
                  <a:pt x="43332" y="1082713"/>
                </a:lnTo>
                <a:lnTo>
                  <a:pt x="48793" y="1074635"/>
                </a:lnTo>
                <a:lnTo>
                  <a:pt x="49504" y="1071118"/>
                </a:lnTo>
                <a:lnTo>
                  <a:pt x="5521960" y="1071118"/>
                </a:lnTo>
                <a:lnTo>
                  <a:pt x="5522671" y="1074635"/>
                </a:lnTo>
                <a:lnTo>
                  <a:pt x="5528094" y="1082713"/>
                </a:lnTo>
                <a:lnTo>
                  <a:pt x="5536171" y="1088174"/>
                </a:lnTo>
                <a:lnTo>
                  <a:pt x="5546090" y="1090168"/>
                </a:lnTo>
                <a:lnTo>
                  <a:pt x="5555945" y="1088174"/>
                </a:lnTo>
                <a:lnTo>
                  <a:pt x="5564022" y="1082713"/>
                </a:lnTo>
                <a:lnTo>
                  <a:pt x="5569483" y="1074635"/>
                </a:lnTo>
                <a:lnTo>
                  <a:pt x="5570194" y="1071118"/>
                </a:lnTo>
                <a:lnTo>
                  <a:pt x="5571490" y="1064768"/>
                </a:lnTo>
                <a:close/>
              </a:path>
              <a:path w="5571490" h="2461895">
                <a:moveTo>
                  <a:pt x="5571490" y="25400"/>
                </a:moveTo>
                <a:lnTo>
                  <a:pt x="5570194" y="19050"/>
                </a:lnTo>
                <a:lnTo>
                  <a:pt x="5569483" y="15544"/>
                </a:lnTo>
                <a:lnTo>
                  <a:pt x="5564022" y="7467"/>
                </a:lnTo>
                <a:lnTo>
                  <a:pt x="5555945" y="2006"/>
                </a:lnTo>
                <a:lnTo>
                  <a:pt x="5546090" y="0"/>
                </a:lnTo>
                <a:lnTo>
                  <a:pt x="5536171" y="2006"/>
                </a:lnTo>
                <a:lnTo>
                  <a:pt x="5528094" y="7467"/>
                </a:lnTo>
                <a:lnTo>
                  <a:pt x="5522671" y="15544"/>
                </a:lnTo>
                <a:lnTo>
                  <a:pt x="5521960" y="19050"/>
                </a:lnTo>
                <a:lnTo>
                  <a:pt x="49504" y="19050"/>
                </a:lnTo>
                <a:lnTo>
                  <a:pt x="48793" y="15544"/>
                </a:lnTo>
                <a:lnTo>
                  <a:pt x="43332" y="7467"/>
                </a:lnTo>
                <a:lnTo>
                  <a:pt x="35255" y="2006"/>
                </a:lnTo>
                <a:lnTo>
                  <a:pt x="25400" y="0"/>
                </a:lnTo>
                <a:lnTo>
                  <a:pt x="15532" y="2006"/>
                </a:lnTo>
                <a:lnTo>
                  <a:pt x="7454" y="7467"/>
                </a:lnTo>
                <a:lnTo>
                  <a:pt x="1993" y="15544"/>
                </a:lnTo>
                <a:lnTo>
                  <a:pt x="0" y="25400"/>
                </a:lnTo>
                <a:lnTo>
                  <a:pt x="1993" y="35267"/>
                </a:lnTo>
                <a:lnTo>
                  <a:pt x="7454" y="43345"/>
                </a:lnTo>
                <a:lnTo>
                  <a:pt x="15532" y="48806"/>
                </a:lnTo>
                <a:lnTo>
                  <a:pt x="25400" y="50800"/>
                </a:lnTo>
                <a:lnTo>
                  <a:pt x="35255" y="48806"/>
                </a:lnTo>
                <a:lnTo>
                  <a:pt x="43332" y="43345"/>
                </a:lnTo>
                <a:lnTo>
                  <a:pt x="48793" y="35267"/>
                </a:lnTo>
                <a:lnTo>
                  <a:pt x="49504" y="31750"/>
                </a:lnTo>
                <a:lnTo>
                  <a:pt x="5521960" y="31750"/>
                </a:lnTo>
                <a:lnTo>
                  <a:pt x="5522671" y="35267"/>
                </a:lnTo>
                <a:lnTo>
                  <a:pt x="5528094" y="43345"/>
                </a:lnTo>
                <a:lnTo>
                  <a:pt x="5536171" y="48806"/>
                </a:lnTo>
                <a:lnTo>
                  <a:pt x="5546090" y="50800"/>
                </a:lnTo>
                <a:lnTo>
                  <a:pt x="5555945" y="48806"/>
                </a:lnTo>
                <a:lnTo>
                  <a:pt x="5564022" y="43345"/>
                </a:lnTo>
                <a:lnTo>
                  <a:pt x="5569483" y="35267"/>
                </a:lnTo>
                <a:lnTo>
                  <a:pt x="5570194" y="31750"/>
                </a:lnTo>
                <a:lnTo>
                  <a:pt x="5571490" y="2540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544415" cy="9874250"/>
          </a:xfrm>
          <a:custGeom>
            <a:avLst/>
            <a:gdLst/>
            <a:ahLst/>
            <a:cxnLst/>
            <a:rect l="l" t="t" r="r" b="b"/>
            <a:pathLst>
              <a:path w="17544415" h="9874250">
                <a:moveTo>
                  <a:pt x="17544288" y="9873994"/>
                </a:moveTo>
                <a:lnTo>
                  <a:pt x="17544288" y="0"/>
                </a:lnTo>
                <a:lnTo>
                  <a:pt x="0" y="0"/>
                </a:lnTo>
                <a:lnTo>
                  <a:pt x="0" y="9873994"/>
                </a:lnTo>
                <a:lnTo>
                  <a:pt x="17544288" y="9873994"/>
                </a:lnTo>
                <a:close/>
              </a:path>
            </a:pathLst>
          </a:custGeom>
          <a:solidFill>
            <a:srgbClr val="9DDDA9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03911" y="4186173"/>
            <a:ext cx="31070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Thank</a:t>
            </a:r>
            <a:r>
              <a:rPr sz="44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spc="-20" dirty="0">
                <a:solidFill>
                  <a:srgbClr val="25312A"/>
                </a:solidFill>
                <a:latin typeface="Segoe UI Black"/>
                <a:cs typeface="Segoe UI Black"/>
              </a:rPr>
              <a:t>you!</a:t>
            </a:r>
            <a:endParaRPr sz="4400">
              <a:latin typeface="Segoe UI Black"/>
              <a:cs typeface="Segoe UI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956" y="5321807"/>
            <a:ext cx="3137915" cy="9067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5831" y="5527547"/>
            <a:ext cx="2196083" cy="41605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2518135" y="5416295"/>
            <a:ext cx="0" cy="621665"/>
          </a:xfrm>
          <a:custGeom>
            <a:avLst/>
            <a:gdLst/>
            <a:ahLst/>
            <a:cxnLst/>
            <a:rect l="l" t="t" r="r" b="b"/>
            <a:pathLst>
              <a:path h="621664">
                <a:moveTo>
                  <a:pt x="0" y="621664"/>
                </a:moveTo>
                <a:lnTo>
                  <a:pt x="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00271" y="3897375"/>
            <a:ext cx="50800" cy="2080895"/>
          </a:xfrm>
          <a:custGeom>
            <a:avLst/>
            <a:gdLst/>
            <a:ahLst/>
            <a:cxnLst/>
            <a:rect l="l" t="t" r="r" b="b"/>
            <a:pathLst>
              <a:path w="50800" h="2080895">
                <a:moveTo>
                  <a:pt x="19050" y="2030865"/>
                </a:moveTo>
                <a:lnTo>
                  <a:pt x="15537" y="2031573"/>
                </a:lnTo>
                <a:lnTo>
                  <a:pt x="7461" y="2037000"/>
                </a:lnTo>
                <a:lnTo>
                  <a:pt x="2004" y="2045071"/>
                </a:lnTo>
                <a:lnTo>
                  <a:pt x="0" y="2054987"/>
                </a:lnTo>
                <a:lnTo>
                  <a:pt x="2004" y="2064849"/>
                </a:lnTo>
                <a:lnTo>
                  <a:pt x="7461" y="2072925"/>
                </a:lnTo>
                <a:lnTo>
                  <a:pt x="15537" y="2078382"/>
                </a:lnTo>
                <a:lnTo>
                  <a:pt x="25400" y="2080387"/>
                </a:lnTo>
                <a:lnTo>
                  <a:pt x="35262" y="2078382"/>
                </a:lnTo>
                <a:lnTo>
                  <a:pt x="43338" y="2072925"/>
                </a:lnTo>
                <a:lnTo>
                  <a:pt x="48795" y="2064849"/>
                </a:lnTo>
                <a:lnTo>
                  <a:pt x="49509" y="2061337"/>
                </a:lnTo>
                <a:lnTo>
                  <a:pt x="21844" y="2061337"/>
                </a:lnTo>
                <a:lnTo>
                  <a:pt x="19050" y="2058416"/>
                </a:lnTo>
                <a:lnTo>
                  <a:pt x="19050" y="2030865"/>
                </a:lnTo>
                <a:close/>
              </a:path>
              <a:path w="50800" h="2080895">
                <a:moveTo>
                  <a:pt x="25400" y="2029587"/>
                </a:moveTo>
                <a:lnTo>
                  <a:pt x="19050" y="2030865"/>
                </a:lnTo>
                <a:lnTo>
                  <a:pt x="19050" y="2058416"/>
                </a:lnTo>
                <a:lnTo>
                  <a:pt x="21844" y="2061337"/>
                </a:lnTo>
                <a:lnTo>
                  <a:pt x="28956" y="2061337"/>
                </a:lnTo>
                <a:lnTo>
                  <a:pt x="31750" y="2058416"/>
                </a:lnTo>
                <a:lnTo>
                  <a:pt x="31750" y="2030865"/>
                </a:lnTo>
                <a:lnTo>
                  <a:pt x="25400" y="2029587"/>
                </a:lnTo>
                <a:close/>
              </a:path>
              <a:path w="50800" h="2080895">
                <a:moveTo>
                  <a:pt x="31750" y="2030865"/>
                </a:moveTo>
                <a:lnTo>
                  <a:pt x="31750" y="2058416"/>
                </a:lnTo>
                <a:lnTo>
                  <a:pt x="28956" y="2061337"/>
                </a:lnTo>
                <a:lnTo>
                  <a:pt x="49509" y="2061337"/>
                </a:lnTo>
                <a:lnTo>
                  <a:pt x="50800" y="2054987"/>
                </a:lnTo>
                <a:lnTo>
                  <a:pt x="48795" y="2045071"/>
                </a:lnTo>
                <a:lnTo>
                  <a:pt x="43338" y="2037000"/>
                </a:lnTo>
                <a:lnTo>
                  <a:pt x="35262" y="2031573"/>
                </a:lnTo>
                <a:lnTo>
                  <a:pt x="31750" y="2030865"/>
                </a:lnTo>
                <a:close/>
              </a:path>
              <a:path w="50800" h="2080895">
                <a:moveTo>
                  <a:pt x="19050" y="49509"/>
                </a:moveTo>
                <a:lnTo>
                  <a:pt x="19050" y="2030865"/>
                </a:lnTo>
                <a:lnTo>
                  <a:pt x="25400" y="2029587"/>
                </a:lnTo>
                <a:lnTo>
                  <a:pt x="31750" y="2029587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2080895">
                <a:moveTo>
                  <a:pt x="31750" y="2029587"/>
                </a:moveTo>
                <a:lnTo>
                  <a:pt x="25400" y="2029587"/>
                </a:lnTo>
                <a:lnTo>
                  <a:pt x="31750" y="2030865"/>
                </a:lnTo>
                <a:lnTo>
                  <a:pt x="31750" y="2029587"/>
                </a:lnTo>
                <a:close/>
              </a:path>
              <a:path w="50800" h="2080895">
                <a:moveTo>
                  <a:pt x="28956" y="19050"/>
                </a:moveTo>
                <a:lnTo>
                  <a:pt x="21844" y="19050"/>
                </a:lnTo>
                <a:lnTo>
                  <a:pt x="19050" y="21844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4"/>
                </a:lnTo>
                <a:lnTo>
                  <a:pt x="28956" y="19050"/>
                </a:lnTo>
                <a:close/>
              </a:path>
              <a:path w="50800" h="2080895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2080895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4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2080895">
                <a:moveTo>
                  <a:pt x="49509" y="19050"/>
                </a:moveTo>
                <a:lnTo>
                  <a:pt x="28956" y="19050"/>
                </a:lnTo>
                <a:lnTo>
                  <a:pt x="31750" y="21844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2531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461261" y="3174491"/>
            <a:ext cx="7180580" cy="3074670"/>
            <a:chOff x="1461261" y="3174491"/>
            <a:chExt cx="7180580" cy="3074670"/>
          </a:xfrm>
        </p:grpSpPr>
        <p:sp>
          <p:nvSpPr>
            <p:cNvPr id="9" name="object 9"/>
            <p:cNvSpPr/>
            <p:nvPr/>
          </p:nvSpPr>
          <p:spPr>
            <a:xfrm>
              <a:off x="1467611" y="3866387"/>
              <a:ext cx="7167880" cy="2376170"/>
            </a:xfrm>
            <a:custGeom>
              <a:avLst/>
              <a:gdLst/>
              <a:ahLst/>
              <a:cxnLst/>
              <a:rect l="l" t="t" r="r" b="b"/>
              <a:pathLst>
                <a:path w="7167880" h="2376170">
                  <a:moveTo>
                    <a:pt x="7167372" y="0"/>
                  </a:moveTo>
                  <a:lnTo>
                    <a:pt x="0" y="0"/>
                  </a:lnTo>
                  <a:lnTo>
                    <a:pt x="0" y="2375916"/>
                  </a:lnTo>
                  <a:lnTo>
                    <a:pt x="7167372" y="2375916"/>
                  </a:lnTo>
                  <a:lnTo>
                    <a:pt x="71673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7611" y="3866387"/>
              <a:ext cx="7167880" cy="2376170"/>
            </a:xfrm>
            <a:custGeom>
              <a:avLst/>
              <a:gdLst/>
              <a:ahLst/>
              <a:cxnLst/>
              <a:rect l="l" t="t" r="r" b="b"/>
              <a:pathLst>
                <a:path w="7167880" h="2376170">
                  <a:moveTo>
                    <a:pt x="0" y="2375916"/>
                  </a:moveTo>
                  <a:lnTo>
                    <a:pt x="7167372" y="2375916"/>
                  </a:lnTo>
                  <a:lnTo>
                    <a:pt x="7167372" y="0"/>
                  </a:lnTo>
                  <a:lnTo>
                    <a:pt x="0" y="0"/>
                  </a:lnTo>
                  <a:lnTo>
                    <a:pt x="0" y="237591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7963" y="3174491"/>
              <a:ext cx="2386584" cy="242620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775453" y="4596510"/>
            <a:ext cx="31635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B0DCAA"/>
                </a:solidFill>
                <a:latin typeface="Segoe UI"/>
                <a:cs typeface="Segoe UI"/>
              </a:rPr>
              <a:t>LEARN</a:t>
            </a:r>
            <a:r>
              <a:rPr sz="2800" spc="-95" dirty="0">
                <a:solidFill>
                  <a:srgbClr val="B0DCAA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B0DCAA"/>
                </a:solidFill>
                <a:latin typeface="Segoe UI"/>
                <a:cs typeface="Segoe UI"/>
              </a:rPr>
              <a:t>MORE</a:t>
            </a:r>
            <a:r>
              <a:rPr sz="2800" spc="-75" dirty="0">
                <a:solidFill>
                  <a:srgbClr val="B0DCAA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B0DCAA"/>
                </a:solidFill>
                <a:latin typeface="Segoe UI"/>
                <a:cs typeface="Segoe UI"/>
              </a:rPr>
              <a:t>AT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  <a:hlinkClick r:id="rId5"/>
              </a:rPr>
              <a:t>www.niobium.tech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3103" y="870203"/>
            <a:ext cx="5995670" cy="7595870"/>
          </a:xfrm>
          <a:custGeom>
            <a:avLst/>
            <a:gdLst/>
            <a:ahLst/>
            <a:cxnLst/>
            <a:rect l="l" t="t" r="r" b="b"/>
            <a:pathLst>
              <a:path w="5995670" h="7595870">
                <a:moveTo>
                  <a:pt x="5995416" y="0"/>
                </a:moveTo>
                <a:lnTo>
                  <a:pt x="0" y="0"/>
                </a:lnTo>
                <a:lnTo>
                  <a:pt x="0" y="7595616"/>
                </a:lnTo>
                <a:lnTo>
                  <a:pt x="5995416" y="7595616"/>
                </a:lnTo>
                <a:lnTo>
                  <a:pt x="5995416" y="0"/>
                </a:lnTo>
                <a:close/>
              </a:path>
            </a:pathLst>
          </a:custGeom>
          <a:solidFill>
            <a:srgbClr val="9DDDA9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26497" y="2960268"/>
            <a:ext cx="1677035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100"/>
              </a:spcBef>
            </a:pPr>
            <a:r>
              <a:rPr sz="2200" spc="-10" dirty="0">
                <a:solidFill>
                  <a:srgbClr val="757679"/>
                </a:solidFill>
                <a:latin typeface="Segoe UI"/>
                <a:cs typeface="Segoe UI"/>
              </a:rPr>
              <a:t>Infrastructure Mobility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6497" y="2011806"/>
            <a:ext cx="4668520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50"/>
              </a:lnSpc>
              <a:spcBef>
                <a:spcPts val="100"/>
              </a:spcBef>
            </a:pP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Different</a:t>
            </a:r>
            <a:r>
              <a:rPr sz="3200" b="1" spc="-4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products</a:t>
            </a:r>
            <a:endParaRPr sz="3200">
              <a:latin typeface="Segoe UI Black"/>
              <a:cs typeface="Segoe UI Black"/>
            </a:endParaRPr>
          </a:p>
          <a:p>
            <a:pPr marL="12700">
              <a:lnSpc>
                <a:spcPts val="3450"/>
              </a:lnSpc>
            </a:pP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for</a:t>
            </a:r>
            <a:r>
              <a:rPr sz="3200" b="1" spc="-4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unique</a:t>
            </a:r>
            <a:r>
              <a:rPr sz="3200" b="1" spc="-4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applications</a:t>
            </a:r>
            <a:endParaRPr sz="3200">
              <a:latin typeface="Segoe UI Black"/>
              <a:cs typeface="Segoe UI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0143" y="2960268"/>
            <a:ext cx="1306830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100"/>
              </a:spcBef>
            </a:pPr>
            <a:r>
              <a:rPr sz="2200" spc="-10" dirty="0">
                <a:solidFill>
                  <a:srgbClr val="757679"/>
                </a:solidFill>
                <a:latin typeface="Segoe UI"/>
                <a:cs typeface="Segoe UI"/>
              </a:rPr>
              <a:t>Aerospace Health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57069" y="2960268"/>
            <a:ext cx="1200785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100"/>
              </a:spcBef>
            </a:pPr>
            <a:r>
              <a:rPr sz="2200" spc="-10" dirty="0">
                <a:solidFill>
                  <a:srgbClr val="757679"/>
                </a:solidFill>
                <a:latin typeface="Segoe UI"/>
                <a:cs typeface="Segoe UI"/>
              </a:rPr>
              <a:t>Energy </a:t>
            </a: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Oil</a:t>
            </a:r>
            <a:r>
              <a:rPr sz="22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&amp;</a:t>
            </a:r>
            <a:r>
              <a:rPr sz="22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spc="-25" dirty="0">
                <a:solidFill>
                  <a:srgbClr val="757679"/>
                </a:solidFill>
                <a:latin typeface="Segoe UI"/>
                <a:cs typeface="Segoe UI"/>
              </a:rPr>
              <a:t>Gas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6497" y="4574539"/>
            <a:ext cx="5461635" cy="178117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 marR="5080">
              <a:lnSpc>
                <a:spcPct val="79700"/>
              </a:lnSpc>
              <a:spcBef>
                <a:spcPts val="880"/>
              </a:spcBef>
            </a:pP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More</a:t>
            </a:r>
            <a:r>
              <a:rPr sz="32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than</a:t>
            </a:r>
            <a:r>
              <a:rPr sz="3200" b="1" spc="-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400</a:t>
            </a:r>
            <a:r>
              <a:rPr sz="3200" b="1" spc="-3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clients</a:t>
            </a:r>
            <a:r>
              <a:rPr sz="3200" b="1" spc="-1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in</a:t>
            </a:r>
            <a:r>
              <a:rPr sz="3200" b="1" spc="-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spc="-25" dirty="0">
                <a:solidFill>
                  <a:srgbClr val="202F27"/>
                </a:solidFill>
                <a:latin typeface="Segoe UI Black"/>
                <a:cs typeface="Segoe UI Black"/>
              </a:rPr>
              <a:t>50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countries,</a:t>
            </a:r>
            <a:r>
              <a:rPr sz="3200" b="1" spc="-3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in</a:t>
            </a:r>
            <a:r>
              <a:rPr sz="32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all</a:t>
            </a:r>
            <a:r>
              <a:rPr sz="3200" b="1" spc="-3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continents</a:t>
            </a:r>
            <a:endParaRPr sz="3200">
              <a:latin typeface="Segoe UI Black"/>
              <a:cs typeface="Segoe UI Black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Production</a:t>
            </a:r>
            <a:r>
              <a:rPr sz="2200" spc="-7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capacity</a:t>
            </a:r>
            <a:r>
              <a:rPr sz="2200" spc="-9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that</a:t>
            </a:r>
            <a:r>
              <a:rPr sz="2200" spc="-7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757679"/>
                </a:solidFill>
                <a:latin typeface="Segoe UI"/>
                <a:cs typeface="Segoe UI"/>
              </a:rPr>
              <a:t>exceeds</a:t>
            </a:r>
            <a:endParaRPr sz="2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current</a:t>
            </a:r>
            <a:r>
              <a:rPr sz="2200" spc="-10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global</a:t>
            </a:r>
            <a:r>
              <a:rPr sz="2200" spc="-8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757679"/>
                </a:solidFill>
                <a:latin typeface="Segoe UI"/>
                <a:cs typeface="Segoe UI"/>
              </a:rPr>
              <a:t>demand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6497" y="6966965"/>
            <a:ext cx="4194810" cy="157162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 marR="5080">
              <a:lnSpc>
                <a:spcPct val="79700"/>
              </a:lnSpc>
              <a:spcBef>
                <a:spcPts val="880"/>
              </a:spcBef>
              <a:tabLst>
                <a:tab pos="1192530" algn="l"/>
              </a:tabLst>
            </a:pPr>
            <a:r>
              <a:rPr sz="32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Over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	60M</a:t>
            </a:r>
            <a:r>
              <a:rPr sz="3200" b="1" spc="-3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USD</a:t>
            </a:r>
            <a:r>
              <a:rPr sz="3200" b="1" spc="-3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spc="-25" dirty="0">
                <a:solidFill>
                  <a:srgbClr val="202F27"/>
                </a:solidFill>
                <a:latin typeface="Segoe UI Black"/>
                <a:cs typeface="Segoe UI Black"/>
              </a:rPr>
              <a:t>per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year</a:t>
            </a:r>
            <a:r>
              <a:rPr sz="32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invested</a:t>
            </a:r>
            <a:r>
              <a:rPr sz="3200" b="1" spc="-6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202F27"/>
                </a:solidFill>
                <a:latin typeface="Segoe UI Black"/>
                <a:cs typeface="Segoe UI Black"/>
              </a:rPr>
              <a:t>in</a:t>
            </a:r>
            <a:r>
              <a:rPr sz="3200" b="1" spc="-1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200" b="1" spc="-25" dirty="0">
                <a:solidFill>
                  <a:srgbClr val="202F27"/>
                </a:solidFill>
                <a:latin typeface="Segoe UI Black"/>
                <a:cs typeface="Segoe UI Black"/>
              </a:rPr>
              <a:t>R&amp;D</a:t>
            </a:r>
            <a:endParaRPr sz="3200">
              <a:latin typeface="Segoe UI Black"/>
              <a:cs typeface="Segoe UI Black"/>
            </a:endParaRPr>
          </a:p>
          <a:p>
            <a:pPr marL="12700" marR="871219">
              <a:lnSpc>
                <a:spcPts val="2110"/>
              </a:lnSpc>
              <a:spcBef>
                <a:spcPts val="1030"/>
              </a:spcBef>
            </a:pP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Partnership</a:t>
            </a:r>
            <a:r>
              <a:rPr sz="2200" spc="-5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with</a:t>
            </a:r>
            <a:r>
              <a:rPr sz="22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the</a:t>
            </a:r>
            <a:r>
              <a:rPr sz="2200" spc="-5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spc="-20" dirty="0">
                <a:solidFill>
                  <a:srgbClr val="757679"/>
                </a:solidFill>
                <a:latin typeface="Segoe UI"/>
                <a:cs typeface="Segoe UI"/>
              </a:rPr>
              <a:t>most </a:t>
            </a: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renowned</a:t>
            </a:r>
            <a:r>
              <a:rPr sz="2200" spc="-1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757679"/>
                </a:solidFill>
                <a:latin typeface="Segoe UI"/>
                <a:cs typeface="Segoe UI"/>
              </a:rPr>
              <a:t>research</a:t>
            </a:r>
            <a:r>
              <a:rPr sz="2200" spc="-1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200" spc="-10" dirty="0">
                <a:solidFill>
                  <a:srgbClr val="757679"/>
                </a:solidFill>
                <a:latin typeface="Segoe UI"/>
                <a:cs typeface="Segoe UI"/>
              </a:rPr>
              <a:t>centers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37676" y="7133843"/>
            <a:ext cx="481965" cy="603885"/>
          </a:xfrm>
          <a:custGeom>
            <a:avLst/>
            <a:gdLst/>
            <a:ahLst/>
            <a:cxnLst/>
            <a:rect l="l" t="t" r="r" b="b"/>
            <a:pathLst>
              <a:path w="481965" h="603884">
                <a:moveTo>
                  <a:pt x="203707" y="603503"/>
                </a:moveTo>
                <a:lnTo>
                  <a:pt x="355092" y="603503"/>
                </a:lnTo>
                <a:lnTo>
                  <a:pt x="355092" y="231647"/>
                </a:lnTo>
                <a:lnTo>
                  <a:pt x="128016" y="231647"/>
                </a:lnTo>
                <a:lnTo>
                  <a:pt x="128016" y="603503"/>
                </a:lnTo>
                <a:lnTo>
                  <a:pt x="203707" y="603503"/>
                </a:lnTo>
                <a:close/>
              </a:path>
              <a:path w="481965" h="603884">
                <a:moveTo>
                  <a:pt x="152400" y="231647"/>
                </a:moveTo>
                <a:lnTo>
                  <a:pt x="329183" y="231647"/>
                </a:lnTo>
                <a:lnTo>
                  <a:pt x="329183" y="167639"/>
                </a:lnTo>
                <a:lnTo>
                  <a:pt x="152400" y="167639"/>
                </a:lnTo>
                <a:lnTo>
                  <a:pt x="152400" y="231647"/>
                </a:lnTo>
                <a:close/>
              </a:path>
              <a:path w="481965" h="603884">
                <a:moveTo>
                  <a:pt x="204216" y="167639"/>
                </a:moveTo>
                <a:lnTo>
                  <a:pt x="278892" y="167639"/>
                </a:lnTo>
                <a:lnTo>
                  <a:pt x="278892" y="102107"/>
                </a:lnTo>
                <a:lnTo>
                  <a:pt x="204216" y="102107"/>
                </a:lnTo>
                <a:lnTo>
                  <a:pt x="204216" y="167639"/>
                </a:lnTo>
                <a:close/>
              </a:path>
              <a:path w="481965" h="603884">
                <a:moveTo>
                  <a:pt x="178307" y="294131"/>
                </a:moveTo>
                <a:lnTo>
                  <a:pt x="304800" y="294131"/>
                </a:lnTo>
              </a:path>
              <a:path w="481965" h="603884">
                <a:moveTo>
                  <a:pt x="178307" y="371856"/>
                </a:moveTo>
                <a:lnTo>
                  <a:pt x="304800" y="371856"/>
                </a:lnTo>
              </a:path>
              <a:path w="481965" h="603884">
                <a:moveTo>
                  <a:pt x="178307" y="449579"/>
                </a:moveTo>
                <a:lnTo>
                  <a:pt x="304800" y="449579"/>
                </a:lnTo>
              </a:path>
              <a:path w="481965" h="603884">
                <a:moveTo>
                  <a:pt x="178307" y="525779"/>
                </a:moveTo>
                <a:lnTo>
                  <a:pt x="304800" y="525779"/>
                </a:lnTo>
              </a:path>
              <a:path w="481965" h="603884">
                <a:moveTo>
                  <a:pt x="355092" y="603503"/>
                </a:moveTo>
                <a:lnTo>
                  <a:pt x="481583" y="603503"/>
                </a:lnTo>
                <a:lnTo>
                  <a:pt x="481583" y="257556"/>
                </a:lnTo>
                <a:lnTo>
                  <a:pt x="355092" y="257556"/>
                </a:lnTo>
              </a:path>
              <a:path w="481965" h="603884">
                <a:moveTo>
                  <a:pt x="419100" y="371856"/>
                </a:moveTo>
                <a:lnTo>
                  <a:pt x="419100" y="411479"/>
                </a:lnTo>
              </a:path>
              <a:path w="481965" h="603884">
                <a:moveTo>
                  <a:pt x="419100" y="309371"/>
                </a:moveTo>
                <a:lnTo>
                  <a:pt x="419100" y="345947"/>
                </a:lnTo>
              </a:path>
              <a:path w="481965" h="603884">
                <a:moveTo>
                  <a:pt x="419100" y="435863"/>
                </a:moveTo>
                <a:lnTo>
                  <a:pt x="419100" y="473963"/>
                </a:lnTo>
              </a:path>
              <a:path w="481965" h="603884">
                <a:moveTo>
                  <a:pt x="419100" y="513588"/>
                </a:moveTo>
                <a:lnTo>
                  <a:pt x="419100" y="551688"/>
                </a:lnTo>
              </a:path>
              <a:path w="481965" h="603884">
                <a:moveTo>
                  <a:pt x="240792" y="102107"/>
                </a:moveTo>
                <a:lnTo>
                  <a:pt x="240792" y="0"/>
                </a:lnTo>
              </a:path>
              <a:path w="481965" h="603884">
                <a:moveTo>
                  <a:pt x="329183" y="192024"/>
                </a:moveTo>
                <a:lnTo>
                  <a:pt x="457200" y="192024"/>
                </a:lnTo>
                <a:lnTo>
                  <a:pt x="457200" y="257556"/>
                </a:lnTo>
              </a:path>
              <a:path w="481965" h="603884">
                <a:moveTo>
                  <a:pt x="50292" y="473963"/>
                </a:moveTo>
                <a:lnTo>
                  <a:pt x="76200" y="473963"/>
                </a:lnTo>
              </a:path>
              <a:path w="481965" h="603884">
                <a:moveTo>
                  <a:pt x="50292" y="321563"/>
                </a:moveTo>
                <a:lnTo>
                  <a:pt x="76200" y="321563"/>
                </a:lnTo>
              </a:path>
              <a:path w="481965" h="603884">
                <a:moveTo>
                  <a:pt x="50292" y="269747"/>
                </a:moveTo>
                <a:lnTo>
                  <a:pt x="76200" y="269747"/>
                </a:lnTo>
              </a:path>
              <a:path w="481965" h="603884">
                <a:moveTo>
                  <a:pt x="50292" y="371856"/>
                </a:moveTo>
                <a:lnTo>
                  <a:pt x="76200" y="371856"/>
                </a:lnTo>
              </a:path>
              <a:path w="481965" h="603884">
                <a:moveTo>
                  <a:pt x="50292" y="423671"/>
                </a:moveTo>
                <a:lnTo>
                  <a:pt x="76200" y="423671"/>
                </a:lnTo>
              </a:path>
              <a:path w="481965" h="603884">
                <a:moveTo>
                  <a:pt x="50292" y="525779"/>
                </a:moveTo>
                <a:lnTo>
                  <a:pt x="76200" y="525779"/>
                </a:lnTo>
              </a:path>
              <a:path w="481965" h="603884">
                <a:moveTo>
                  <a:pt x="152400" y="141985"/>
                </a:moveTo>
                <a:lnTo>
                  <a:pt x="152400" y="52196"/>
                </a:lnTo>
                <a:lnTo>
                  <a:pt x="139826" y="39624"/>
                </a:lnTo>
                <a:lnTo>
                  <a:pt x="0" y="179831"/>
                </a:lnTo>
                <a:lnTo>
                  <a:pt x="0" y="603503"/>
                </a:lnTo>
                <a:lnTo>
                  <a:pt x="114680" y="603503"/>
                </a:lnTo>
              </a:path>
            </a:pathLst>
          </a:custGeom>
          <a:ln w="12700">
            <a:solidFill>
              <a:srgbClr val="202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927338" y="4827777"/>
            <a:ext cx="560070" cy="688340"/>
            <a:chOff x="8927338" y="4827777"/>
            <a:chExt cx="560070" cy="688340"/>
          </a:xfrm>
        </p:grpSpPr>
        <p:sp>
          <p:nvSpPr>
            <p:cNvPr id="11" name="object 11"/>
            <p:cNvSpPr/>
            <p:nvPr/>
          </p:nvSpPr>
          <p:spPr>
            <a:xfrm>
              <a:off x="8933688" y="4834127"/>
              <a:ext cx="265430" cy="375285"/>
            </a:xfrm>
            <a:custGeom>
              <a:avLst/>
              <a:gdLst/>
              <a:ahLst/>
              <a:cxnLst/>
              <a:rect l="l" t="t" r="r" b="b"/>
              <a:pathLst>
                <a:path w="265429" h="375285">
                  <a:moveTo>
                    <a:pt x="132587" y="374903"/>
                  </a:moveTo>
                  <a:lnTo>
                    <a:pt x="153918" y="325348"/>
                  </a:lnTo>
                  <a:lnTo>
                    <a:pt x="181694" y="286008"/>
                  </a:lnTo>
                  <a:lnTo>
                    <a:pt x="211312" y="252094"/>
                  </a:lnTo>
                  <a:lnTo>
                    <a:pt x="238167" y="218816"/>
                  </a:lnTo>
                  <a:lnTo>
                    <a:pt x="257656" y="181381"/>
                  </a:lnTo>
                  <a:lnTo>
                    <a:pt x="265175" y="135000"/>
                  </a:lnTo>
                  <a:lnTo>
                    <a:pt x="258104" y="93602"/>
                  </a:lnTo>
                  <a:lnTo>
                    <a:pt x="238658" y="56701"/>
                  </a:lnTo>
                  <a:lnTo>
                    <a:pt x="209489" y="27001"/>
                  </a:lnTo>
                  <a:lnTo>
                    <a:pt x="173248" y="7200"/>
                  </a:lnTo>
                  <a:lnTo>
                    <a:pt x="132587" y="0"/>
                  </a:lnTo>
                  <a:lnTo>
                    <a:pt x="91927" y="7200"/>
                  </a:lnTo>
                  <a:lnTo>
                    <a:pt x="55686" y="27001"/>
                  </a:lnTo>
                  <a:lnTo>
                    <a:pt x="26517" y="56701"/>
                  </a:lnTo>
                  <a:lnTo>
                    <a:pt x="7071" y="93602"/>
                  </a:lnTo>
                  <a:lnTo>
                    <a:pt x="0" y="135000"/>
                  </a:lnTo>
                  <a:lnTo>
                    <a:pt x="7519" y="181381"/>
                  </a:lnTo>
                  <a:lnTo>
                    <a:pt x="27008" y="218816"/>
                  </a:lnTo>
                  <a:lnTo>
                    <a:pt x="53863" y="252094"/>
                  </a:lnTo>
                  <a:lnTo>
                    <a:pt x="83481" y="286008"/>
                  </a:lnTo>
                  <a:lnTo>
                    <a:pt x="111257" y="325348"/>
                  </a:lnTo>
                  <a:lnTo>
                    <a:pt x="132587" y="374903"/>
                  </a:lnTo>
                </a:path>
              </a:pathLst>
            </a:custGeom>
            <a:ln w="12699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5730" y="4917693"/>
              <a:ext cx="101092" cy="1026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83624" y="5074919"/>
              <a:ext cx="297180" cy="193675"/>
            </a:xfrm>
            <a:custGeom>
              <a:avLst/>
              <a:gdLst/>
              <a:ahLst/>
              <a:cxnLst/>
              <a:rect l="l" t="t" r="r" b="b"/>
              <a:pathLst>
                <a:path w="297179" h="193675">
                  <a:moveTo>
                    <a:pt x="297179" y="193548"/>
                  </a:moveTo>
                  <a:lnTo>
                    <a:pt x="237047" y="193548"/>
                  </a:lnTo>
                  <a:lnTo>
                    <a:pt x="206168" y="193548"/>
                  </a:lnTo>
                  <a:lnTo>
                    <a:pt x="194792" y="193548"/>
                  </a:lnTo>
                  <a:lnTo>
                    <a:pt x="193167" y="193548"/>
                  </a:lnTo>
                  <a:lnTo>
                    <a:pt x="175986" y="176367"/>
                  </a:lnTo>
                  <a:lnTo>
                    <a:pt x="167163" y="167544"/>
                  </a:lnTo>
                  <a:lnTo>
                    <a:pt x="163913" y="164294"/>
                  </a:lnTo>
                  <a:lnTo>
                    <a:pt x="163449" y="163829"/>
                  </a:lnTo>
                  <a:lnTo>
                    <a:pt x="148590" y="163829"/>
                  </a:lnTo>
                  <a:lnTo>
                    <a:pt x="133730" y="178688"/>
                  </a:lnTo>
                  <a:lnTo>
                    <a:pt x="116550" y="178688"/>
                  </a:lnTo>
                  <a:lnTo>
                    <a:pt x="107727" y="178688"/>
                  </a:lnTo>
                  <a:lnTo>
                    <a:pt x="104477" y="178688"/>
                  </a:lnTo>
                  <a:lnTo>
                    <a:pt x="104012" y="178688"/>
                  </a:lnTo>
                  <a:lnTo>
                    <a:pt x="69651" y="144254"/>
                  </a:lnTo>
                  <a:lnTo>
                    <a:pt x="52006" y="126571"/>
                  </a:lnTo>
                  <a:lnTo>
                    <a:pt x="45505" y="120056"/>
                  </a:lnTo>
                  <a:lnTo>
                    <a:pt x="44576" y="119125"/>
                  </a:lnTo>
                  <a:lnTo>
                    <a:pt x="18805" y="119125"/>
                  </a:lnTo>
                  <a:lnTo>
                    <a:pt x="5572" y="119125"/>
                  </a:lnTo>
                  <a:lnTo>
                    <a:pt x="696" y="119125"/>
                  </a:lnTo>
                  <a:lnTo>
                    <a:pt x="0" y="119125"/>
                  </a:lnTo>
                  <a:lnTo>
                    <a:pt x="0" y="101871"/>
                  </a:lnTo>
                  <a:lnTo>
                    <a:pt x="0" y="93011"/>
                  </a:lnTo>
                  <a:lnTo>
                    <a:pt x="0" y="89747"/>
                  </a:lnTo>
                  <a:lnTo>
                    <a:pt x="0" y="89280"/>
                  </a:lnTo>
                  <a:lnTo>
                    <a:pt x="2553" y="78368"/>
                  </a:lnTo>
                  <a:lnTo>
                    <a:pt x="9286" y="68849"/>
                  </a:lnTo>
                  <a:lnTo>
                    <a:pt x="18805" y="62116"/>
                  </a:lnTo>
                  <a:lnTo>
                    <a:pt x="29718" y="59562"/>
                  </a:lnTo>
                  <a:lnTo>
                    <a:pt x="46898" y="59562"/>
                  </a:lnTo>
                  <a:lnTo>
                    <a:pt x="55721" y="59562"/>
                  </a:lnTo>
                  <a:lnTo>
                    <a:pt x="58971" y="59562"/>
                  </a:lnTo>
                  <a:lnTo>
                    <a:pt x="59435" y="59562"/>
                  </a:lnTo>
                  <a:lnTo>
                    <a:pt x="76616" y="42308"/>
                  </a:lnTo>
                  <a:lnTo>
                    <a:pt x="85439" y="33448"/>
                  </a:lnTo>
                  <a:lnTo>
                    <a:pt x="88689" y="30184"/>
                  </a:lnTo>
                  <a:lnTo>
                    <a:pt x="89153" y="29717"/>
                  </a:lnTo>
                  <a:lnTo>
                    <a:pt x="114925" y="29717"/>
                  </a:lnTo>
                  <a:lnTo>
                    <a:pt x="128158" y="29717"/>
                  </a:lnTo>
                  <a:lnTo>
                    <a:pt x="133034" y="29717"/>
                  </a:lnTo>
                  <a:lnTo>
                    <a:pt x="133730" y="29717"/>
                  </a:lnTo>
                  <a:lnTo>
                    <a:pt x="150911" y="12537"/>
                  </a:lnTo>
                  <a:lnTo>
                    <a:pt x="159734" y="3714"/>
                  </a:lnTo>
                  <a:lnTo>
                    <a:pt x="162984" y="464"/>
                  </a:lnTo>
                  <a:lnTo>
                    <a:pt x="163449" y="0"/>
                  </a:lnTo>
                  <a:lnTo>
                    <a:pt x="206400" y="0"/>
                  </a:lnTo>
                  <a:lnTo>
                    <a:pt x="228457" y="0"/>
                  </a:lnTo>
                  <a:lnTo>
                    <a:pt x="236583" y="0"/>
                  </a:lnTo>
                  <a:lnTo>
                    <a:pt x="237744" y="0"/>
                  </a:lnTo>
                </a:path>
              </a:pathLst>
            </a:custGeom>
            <a:ln w="12700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4122" y="5233161"/>
              <a:ext cx="191007" cy="2062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33688" y="4952999"/>
              <a:ext cx="547370" cy="556260"/>
            </a:xfrm>
            <a:custGeom>
              <a:avLst/>
              <a:gdLst/>
              <a:ahLst/>
              <a:cxnLst/>
              <a:rect l="l" t="t" r="r" b="b"/>
              <a:pathLst>
                <a:path w="547370" h="556260">
                  <a:moveTo>
                    <a:pt x="295782" y="0"/>
                  </a:moveTo>
                  <a:lnTo>
                    <a:pt x="341396" y="7690"/>
                  </a:lnTo>
                  <a:lnTo>
                    <a:pt x="384148" y="22771"/>
                  </a:lnTo>
                  <a:lnTo>
                    <a:pt x="423370" y="44562"/>
                  </a:lnTo>
                  <a:lnTo>
                    <a:pt x="458394" y="72384"/>
                  </a:lnTo>
                  <a:lnTo>
                    <a:pt x="488550" y="105556"/>
                  </a:lnTo>
                  <a:lnTo>
                    <a:pt x="513169" y="143397"/>
                  </a:lnTo>
                  <a:lnTo>
                    <a:pt x="531582" y="185226"/>
                  </a:lnTo>
                  <a:lnTo>
                    <a:pt x="543121" y="230364"/>
                  </a:lnTo>
                  <a:lnTo>
                    <a:pt x="547115" y="278130"/>
                  </a:lnTo>
                  <a:lnTo>
                    <a:pt x="542722" y="328241"/>
                  </a:lnTo>
                  <a:lnTo>
                    <a:pt x="530050" y="375357"/>
                  </a:lnTo>
                  <a:lnTo>
                    <a:pt x="509862" y="418704"/>
                  </a:lnTo>
                  <a:lnTo>
                    <a:pt x="482919" y="457508"/>
                  </a:lnTo>
                  <a:lnTo>
                    <a:pt x="449984" y="490993"/>
                  </a:lnTo>
                  <a:lnTo>
                    <a:pt x="411818" y="518385"/>
                  </a:lnTo>
                  <a:lnTo>
                    <a:pt x="369184" y="538910"/>
                  </a:lnTo>
                  <a:lnTo>
                    <a:pt x="322843" y="551793"/>
                  </a:lnTo>
                  <a:lnTo>
                    <a:pt x="273557" y="556260"/>
                  </a:lnTo>
                  <a:lnTo>
                    <a:pt x="224272" y="551793"/>
                  </a:lnTo>
                  <a:lnTo>
                    <a:pt x="177931" y="538910"/>
                  </a:lnTo>
                  <a:lnTo>
                    <a:pt x="135297" y="518385"/>
                  </a:lnTo>
                  <a:lnTo>
                    <a:pt x="97131" y="490993"/>
                  </a:lnTo>
                  <a:lnTo>
                    <a:pt x="64196" y="457508"/>
                  </a:lnTo>
                  <a:lnTo>
                    <a:pt x="37253" y="418704"/>
                  </a:lnTo>
                  <a:lnTo>
                    <a:pt x="17065" y="375357"/>
                  </a:lnTo>
                  <a:lnTo>
                    <a:pt x="4393" y="328241"/>
                  </a:lnTo>
                  <a:lnTo>
                    <a:pt x="0" y="278130"/>
                  </a:lnTo>
                  <a:lnTo>
                    <a:pt x="2016" y="244433"/>
                  </a:lnTo>
                  <a:lnTo>
                    <a:pt x="7842" y="211439"/>
                  </a:lnTo>
                  <a:lnTo>
                    <a:pt x="17144" y="179849"/>
                  </a:lnTo>
                  <a:lnTo>
                    <a:pt x="29590" y="150368"/>
                  </a:lnTo>
                </a:path>
              </a:pathLst>
            </a:custGeom>
            <a:ln w="12700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8848343" y="2141219"/>
            <a:ext cx="681355" cy="690880"/>
          </a:xfrm>
          <a:custGeom>
            <a:avLst/>
            <a:gdLst/>
            <a:ahLst/>
            <a:cxnLst/>
            <a:rect l="l" t="t" r="r" b="b"/>
            <a:pathLst>
              <a:path w="681354" h="690880">
                <a:moveTo>
                  <a:pt x="458724" y="345948"/>
                </a:moveTo>
                <a:lnTo>
                  <a:pt x="504444" y="356616"/>
                </a:lnTo>
              </a:path>
              <a:path w="681354" h="690880">
                <a:moveTo>
                  <a:pt x="339851" y="315468"/>
                </a:moveTo>
                <a:lnTo>
                  <a:pt x="428244" y="336803"/>
                </a:lnTo>
              </a:path>
              <a:path w="681354" h="690880">
                <a:moveTo>
                  <a:pt x="237744" y="326135"/>
                </a:moveTo>
                <a:lnTo>
                  <a:pt x="281685" y="300227"/>
                </a:lnTo>
                <a:lnTo>
                  <a:pt x="310896" y="307594"/>
                </a:lnTo>
              </a:path>
              <a:path w="681354" h="690880">
                <a:moveTo>
                  <a:pt x="164591" y="374903"/>
                </a:moveTo>
                <a:lnTo>
                  <a:pt x="208787" y="345948"/>
                </a:lnTo>
              </a:path>
              <a:path w="681354" h="690880">
                <a:moveTo>
                  <a:pt x="533400" y="364235"/>
                </a:moveTo>
                <a:lnTo>
                  <a:pt x="577596" y="375284"/>
                </a:lnTo>
                <a:lnTo>
                  <a:pt x="577596" y="390144"/>
                </a:lnTo>
                <a:lnTo>
                  <a:pt x="384428" y="510540"/>
                </a:lnTo>
                <a:lnTo>
                  <a:pt x="88391" y="434594"/>
                </a:lnTo>
                <a:lnTo>
                  <a:pt x="88391" y="419734"/>
                </a:lnTo>
                <a:lnTo>
                  <a:pt x="136271" y="390144"/>
                </a:lnTo>
              </a:path>
              <a:path w="681354" h="690880">
                <a:moveTo>
                  <a:pt x="577596" y="90424"/>
                </a:moveTo>
                <a:lnTo>
                  <a:pt x="384428" y="210311"/>
                </a:lnTo>
                <a:lnTo>
                  <a:pt x="88391" y="136525"/>
                </a:lnTo>
                <a:lnTo>
                  <a:pt x="88391" y="119887"/>
                </a:lnTo>
                <a:lnTo>
                  <a:pt x="281558" y="0"/>
                </a:lnTo>
                <a:lnTo>
                  <a:pt x="577596" y="75692"/>
                </a:lnTo>
                <a:lnTo>
                  <a:pt x="577596" y="90424"/>
                </a:lnTo>
                <a:close/>
              </a:path>
              <a:path w="681354" h="690880">
                <a:moveTo>
                  <a:pt x="88391" y="135635"/>
                </a:moveTo>
                <a:lnTo>
                  <a:pt x="88391" y="419100"/>
                </a:lnTo>
              </a:path>
              <a:path w="681354" h="690880">
                <a:moveTo>
                  <a:pt x="384048" y="210311"/>
                </a:moveTo>
                <a:lnTo>
                  <a:pt x="384048" y="510540"/>
                </a:lnTo>
              </a:path>
              <a:path w="681354" h="690880">
                <a:moveTo>
                  <a:pt x="281939" y="256031"/>
                </a:moveTo>
                <a:lnTo>
                  <a:pt x="281939" y="300227"/>
                </a:lnTo>
              </a:path>
              <a:path w="681354" h="690880">
                <a:moveTo>
                  <a:pt x="281939" y="0"/>
                </a:moveTo>
                <a:lnTo>
                  <a:pt x="281939" y="45720"/>
                </a:lnTo>
              </a:path>
              <a:path w="681354" h="690880">
                <a:moveTo>
                  <a:pt x="281939" y="76200"/>
                </a:moveTo>
                <a:lnTo>
                  <a:pt x="281939" y="135635"/>
                </a:lnTo>
              </a:path>
              <a:path w="681354" h="690880">
                <a:moveTo>
                  <a:pt x="281939" y="166116"/>
                </a:moveTo>
                <a:lnTo>
                  <a:pt x="281939" y="224027"/>
                </a:lnTo>
              </a:path>
              <a:path w="681354" h="690880">
                <a:moveTo>
                  <a:pt x="577596" y="76200"/>
                </a:moveTo>
                <a:lnTo>
                  <a:pt x="577596" y="374903"/>
                </a:lnTo>
              </a:path>
              <a:path w="681354" h="690880">
                <a:moveTo>
                  <a:pt x="40639" y="315468"/>
                </a:moveTo>
                <a:lnTo>
                  <a:pt x="20252" y="341401"/>
                </a:lnTo>
                <a:lnTo>
                  <a:pt x="7842" y="368728"/>
                </a:lnTo>
                <a:lnTo>
                  <a:pt x="1670" y="397460"/>
                </a:lnTo>
                <a:lnTo>
                  <a:pt x="0" y="427608"/>
                </a:lnTo>
                <a:lnTo>
                  <a:pt x="4828" y="464064"/>
                </a:lnTo>
                <a:lnTo>
                  <a:pt x="41632" y="529768"/>
                </a:lnTo>
                <a:lnTo>
                  <a:pt x="72393" y="557911"/>
                </a:lnTo>
                <a:lnTo>
                  <a:pt x="110584" y="582177"/>
                </a:lnTo>
                <a:lnTo>
                  <a:pt x="155598" y="602012"/>
                </a:lnTo>
                <a:lnTo>
                  <a:pt x="206827" y="616866"/>
                </a:lnTo>
                <a:lnTo>
                  <a:pt x="263663" y="626183"/>
                </a:lnTo>
                <a:lnTo>
                  <a:pt x="325500" y="629411"/>
                </a:lnTo>
                <a:lnTo>
                  <a:pt x="342608" y="629411"/>
                </a:lnTo>
                <a:lnTo>
                  <a:pt x="351393" y="629411"/>
                </a:lnTo>
                <a:lnTo>
                  <a:pt x="354629" y="629411"/>
                </a:lnTo>
                <a:lnTo>
                  <a:pt x="355091" y="629411"/>
                </a:lnTo>
              </a:path>
              <a:path w="681354" h="690880">
                <a:moveTo>
                  <a:pt x="621919" y="303275"/>
                </a:moveTo>
                <a:lnTo>
                  <a:pt x="651492" y="330555"/>
                </a:lnTo>
                <a:lnTo>
                  <a:pt x="669623" y="361013"/>
                </a:lnTo>
                <a:lnTo>
                  <a:pt x="678729" y="393590"/>
                </a:lnTo>
                <a:lnTo>
                  <a:pt x="681227" y="427227"/>
                </a:lnTo>
                <a:lnTo>
                  <a:pt x="676114" y="463053"/>
                </a:lnTo>
                <a:lnTo>
                  <a:pt x="637026" y="528198"/>
                </a:lnTo>
                <a:lnTo>
                  <a:pt x="604266" y="556371"/>
                </a:lnTo>
                <a:lnTo>
                  <a:pt x="563504" y="580847"/>
                </a:lnTo>
                <a:lnTo>
                  <a:pt x="515350" y="601053"/>
                </a:lnTo>
                <a:lnTo>
                  <a:pt x="460408" y="616416"/>
                </a:lnTo>
                <a:lnTo>
                  <a:pt x="399287" y="626364"/>
                </a:lnTo>
              </a:path>
              <a:path w="681354" h="690880">
                <a:moveTo>
                  <a:pt x="297179" y="569976"/>
                </a:moveTo>
                <a:lnTo>
                  <a:pt x="355091" y="629284"/>
                </a:lnTo>
                <a:lnTo>
                  <a:pt x="297179" y="690372"/>
                </a:lnTo>
              </a:path>
            </a:pathLst>
          </a:custGeom>
          <a:ln w="12700">
            <a:solidFill>
              <a:srgbClr val="202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95755" y="2037714"/>
            <a:ext cx="5088255" cy="55257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0"/>
              </a:spcBef>
            </a:pP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CBMM</a:t>
            </a:r>
            <a:r>
              <a:rPr sz="44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is </a:t>
            </a:r>
            <a:r>
              <a:rPr sz="44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the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world</a:t>
            </a:r>
            <a:r>
              <a:rPr sz="4400" b="1" spc="-40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leader</a:t>
            </a:r>
            <a:r>
              <a:rPr sz="4400" b="1" spc="-60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in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production</a:t>
            </a:r>
            <a:r>
              <a:rPr sz="4400" b="1" spc="-5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and </a:t>
            </a:r>
            <a:r>
              <a:rPr sz="44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commercialization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of</a:t>
            </a:r>
            <a:r>
              <a:rPr sz="4400" b="1" spc="-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Niobium </a:t>
            </a:r>
            <a:r>
              <a:rPr sz="4400" b="1" dirty="0">
                <a:solidFill>
                  <a:srgbClr val="FFFFFF"/>
                </a:solidFill>
                <a:latin typeface="Segoe UI Black"/>
                <a:cs typeface="Segoe UI Black"/>
              </a:rPr>
              <a:t>products</a:t>
            </a:r>
            <a:r>
              <a:rPr sz="4400" b="1" spc="-50" dirty="0">
                <a:solidFill>
                  <a:srgbClr val="FFFFFF"/>
                </a:solidFill>
                <a:latin typeface="Segoe UI Black"/>
                <a:cs typeface="Segoe UI Black"/>
              </a:rPr>
              <a:t>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and</a:t>
            </a:r>
            <a:r>
              <a:rPr sz="44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 has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been</a:t>
            </a:r>
            <a:r>
              <a:rPr sz="4400" b="1" spc="-3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in </a:t>
            </a:r>
            <a:r>
              <a:rPr sz="44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the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market</a:t>
            </a:r>
            <a:r>
              <a:rPr sz="4400" b="1" spc="-30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for</a:t>
            </a:r>
            <a:r>
              <a:rPr sz="4400" b="1" spc="-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spc="-20" dirty="0">
                <a:solidFill>
                  <a:srgbClr val="25312A"/>
                </a:solidFill>
                <a:latin typeface="Segoe UI Black"/>
                <a:cs typeface="Segoe UI Black"/>
              </a:rPr>
              <a:t>over </a:t>
            </a:r>
            <a:r>
              <a:rPr sz="4400" b="1" dirty="0">
                <a:solidFill>
                  <a:srgbClr val="25312A"/>
                </a:solidFill>
                <a:latin typeface="Segoe UI Black"/>
                <a:cs typeface="Segoe UI Black"/>
              </a:rPr>
              <a:t>60</a:t>
            </a:r>
            <a:r>
              <a:rPr sz="4400" b="1" spc="-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44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years</a:t>
            </a:r>
            <a:endParaRPr sz="4400">
              <a:latin typeface="Segoe UI Black"/>
              <a:cs typeface="Segoe UI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62024" y="1425447"/>
            <a:ext cx="15226030" cy="50800"/>
          </a:xfrm>
          <a:custGeom>
            <a:avLst/>
            <a:gdLst/>
            <a:ahLst/>
            <a:cxnLst/>
            <a:rect l="l" t="t" r="r" b="b"/>
            <a:pathLst>
              <a:path w="15226030" h="5080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25400" y="50800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49509" y="31750"/>
                </a:lnTo>
                <a:lnTo>
                  <a:pt x="21843" y="31750"/>
                </a:lnTo>
                <a:lnTo>
                  <a:pt x="19050" y="28955"/>
                </a:lnTo>
                <a:lnTo>
                  <a:pt x="19050" y="21844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15226030" h="50800">
                <a:moveTo>
                  <a:pt x="15200630" y="0"/>
                </a:moveTo>
                <a:lnTo>
                  <a:pt x="15190767" y="2004"/>
                </a:lnTo>
                <a:lnTo>
                  <a:pt x="15182691" y="7461"/>
                </a:lnTo>
                <a:lnTo>
                  <a:pt x="15177234" y="15537"/>
                </a:lnTo>
                <a:lnTo>
                  <a:pt x="15175230" y="25400"/>
                </a:lnTo>
                <a:lnTo>
                  <a:pt x="15177234" y="35262"/>
                </a:lnTo>
                <a:lnTo>
                  <a:pt x="15182691" y="43338"/>
                </a:lnTo>
                <a:lnTo>
                  <a:pt x="15190767" y="48795"/>
                </a:lnTo>
                <a:lnTo>
                  <a:pt x="15200630" y="50800"/>
                </a:lnTo>
                <a:lnTo>
                  <a:pt x="15210545" y="48795"/>
                </a:lnTo>
                <a:lnTo>
                  <a:pt x="15218616" y="43338"/>
                </a:lnTo>
                <a:lnTo>
                  <a:pt x="15224043" y="35262"/>
                </a:lnTo>
                <a:lnTo>
                  <a:pt x="15224751" y="31750"/>
                </a:lnTo>
                <a:lnTo>
                  <a:pt x="15204185" y="31750"/>
                </a:lnTo>
                <a:lnTo>
                  <a:pt x="15206980" y="28955"/>
                </a:lnTo>
                <a:lnTo>
                  <a:pt x="15206980" y="21844"/>
                </a:lnTo>
                <a:lnTo>
                  <a:pt x="15204185" y="19050"/>
                </a:lnTo>
                <a:lnTo>
                  <a:pt x="15224751" y="19050"/>
                </a:lnTo>
                <a:lnTo>
                  <a:pt x="15224043" y="15537"/>
                </a:lnTo>
                <a:lnTo>
                  <a:pt x="15218616" y="7461"/>
                </a:lnTo>
                <a:lnTo>
                  <a:pt x="15210545" y="2004"/>
                </a:lnTo>
                <a:lnTo>
                  <a:pt x="15200630" y="0"/>
                </a:lnTo>
                <a:close/>
              </a:path>
              <a:path w="15226030" h="50800">
                <a:moveTo>
                  <a:pt x="49509" y="19050"/>
                </a:moveTo>
                <a:lnTo>
                  <a:pt x="21843" y="19050"/>
                </a:lnTo>
                <a:lnTo>
                  <a:pt x="19050" y="21844"/>
                </a:lnTo>
                <a:lnTo>
                  <a:pt x="19050" y="28955"/>
                </a:lnTo>
                <a:lnTo>
                  <a:pt x="21843" y="31750"/>
                </a:lnTo>
                <a:lnTo>
                  <a:pt x="49509" y="31750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  <a:path w="15226030" h="50800">
                <a:moveTo>
                  <a:pt x="15176520" y="19050"/>
                </a:moveTo>
                <a:lnTo>
                  <a:pt x="49509" y="19050"/>
                </a:lnTo>
                <a:lnTo>
                  <a:pt x="50800" y="25400"/>
                </a:lnTo>
                <a:lnTo>
                  <a:pt x="49509" y="31750"/>
                </a:lnTo>
                <a:lnTo>
                  <a:pt x="15176520" y="31750"/>
                </a:lnTo>
                <a:lnTo>
                  <a:pt x="15175230" y="25400"/>
                </a:lnTo>
                <a:lnTo>
                  <a:pt x="15176520" y="19050"/>
                </a:lnTo>
                <a:close/>
              </a:path>
              <a:path w="15226030" h="50800">
                <a:moveTo>
                  <a:pt x="15224751" y="19050"/>
                </a:moveTo>
                <a:lnTo>
                  <a:pt x="15204185" y="19050"/>
                </a:lnTo>
                <a:lnTo>
                  <a:pt x="15206980" y="21844"/>
                </a:lnTo>
                <a:lnTo>
                  <a:pt x="15206980" y="28955"/>
                </a:lnTo>
                <a:lnTo>
                  <a:pt x="15204185" y="31750"/>
                </a:lnTo>
                <a:lnTo>
                  <a:pt x="15224751" y="31750"/>
                </a:lnTo>
                <a:lnTo>
                  <a:pt x="15226030" y="25400"/>
                </a:lnTo>
                <a:lnTo>
                  <a:pt x="15224751" y="19050"/>
                </a:lnTo>
                <a:close/>
              </a:path>
            </a:pathLst>
          </a:custGeom>
          <a:solidFill>
            <a:srgbClr val="25312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7837931"/>
            <a:ext cx="17555210" cy="2036445"/>
            <a:chOff x="1523" y="7837931"/>
            <a:chExt cx="17555210" cy="2036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479" y="8898635"/>
              <a:ext cx="3521964" cy="9753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3" y="7837931"/>
              <a:ext cx="17555210" cy="2036445"/>
            </a:xfrm>
            <a:custGeom>
              <a:avLst/>
              <a:gdLst/>
              <a:ahLst/>
              <a:cxnLst/>
              <a:rect l="l" t="t" r="r" b="b"/>
              <a:pathLst>
                <a:path w="17555210" h="2036445">
                  <a:moveTo>
                    <a:pt x="17554956" y="0"/>
                  </a:moveTo>
                  <a:lnTo>
                    <a:pt x="0" y="0"/>
                  </a:lnTo>
                  <a:lnTo>
                    <a:pt x="0" y="2036063"/>
                  </a:lnTo>
                  <a:lnTo>
                    <a:pt x="17554956" y="2036063"/>
                  </a:lnTo>
                  <a:lnTo>
                    <a:pt x="17554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88263" y="1523"/>
            <a:ext cx="6440805" cy="6362700"/>
          </a:xfrm>
          <a:custGeom>
            <a:avLst/>
            <a:gdLst/>
            <a:ahLst/>
            <a:cxnLst/>
            <a:rect l="l" t="t" r="r" b="b"/>
            <a:pathLst>
              <a:path w="6440805" h="6362700">
                <a:moveTo>
                  <a:pt x="6440424" y="0"/>
                </a:moveTo>
                <a:lnTo>
                  <a:pt x="0" y="0"/>
                </a:lnTo>
                <a:lnTo>
                  <a:pt x="0" y="6362700"/>
                </a:lnTo>
                <a:lnTo>
                  <a:pt x="6440424" y="6362700"/>
                </a:lnTo>
                <a:lnTo>
                  <a:pt x="6440424" y="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8263" y="9345167"/>
            <a:ext cx="6440805" cy="528955"/>
          </a:xfrm>
          <a:custGeom>
            <a:avLst/>
            <a:gdLst/>
            <a:ahLst/>
            <a:cxnLst/>
            <a:rect l="l" t="t" r="r" b="b"/>
            <a:pathLst>
              <a:path w="6440805" h="528954">
                <a:moveTo>
                  <a:pt x="6440424" y="0"/>
                </a:moveTo>
                <a:lnTo>
                  <a:pt x="0" y="0"/>
                </a:lnTo>
                <a:lnTo>
                  <a:pt x="0" y="528827"/>
                </a:lnTo>
                <a:lnTo>
                  <a:pt x="6440424" y="528827"/>
                </a:lnTo>
                <a:lnTo>
                  <a:pt x="6440424" y="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4767" y="1705736"/>
            <a:ext cx="22853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0" dirty="0">
                <a:solidFill>
                  <a:srgbClr val="202F27"/>
                </a:solidFill>
              </a:rPr>
              <a:t>CBMM</a:t>
            </a:r>
            <a:endParaRPr sz="5400"/>
          </a:p>
        </p:txBody>
      </p:sp>
      <p:grpSp>
        <p:nvGrpSpPr>
          <p:cNvPr id="8" name="object 8"/>
          <p:cNvGrpSpPr/>
          <p:nvPr/>
        </p:nvGrpSpPr>
        <p:grpSpPr>
          <a:xfrm>
            <a:off x="3366515" y="649223"/>
            <a:ext cx="14016355" cy="8823960"/>
            <a:chOff x="3366515" y="649223"/>
            <a:chExt cx="14016355" cy="88239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6515" y="649223"/>
              <a:ext cx="14016228" cy="88239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3615" y="4253483"/>
              <a:ext cx="277367" cy="2773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35139" y="4255007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2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1" y="0"/>
                  </a:lnTo>
                  <a:lnTo>
                    <a:pt x="181526" y="7028"/>
                  </a:lnTo>
                  <a:lnTo>
                    <a:pt x="219388" y="26602"/>
                  </a:lnTo>
                  <a:lnTo>
                    <a:pt x="249241" y="56455"/>
                  </a:lnTo>
                  <a:lnTo>
                    <a:pt x="268815" y="94317"/>
                  </a:lnTo>
                  <a:lnTo>
                    <a:pt x="275843" y="137922"/>
                  </a:lnTo>
                  <a:lnTo>
                    <a:pt x="268815" y="181526"/>
                  </a:lnTo>
                  <a:lnTo>
                    <a:pt x="249241" y="219388"/>
                  </a:lnTo>
                  <a:lnTo>
                    <a:pt x="219388" y="249241"/>
                  </a:lnTo>
                  <a:lnTo>
                    <a:pt x="181526" y="268815"/>
                  </a:lnTo>
                  <a:lnTo>
                    <a:pt x="137921" y="275843"/>
                  </a:lnTo>
                  <a:lnTo>
                    <a:pt x="94317" y="268815"/>
                  </a:lnTo>
                  <a:lnTo>
                    <a:pt x="56455" y="249241"/>
                  </a:lnTo>
                  <a:lnTo>
                    <a:pt x="26602" y="219388"/>
                  </a:lnTo>
                  <a:lnTo>
                    <a:pt x="7028" y="181526"/>
                  </a:lnTo>
                  <a:lnTo>
                    <a:pt x="0" y="1379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62292" y="4224273"/>
            <a:ext cx="137858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10" dirty="0">
                <a:solidFill>
                  <a:srgbClr val="202F27"/>
                </a:solidFill>
                <a:latin typeface="Segoe UI"/>
                <a:cs typeface="Segoe UI"/>
              </a:rPr>
              <a:t>PITTSBURGH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95945" y="6734302"/>
            <a:ext cx="374015" cy="485140"/>
            <a:chOff x="7695945" y="6734302"/>
            <a:chExt cx="374015" cy="48514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6115" y="6934212"/>
              <a:ext cx="277367" cy="2788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87639" y="6935724"/>
              <a:ext cx="276225" cy="277495"/>
            </a:xfrm>
            <a:custGeom>
              <a:avLst/>
              <a:gdLst/>
              <a:ahLst/>
              <a:cxnLst/>
              <a:rect l="l" t="t" r="r" b="b"/>
              <a:pathLst>
                <a:path w="276225" h="277495">
                  <a:moveTo>
                    <a:pt x="0" y="138684"/>
                  </a:moveTo>
                  <a:lnTo>
                    <a:pt x="7028" y="94853"/>
                  </a:lnTo>
                  <a:lnTo>
                    <a:pt x="26602" y="56784"/>
                  </a:lnTo>
                  <a:lnTo>
                    <a:pt x="56455" y="26761"/>
                  </a:lnTo>
                  <a:lnTo>
                    <a:pt x="94317" y="7071"/>
                  </a:lnTo>
                  <a:lnTo>
                    <a:pt x="137921" y="0"/>
                  </a:lnTo>
                  <a:lnTo>
                    <a:pt x="181526" y="7071"/>
                  </a:lnTo>
                  <a:lnTo>
                    <a:pt x="219388" y="26761"/>
                  </a:lnTo>
                  <a:lnTo>
                    <a:pt x="249241" y="56784"/>
                  </a:lnTo>
                  <a:lnTo>
                    <a:pt x="268815" y="94853"/>
                  </a:lnTo>
                  <a:lnTo>
                    <a:pt x="275843" y="138684"/>
                  </a:lnTo>
                  <a:lnTo>
                    <a:pt x="268815" y="182514"/>
                  </a:lnTo>
                  <a:lnTo>
                    <a:pt x="249241" y="220583"/>
                  </a:lnTo>
                  <a:lnTo>
                    <a:pt x="219388" y="250606"/>
                  </a:lnTo>
                  <a:lnTo>
                    <a:pt x="181526" y="270296"/>
                  </a:lnTo>
                  <a:lnTo>
                    <a:pt x="137921" y="277368"/>
                  </a:lnTo>
                  <a:lnTo>
                    <a:pt x="94317" y="270296"/>
                  </a:lnTo>
                  <a:lnTo>
                    <a:pt x="56455" y="250606"/>
                  </a:lnTo>
                  <a:lnTo>
                    <a:pt x="26602" y="220583"/>
                  </a:lnTo>
                  <a:lnTo>
                    <a:pt x="7028" y="182514"/>
                  </a:lnTo>
                  <a:lnTo>
                    <a:pt x="0" y="1386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0771" y="6739128"/>
              <a:ext cx="277368" cy="2773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02295" y="6740652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2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181526" y="7028"/>
                  </a:lnTo>
                  <a:lnTo>
                    <a:pt x="219388" y="26602"/>
                  </a:lnTo>
                  <a:lnTo>
                    <a:pt x="249241" y="56455"/>
                  </a:lnTo>
                  <a:lnTo>
                    <a:pt x="268815" y="94317"/>
                  </a:lnTo>
                  <a:lnTo>
                    <a:pt x="275844" y="137922"/>
                  </a:lnTo>
                  <a:lnTo>
                    <a:pt x="268815" y="181526"/>
                  </a:lnTo>
                  <a:lnTo>
                    <a:pt x="249241" y="219388"/>
                  </a:lnTo>
                  <a:lnTo>
                    <a:pt x="219388" y="249241"/>
                  </a:lnTo>
                  <a:lnTo>
                    <a:pt x="181526" y="268815"/>
                  </a:lnTo>
                  <a:lnTo>
                    <a:pt x="137922" y="275844"/>
                  </a:lnTo>
                  <a:lnTo>
                    <a:pt x="94317" y="268815"/>
                  </a:lnTo>
                  <a:lnTo>
                    <a:pt x="56455" y="249241"/>
                  </a:lnTo>
                  <a:lnTo>
                    <a:pt x="26602" y="219388"/>
                  </a:lnTo>
                  <a:lnTo>
                    <a:pt x="7028" y="181526"/>
                  </a:lnTo>
                  <a:lnTo>
                    <a:pt x="0" y="1379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48043" y="6625589"/>
            <a:ext cx="2214880" cy="8559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10" dirty="0">
                <a:solidFill>
                  <a:srgbClr val="202F27"/>
                </a:solidFill>
                <a:latin typeface="Segoe UI"/>
                <a:cs typeface="Segoe UI"/>
              </a:rPr>
              <a:t>ARAXA</a:t>
            </a:r>
            <a:endParaRPr sz="17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Segoe UI"/>
              <a:cs typeface="Segoe UI"/>
            </a:endParaRPr>
          </a:p>
          <a:p>
            <a:pPr marL="996950">
              <a:lnSpc>
                <a:spcPct val="100000"/>
              </a:lnSpc>
            </a:pPr>
            <a:r>
              <a:rPr sz="1700" b="1" dirty="0">
                <a:solidFill>
                  <a:srgbClr val="202F27"/>
                </a:solidFill>
                <a:latin typeface="Segoe UI"/>
                <a:cs typeface="Segoe UI"/>
              </a:rPr>
              <a:t>SAO</a:t>
            </a:r>
            <a:r>
              <a:rPr sz="1700" b="1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700" b="1" spc="-10" dirty="0">
                <a:solidFill>
                  <a:srgbClr val="202F27"/>
                </a:solidFill>
                <a:latin typeface="Segoe UI"/>
                <a:cs typeface="Segoe UI"/>
              </a:rPr>
              <a:t>PAULO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873742" y="3821937"/>
            <a:ext cx="529590" cy="555625"/>
            <a:chOff x="9873742" y="3821937"/>
            <a:chExt cx="529590" cy="55562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8568" y="3826763"/>
              <a:ext cx="277367" cy="2773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880092" y="3828287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2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181526" y="7028"/>
                  </a:lnTo>
                  <a:lnTo>
                    <a:pt x="219388" y="26602"/>
                  </a:lnTo>
                  <a:lnTo>
                    <a:pt x="249241" y="56455"/>
                  </a:lnTo>
                  <a:lnTo>
                    <a:pt x="268815" y="94317"/>
                  </a:lnTo>
                  <a:lnTo>
                    <a:pt x="275843" y="137922"/>
                  </a:lnTo>
                  <a:lnTo>
                    <a:pt x="268815" y="181526"/>
                  </a:lnTo>
                  <a:lnTo>
                    <a:pt x="249241" y="219388"/>
                  </a:lnTo>
                  <a:lnTo>
                    <a:pt x="219388" y="249241"/>
                  </a:lnTo>
                  <a:lnTo>
                    <a:pt x="181526" y="268815"/>
                  </a:lnTo>
                  <a:lnTo>
                    <a:pt x="137922" y="275844"/>
                  </a:lnTo>
                  <a:lnTo>
                    <a:pt x="94317" y="268815"/>
                  </a:lnTo>
                  <a:lnTo>
                    <a:pt x="56455" y="249241"/>
                  </a:lnTo>
                  <a:lnTo>
                    <a:pt x="26602" y="219388"/>
                  </a:lnTo>
                  <a:lnTo>
                    <a:pt x="7028" y="181526"/>
                  </a:lnTo>
                  <a:lnTo>
                    <a:pt x="0" y="1379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7836" y="4093463"/>
              <a:ext cx="278892" cy="2773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119360" y="4094987"/>
              <a:ext cx="277495" cy="276225"/>
            </a:xfrm>
            <a:custGeom>
              <a:avLst/>
              <a:gdLst/>
              <a:ahLst/>
              <a:cxnLst/>
              <a:rect l="l" t="t" r="r" b="b"/>
              <a:pathLst>
                <a:path w="277495" h="276225">
                  <a:moveTo>
                    <a:pt x="0" y="137922"/>
                  </a:moveTo>
                  <a:lnTo>
                    <a:pt x="7071" y="94317"/>
                  </a:lnTo>
                  <a:lnTo>
                    <a:pt x="26761" y="56455"/>
                  </a:lnTo>
                  <a:lnTo>
                    <a:pt x="56784" y="26602"/>
                  </a:lnTo>
                  <a:lnTo>
                    <a:pt x="94853" y="7028"/>
                  </a:lnTo>
                  <a:lnTo>
                    <a:pt x="138684" y="0"/>
                  </a:lnTo>
                  <a:lnTo>
                    <a:pt x="182514" y="7028"/>
                  </a:lnTo>
                  <a:lnTo>
                    <a:pt x="220583" y="26602"/>
                  </a:lnTo>
                  <a:lnTo>
                    <a:pt x="250606" y="56455"/>
                  </a:lnTo>
                  <a:lnTo>
                    <a:pt x="270296" y="94317"/>
                  </a:lnTo>
                  <a:lnTo>
                    <a:pt x="277368" y="137922"/>
                  </a:lnTo>
                  <a:lnTo>
                    <a:pt x="270296" y="181526"/>
                  </a:lnTo>
                  <a:lnTo>
                    <a:pt x="250606" y="219388"/>
                  </a:lnTo>
                  <a:lnTo>
                    <a:pt x="220583" y="249241"/>
                  </a:lnTo>
                  <a:lnTo>
                    <a:pt x="182514" y="268815"/>
                  </a:lnTo>
                  <a:lnTo>
                    <a:pt x="138684" y="275844"/>
                  </a:lnTo>
                  <a:lnTo>
                    <a:pt x="94853" y="268815"/>
                  </a:lnTo>
                  <a:lnTo>
                    <a:pt x="56784" y="249241"/>
                  </a:lnTo>
                  <a:lnTo>
                    <a:pt x="26761" y="219388"/>
                  </a:lnTo>
                  <a:lnTo>
                    <a:pt x="7071" y="181526"/>
                  </a:lnTo>
                  <a:lnTo>
                    <a:pt x="0" y="1379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207497" y="3790314"/>
            <a:ext cx="1424305" cy="56261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2095" marR="5080" indent="-240029">
              <a:lnSpc>
                <a:spcPct val="105600"/>
              </a:lnSpc>
              <a:spcBef>
                <a:spcPts val="10"/>
              </a:spcBef>
            </a:pPr>
            <a:r>
              <a:rPr sz="1700" b="1" spc="-10" dirty="0">
                <a:solidFill>
                  <a:srgbClr val="202F27"/>
                </a:solidFill>
                <a:latin typeface="Segoe UI"/>
                <a:cs typeface="Segoe UI"/>
              </a:rPr>
              <a:t>AMSTERDAM GENEVA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8705" y="966596"/>
            <a:ext cx="14042390" cy="5128260"/>
            <a:chOff x="1068705" y="966596"/>
            <a:chExt cx="14042390" cy="5128260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6995" y="4460747"/>
              <a:ext cx="277367" cy="2773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828519" y="4462271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2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181526" y="7028"/>
                  </a:lnTo>
                  <a:lnTo>
                    <a:pt x="219388" y="26602"/>
                  </a:lnTo>
                  <a:lnTo>
                    <a:pt x="249241" y="56455"/>
                  </a:lnTo>
                  <a:lnTo>
                    <a:pt x="268815" y="94317"/>
                  </a:lnTo>
                  <a:lnTo>
                    <a:pt x="275844" y="137922"/>
                  </a:lnTo>
                  <a:lnTo>
                    <a:pt x="268815" y="181526"/>
                  </a:lnTo>
                  <a:lnTo>
                    <a:pt x="249241" y="219388"/>
                  </a:lnTo>
                  <a:lnTo>
                    <a:pt x="219388" y="249241"/>
                  </a:lnTo>
                  <a:lnTo>
                    <a:pt x="181526" y="268815"/>
                  </a:lnTo>
                  <a:lnTo>
                    <a:pt x="137922" y="275844"/>
                  </a:lnTo>
                  <a:lnTo>
                    <a:pt x="94317" y="268815"/>
                  </a:lnTo>
                  <a:lnTo>
                    <a:pt x="56455" y="249241"/>
                  </a:lnTo>
                  <a:lnTo>
                    <a:pt x="26602" y="219388"/>
                  </a:lnTo>
                  <a:lnTo>
                    <a:pt x="7028" y="181526"/>
                  </a:lnTo>
                  <a:lnTo>
                    <a:pt x="0" y="1379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0487" y="5811011"/>
              <a:ext cx="278892" cy="27736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812011" y="5812535"/>
              <a:ext cx="277495" cy="276225"/>
            </a:xfrm>
            <a:custGeom>
              <a:avLst/>
              <a:gdLst/>
              <a:ahLst/>
              <a:cxnLst/>
              <a:rect l="l" t="t" r="r" b="b"/>
              <a:pathLst>
                <a:path w="277494" h="276225">
                  <a:moveTo>
                    <a:pt x="0" y="137922"/>
                  </a:moveTo>
                  <a:lnTo>
                    <a:pt x="7071" y="94317"/>
                  </a:lnTo>
                  <a:lnTo>
                    <a:pt x="26761" y="56455"/>
                  </a:lnTo>
                  <a:lnTo>
                    <a:pt x="56784" y="26602"/>
                  </a:lnTo>
                  <a:lnTo>
                    <a:pt x="94853" y="7028"/>
                  </a:lnTo>
                  <a:lnTo>
                    <a:pt x="138684" y="0"/>
                  </a:lnTo>
                  <a:lnTo>
                    <a:pt x="182514" y="7028"/>
                  </a:lnTo>
                  <a:lnTo>
                    <a:pt x="220583" y="26602"/>
                  </a:lnTo>
                  <a:lnTo>
                    <a:pt x="250606" y="56455"/>
                  </a:lnTo>
                  <a:lnTo>
                    <a:pt x="270296" y="94317"/>
                  </a:lnTo>
                  <a:lnTo>
                    <a:pt x="277368" y="137922"/>
                  </a:lnTo>
                  <a:lnTo>
                    <a:pt x="270296" y="181526"/>
                  </a:lnTo>
                  <a:lnTo>
                    <a:pt x="250606" y="219388"/>
                  </a:lnTo>
                  <a:lnTo>
                    <a:pt x="220583" y="249241"/>
                  </a:lnTo>
                  <a:lnTo>
                    <a:pt x="182514" y="268815"/>
                  </a:lnTo>
                  <a:lnTo>
                    <a:pt x="138684" y="275844"/>
                  </a:lnTo>
                  <a:lnTo>
                    <a:pt x="94853" y="268815"/>
                  </a:lnTo>
                  <a:lnTo>
                    <a:pt x="56784" y="249241"/>
                  </a:lnTo>
                  <a:lnTo>
                    <a:pt x="26761" y="219388"/>
                  </a:lnTo>
                  <a:lnTo>
                    <a:pt x="7071" y="181526"/>
                  </a:lnTo>
                  <a:lnTo>
                    <a:pt x="0" y="1379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78230" y="976121"/>
              <a:ext cx="680085" cy="687705"/>
            </a:xfrm>
            <a:custGeom>
              <a:avLst/>
              <a:gdLst/>
              <a:ahLst/>
              <a:cxnLst/>
              <a:rect l="l" t="t" r="r" b="b"/>
              <a:pathLst>
                <a:path w="680085" h="687705">
                  <a:moveTo>
                    <a:pt x="633730" y="517017"/>
                  </a:moveTo>
                  <a:lnTo>
                    <a:pt x="633730" y="517017"/>
                  </a:lnTo>
                  <a:lnTo>
                    <a:pt x="487044" y="517017"/>
                  </a:lnTo>
                  <a:lnTo>
                    <a:pt x="479297" y="524764"/>
                  </a:lnTo>
                  <a:lnTo>
                    <a:pt x="479297" y="548258"/>
                  </a:lnTo>
                  <a:lnTo>
                    <a:pt x="479297" y="556005"/>
                  </a:lnTo>
                  <a:lnTo>
                    <a:pt x="471550" y="563879"/>
                  </a:lnTo>
                  <a:lnTo>
                    <a:pt x="340232" y="563879"/>
                  </a:lnTo>
                  <a:lnTo>
                    <a:pt x="328928" y="561195"/>
                  </a:lnTo>
                  <a:lnTo>
                    <a:pt x="319039" y="554116"/>
                  </a:lnTo>
                  <a:lnTo>
                    <a:pt x="312033" y="544109"/>
                  </a:lnTo>
                  <a:lnTo>
                    <a:pt x="309372" y="532638"/>
                  </a:lnTo>
                  <a:lnTo>
                    <a:pt x="309372" y="505471"/>
                  </a:lnTo>
                  <a:lnTo>
                    <a:pt x="309372" y="491521"/>
                  </a:lnTo>
                  <a:lnTo>
                    <a:pt x="309372" y="486382"/>
                  </a:lnTo>
                  <a:lnTo>
                    <a:pt x="309372" y="485648"/>
                  </a:lnTo>
                  <a:lnTo>
                    <a:pt x="312033" y="474176"/>
                  </a:lnTo>
                  <a:lnTo>
                    <a:pt x="319039" y="464169"/>
                  </a:lnTo>
                  <a:lnTo>
                    <a:pt x="328928" y="457090"/>
                  </a:lnTo>
                  <a:lnTo>
                    <a:pt x="340232" y="454405"/>
                  </a:lnTo>
                  <a:lnTo>
                    <a:pt x="375989" y="454405"/>
                  </a:lnTo>
                  <a:lnTo>
                    <a:pt x="394350" y="454405"/>
                  </a:lnTo>
                  <a:lnTo>
                    <a:pt x="401115" y="454405"/>
                  </a:lnTo>
                  <a:lnTo>
                    <a:pt x="402081" y="454405"/>
                  </a:lnTo>
                  <a:lnTo>
                    <a:pt x="420737" y="450923"/>
                  </a:lnTo>
                  <a:lnTo>
                    <a:pt x="435403" y="441213"/>
                  </a:lnTo>
                  <a:lnTo>
                    <a:pt x="444998" y="426384"/>
                  </a:lnTo>
                  <a:lnTo>
                    <a:pt x="448436" y="407543"/>
                  </a:lnTo>
                  <a:lnTo>
                    <a:pt x="444998" y="388627"/>
                  </a:lnTo>
                  <a:lnTo>
                    <a:pt x="435403" y="373761"/>
                  </a:lnTo>
                  <a:lnTo>
                    <a:pt x="420737" y="364037"/>
                  </a:lnTo>
                  <a:lnTo>
                    <a:pt x="402081" y="360552"/>
                  </a:lnTo>
                  <a:lnTo>
                    <a:pt x="390723" y="357868"/>
                  </a:lnTo>
                  <a:lnTo>
                    <a:pt x="380841" y="350789"/>
                  </a:lnTo>
                  <a:lnTo>
                    <a:pt x="373864" y="340782"/>
                  </a:lnTo>
                  <a:lnTo>
                    <a:pt x="371220" y="329310"/>
                  </a:lnTo>
                  <a:lnTo>
                    <a:pt x="371220" y="313690"/>
                  </a:lnTo>
                  <a:lnTo>
                    <a:pt x="373864" y="302218"/>
                  </a:lnTo>
                  <a:lnTo>
                    <a:pt x="380841" y="292211"/>
                  </a:lnTo>
                  <a:lnTo>
                    <a:pt x="390723" y="285132"/>
                  </a:lnTo>
                  <a:lnTo>
                    <a:pt x="402081" y="282448"/>
                  </a:lnTo>
                  <a:lnTo>
                    <a:pt x="446722" y="282448"/>
                  </a:lnTo>
                  <a:lnTo>
                    <a:pt x="469645" y="282448"/>
                  </a:lnTo>
                  <a:lnTo>
                    <a:pt x="478091" y="282448"/>
                  </a:lnTo>
                  <a:lnTo>
                    <a:pt x="479297" y="282448"/>
                  </a:lnTo>
                  <a:lnTo>
                    <a:pt x="490656" y="279761"/>
                  </a:lnTo>
                  <a:lnTo>
                    <a:pt x="500538" y="272669"/>
                  </a:lnTo>
                  <a:lnTo>
                    <a:pt x="507515" y="262624"/>
                  </a:lnTo>
                  <a:lnTo>
                    <a:pt x="510158" y="251078"/>
                  </a:lnTo>
                  <a:lnTo>
                    <a:pt x="510158" y="235457"/>
                  </a:lnTo>
                  <a:lnTo>
                    <a:pt x="512822" y="223986"/>
                  </a:lnTo>
                  <a:lnTo>
                    <a:pt x="519842" y="213979"/>
                  </a:lnTo>
                  <a:lnTo>
                    <a:pt x="529768" y="206900"/>
                  </a:lnTo>
                  <a:lnTo>
                    <a:pt x="541147" y="204216"/>
                  </a:lnTo>
                  <a:lnTo>
                    <a:pt x="603629" y="204216"/>
                  </a:lnTo>
                  <a:lnTo>
                    <a:pt x="635714" y="204216"/>
                  </a:lnTo>
                  <a:lnTo>
                    <a:pt x="647535" y="204216"/>
                  </a:lnTo>
                  <a:lnTo>
                    <a:pt x="649224" y="204216"/>
                  </a:lnTo>
                </a:path>
                <a:path w="680085" h="687705">
                  <a:moveTo>
                    <a:pt x="32003" y="469392"/>
                  </a:moveTo>
                  <a:lnTo>
                    <a:pt x="120991" y="469392"/>
                  </a:lnTo>
                  <a:lnTo>
                    <a:pt x="166687" y="469392"/>
                  </a:lnTo>
                  <a:lnTo>
                    <a:pt x="183522" y="469392"/>
                  </a:lnTo>
                  <a:lnTo>
                    <a:pt x="185928" y="469392"/>
                  </a:lnTo>
                  <a:lnTo>
                    <a:pt x="197213" y="466726"/>
                  </a:lnTo>
                  <a:lnTo>
                    <a:pt x="207057" y="459692"/>
                  </a:lnTo>
                  <a:lnTo>
                    <a:pt x="214020" y="449728"/>
                  </a:lnTo>
                  <a:lnTo>
                    <a:pt x="216661" y="438276"/>
                  </a:lnTo>
                  <a:lnTo>
                    <a:pt x="216661" y="420288"/>
                  </a:lnTo>
                  <a:lnTo>
                    <a:pt x="216661" y="411051"/>
                  </a:lnTo>
                  <a:lnTo>
                    <a:pt x="216661" y="407648"/>
                  </a:lnTo>
                  <a:lnTo>
                    <a:pt x="216661" y="407162"/>
                  </a:lnTo>
                  <a:lnTo>
                    <a:pt x="214020" y="395783"/>
                  </a:lnTo>
                  <a:lnTo>
                    <a:pt x="207057" y="385857"/>
                  </a:lnTo>
                  <a:lnTo>
                    <a:pt x="197213" y="378837"/>
                  </a:lnTo>
                  <a:lnTo>
                    <a:pt x="185928" y="376174"/>
                  </a:lnTo>
                  <a:lnTo>
                    <a:pt x="168130" y="376174"/>
                  </a:lnTo>
                  <a:lnTo>
                    <a:pt x="158991" y="376174"/>
                  </a:lnTo>
                  <a:lnTo>
                    <a:pt x="155624" y="376174"/>
                  </a:lnTo>
                  <a:lnTo>
                    <a:pt x="155143" y="376174"/>
                  </a:lnTo>
                  <a:lnTo>
                    <a:pt x="143839" y="373491"/>
                  </a:lnTo>
                  <a:lnTo>
                    <a:pt x="133978" y="366426"/>
                  </a:lnTo>
                  <a:lnTo>
                    <a:pt x="127003" y="356457"/>
                  </a:lnTo>
                  <a:lnTo>
                    <a:pt x="124358" y="345058"/>
                  </a:lnTo>
                  <a:lnTo>
                    <a:pt x="124358" y="329438"/>
                  </a:lnTo>
                  <a:lnTo>
                    <a:pt x="127003" y="318059"/>
                  </a:lnTo>
                  <a:lnTo>
                    <a:pt x="133978" y="308133"/>
                  </a:lnTo>
                  <a:lnTo>
                    <a:pt x="143839" y="301113"/>
                  </a:lnTo>
                  <a:lnTo>
                    <a:pt x="155143" y="298450"/>
                  </a:lnTo>
                  <a:lnTo>
                    <a:pt x="208550" y="298450"/>
                  </a:lnTo>
                  <a:lnTo>
                    <a:pt x="235975" y="298450"/>
                  </a:lnTo>
                  <a:lnTo>
                    <a:pt x="246079" y="298450"/>
                  </a:lnTo>
                  <a:lnTo>
                    <a:pt x="247522" y="298450"/>
                  </a:lnTo>
                  <a:lnTo>
                    <a:pt x="258808" y="295767"/>
                  </a:lnTo>
                  <a:lnTo>
                    <a:pt x="268652" y="288702"/>
                  </a:lnTo>
                  <a:lnTo>
                    <a:pt x="275615" y="278733"/>
                  </a:lnTo>
                  <a:lnTo>
                    <a:pt x="278256" y="267334"/>
                  </a:lnTo>
                  <a:lnTo>
                    <a:pt x="278256" y="249346"/>
                  </a:lnTo>
                  <a:lnTo>
                    <a:pt x="278256" y="240109"/>
                  </a:lnTo>
                  <a:lnTo>
                    <a:pt x="278256" y="236706"/>
                  </a:lnTo>
                  <a:lnTo>
                    <a:pt x="278256" y="236220"/>
                  </a:lnTo>
                  <a:lnTo>
                    <a:pt x="296098" y="236220"/>
                  </a:lnTo>
                  <a:lnTo>
                    <a:pt x="305260" y="236220"/>
                  </a:lnTo>
                  <a:lnTo>
                    <a:pt x="308635" y="236220"/>
                  </a:lnTo>
                  <a:lnTo>
                    <a:pt x="309117" y="236220"/>
                  </a:lnTo>
                  <a:lnTo>
                    <a:pt x="320403" y="233554"/>
                  </a:lnTo>
                  <a:lnTo>
                    <a:pt x="330247" y="226520"/>
                  </a:lnTo>
                  <a:lnTo>
                    <a:pt x="337210" y="216556"/>
                  </a:lnTo>
                  <a:lnTo>
                    <a:pt x="339851" y="205104"/>
                  </a:lnTo>
                  <a:lnTo>
                    <a:pt x="339851" y="189610"/>
                  </a:lnTo>
                  <a:lnTo>
                    <a:pt x="337210" y="178159"/>
                  </a:lnTo>
                  <a:lnTo>
                    <a:pt x="330247" y="168195"/>
                  </a:lnTo>
                  <a:lnTo>
                    <a:pt x="320403" y="161161"/>
                  </a:lnTo>
                  <a:lnTo>
                    <a:pt x="309117" y="158496"/>
                  </a:lnTo>
                  <a:lnTo>
                    <a:pt x="255666" y="158496"/>
                  </a:lnTo>
                  <a:lnTo>
                    <a:pt x="228219" y="158496"/>
                  </a:lnTo>
                  <a:lnTo>
                    <a:pt x="218106" y="158496"/>
                  </a:lnTo>
                  <a:lnTo>
                    <a:pt x="216661" y="158496"/>
                  </a:lnTo>
                  <a:lnTo>
                    <a:pt x="209041" y="158496"/>
                  </a:lnTo>
                  <a:lnTo>
                    <a:pt x="201294" y="166243"/>
                  </a:lnTo>
                  <a:lnTo>
                    <a:pt x="201294" y="189610"/>
                  </a:lnTo>
                  <a:lnTo>
                    <a:pt x="201294" y="197357"/>
                  </a:lnTo>
                  <a:lnTo>
                    <a:pt x="193675" y="205104"/>
                  </a:lnTo>
                  <a:lnTo>
                    <a:pt x="185928" y="205104"/>
                  </a:lnTo>
                  <a:lnTo>
                    <a:pt x="96940" y="205104"/>
                  </a:lnTo>
                  <a:lnTo>
                    <a:pt x="51244" y="205104"/>
                  </a:lnTo>
                  <a:lnTo>
                    <a:pt x="34409" y="205104"/>
                  </a:lnTo>
                  <a:lnTo>
                    <a:pt x="32003" y="205104"/>
                  </a:lnTo>
                </a:path>
                <a:path w="680085" h="687705">
                  <a:moveTo>
                    <a:pt x="0" y="343662"/>
                  </a:moveTo>
                  <a:lnTo>
                    <a:pt x="3102" y="297041"/>
                  </a:lnTo>
                  <a:lnTo>
                    <a:pt x="12139" y="252324"/>
                  </a:lnTo>
                  <a:lnTo>
                    <a:pt x="26707" y="209919"/>
                  </a:lnTo>
                  <a:lnTo>
                    <a:pt x="46400" y="170236"/>
                  </a:lnTo>
                  <a:lnTo>
                    <a:pt x="70812" y="133686"/>
                  </a:lnTo>
                  <a:lnTo>
                    <a:pt x="99541" y="100679"/>
                  </a:lnTo>
                  <a:lnTo>
                    <a:pt x="132179" y="71624"/>
                  </a:lnTo>
                  <a:lnTo>
                    <a:pt x="168322" y="46933"/>
                  </a:lnTo>
                  <a:lnTo>
                    <a:pt x="207567" y="27015"/>
                  </a:lnTo>
                  <a:lnTo>
                    <a:pt x="249506" y="12280"/>
                  </a:lnTo>
                  <a:lnTo>
                    <a:pt x="293736" y="3138"/>
                  </a:lnTo>
                  <a:lnTo>
                    <a:pt x="339851" y="0"/>
                  </a:lnTo>
                  <a:lnTo>
                    <a:pt x="385970" y="3138"/>
                  </a:lnTo>
                  <a:lnTo>
                    <a:pt x="430201" y="12280"/>
                  </a:lnTo>
                  <a:lnTo>
                    <a:pt x="472142" y="27015"/>
                  </a:lnTo>
                  <a:lnTo>
                    <a:pt x="511386" y="46933"/>
                  </a:lnTo>
                  <a:lnTo>
                    <a:pt x="547530" y="71624"/>
                  </a:lnTo>
                  <a:lnTo>
                    <a:pt x="580167" y="100679"/>
                  </a:lnTo>
                  <a:lnTo>
                    <a:pt x="608894" y="133686"/>
                  </a:lnTo>
                  <a:lnTo>
                    <a:pt x="633306" y="170236"/>
                  </a:lnTo>
                  <a:lnTo>
                    <a:pt x="652998" y="209919"/>
                  </a:lnTo>
                  <a:lnTo>
                    <a:pt x="667564" y="252324"/>
                  </a:lnTo>
                  <a:lnTo>
                    <a:pt x="676601" y="297041"/>
                  </a:lnTo>
                  <a:lnTo>
                    <a:pt x="679703" y="343662"/>
                  </a:lnTo>
                  <a:lnTo>
                    <a:pt x="676601" y="390282"/>
                  </a:lnTo>
                  <a:lnTo>
                    <a:pt x="667564" y="434999"/>
                  </a:lnTo>
                  <a:lnTo>
                    <a:pt x="652998" y="477404"/>
                  </a:lnTo>
                  <a:lnTo>
                    <a:pt x="633306" y="517087"/>
                  </a:lnTo>
                  <a:lnTo>
                    <a:pt x="608894" y="553637"/>
                  </a:lnTo>
                  <a:lnTo>
                    <a:pt x="580167" y="586644"/>
                  </a:lnTo>
                  <a:lnTo>
                    <a:pt x="547530" y="615699"/>
                  </a:lnTo>
                  <a:lnTo>
                    <a:pt x="511386" y="640390"/>
                  </a:lnTo>
                  <a:lnTo>
                    <a:pt x="472142" y="660308"/>
                  </a:lnTo>
                  <a:lnTo>
                    <a:pt x="430201" y="675043"/>
                  </a:lnTo>
                  <a:lnTo>
                    <a:pt x="385970" y="684185"/>
                  </a:lnTo>
                  <a:lnTo>
                    <a:pt x="339851" y="687324"/>
                  </a:lnTo>
                  <a:lnTo>
                    <a:pt x="293736" y="684185"/>
                  </a:lnTo>
                  <a:lnTo>
                    <a:pt x="249506" y="675043"/>
                  </a:lnTo>
                  <a:lnTo>
                    <a:pt x="207567" y="660308"/>
                  </a:lnTo>
                  <a:lnTo>
                    <a:pt x="168322" y="640390"/>
                  </a:lnTo>
                  <a:lnTo>
                    <a:pt x="132179" y="615699"/>
                  </a:lnTo>
                  <a:lnTo>
                    <a:pt x="99541" y="586644"/>
                  </a:lnTo>
                  <a:lnTo>
                    <a:pt x="70812" y="553637"/>
                  </a:lnTo>
                  <a:lnTo>
                    <a:pt x="46400" y="517087"/>
                  </a:lnTo>
                  <a:lnTo>
                    <a:pt x="26707" y="477404"/>
                  </a:lnTo>
                  <a:lnTo>
                    <a:pt x="12139" y="434999"/>
                  </a:lnTo>
                  <a:lnTo>
                    <a:pt x="3102" y="390282"/>
                  </a:lnTo>
                  <a:lnTo>
                    <a:pt x="0" y="343662"/>
                  </a:lnTo>
                  <a:close/>
                </a:path>
              </a:pathLst>
            </a:custGeom>
            <a:ln w="19050">
              <a:solidFill>
                <a:srgbClr val="202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37208" y="4611636"/>
              <a:ext cx="277368" cy="2788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238732" y="4613147"/>
              <a:ext cx="276225" cy="277495"/>
            </a:xfrm>
            <a:custGeom>
              <a:avLst/>
              <a:gdLst/>
              <a:ahLst/>
              <a:cxnLst/>
              <a:rect l="l" t="t" r="r" b="b"/>
              <a:pathLst>
                <a:path w="276225" h="277495">
                  <a:moveTo>
                    <a:pt x="0" y="138684"/>
                  </a:moveTo>
                  <a:lnTo>
                    <a:pt x="7028" y="94853"/>
                  </a:lnTo>
                  <a:lnTo>
                    <a:pt x="26602" y="56784"/>
                  </a:lnTo>
                  <a:lnTo>
                    <a:pt x="56455" y="26761"/>
                  </a:lnTo>
                  <a:lnTo>
                    <a:pt x="94317" y="7071"/>
                  </a:lnTo>
                  <a:lnTo>
                    <a:pt x="137921" y="0"/>
                  </a:lnTo>
                  <a:lnTo>
                    <a:pt x="181526" y="7071"/>
                  </a:lnTo>
                  <a:lnTo>
                    <a:pt x="219388" y="26761"/>
                  </a:lnTo>
                  <a:lnTo>
                    <a:pt x="249241" y="56784"/>
                  </a:lnTo>
                  <a:lnTo>
                    <a:pt x="268815" y="94853"/>
                  </a:lnTo>
                  <a:lnTo>
                    <a:pt x="275844" y="138684"/>
                  </a:lnTo>
                  <a:lnTo>
                    <a:pt x="268815" y="182514"/>
                  </a:lnTo>
                  <a:lnTo>
                    <a:pt x="249241" y="220583"/>
                  </a:lnTo>
                  <a:lnTo>
                    <a:pt x="219388" y="250606"/>
                  </a:lnTo>
                  <a:lnTo>
                    <a:pt x="181526" y="270296"/>
                  </a:lnTo>
                  <a:lnTo>
                    <a:pt x="137921" y="277368"/>
                  </a:lnTo>
                  <a:lnTo>
                    <a:pt x="94317" y="270296"/>
                  </a:lnTo>
                  <a:lnTo>
                    <a:pt x="56455" y="250606"/>
                  </a:lnTo>
                  <a:lnTo>
                    <a:pt x="26602" y="220583"/>
                  </a:lnTo>
                  <a:lnTo>
                    <a:pt x="7028" y="182514"/>
                  </a:lnTo>
                  <a:lnTo>
                    <a:pt x="0" y="1386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155926" y="4438014"/>
            <a:ext cx="74676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10" dirty="0">
                <a:solidFill>
                  <a:srgbClr val="202F27"/>
                </a:solidFill>
                <a:latin typeface="Segoe UI"/>
                <a:cs typeface="Segoe UI"/>
              </a:rPr>
              <a:t>TOKYO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140687" y="5788532"/>
            <a:ext cx="126238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10" dirty="0">
                <a:solidFill>
                  <a:srgbClr val="202F27"/>
                </a:solidFill>
                <a:latin typeface="Segoe UI"/>
                <a:cs typeface="Segoe UI"/>
              </a:rPr>
              <a:t>SINGAPORE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4767" y="2078295"/>
            <a:ext cx="5814060" cy="3575050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70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WORLDWIDE</a:t>
            </a:r>
            <a:endParaRPr sz="7000">
              <a:latin typeface="Segoe UI Black"/>
              <a:cs typeface="Segoe UI Black"/>
            </a:endParaRPr>
          </a:p>
          <a:p>
            <a:pPr marL="69215" marR="2773680">
              <a:lnSpc>
                <a:spcPts val="2740"/>
              </a:lnSpc>
              <a:spcBef>
                <a:spcPts val="969"/>
              </a:spcBef>
            </a:pP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CBMM</a:t>
            </a:r>
            <a:r>
              <a:rPr sz="24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is</a:t>
            </a:r>
            <a:r>
              <a:rPr sz="24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able</a:t>
            </a:r>
            <a:r>
              <a:rPr sz="2400" spc="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202F27"/>
                </a:solidFill>
                <a:latin typeface="Segoe UI"/>
                <a:cs typeface="Segoe UI"/>
              </a:rPr>
              <a:t>to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support</a:t>
            </a:r>
            <a:r>
              <a:rPr sz="2400" spc="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your</a:t>
            </a:r>
            <a:r>
              <a:rPr sz="2400" spc="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202F27"/>
                </a:solidFill>
                <a:latin typeface="Segoe UI"/>
                <a:cs typeface="Segoe UI"/>
              </a:rPr>
              <a:t>needs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quickly</a:t>
            </a:r>
            <a:r>
              <a:rPr sz="2400" spc="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and</a:t>
            </a:r>
            <a:r>
              <a:rPr sz="24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spc="-20" dirty="0">
                <a:solidFill>
                  <a:srgbClr val="202F27"/>
                </a:solidFill>
                <a:latin typeface="Segoe UI"/>
                <a:cs typeface="Segoe UI"/>
              </a:rPr>
              <a:t>efficiently,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guaranteed</a:t>
            </a:r>
            <a:r>
              <a:rPr sz="24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202F27"/>
                </a:solidFill>
                <a:latin typeface="Segoe UI"/>
                <a:cs typeface="Segoe UI"/>
              </a:rPr>
              <a:t>by</a:t>
            </a:r>
            <a:endParaRPr sz="2400">
              <a:latin typeface="Segoe UI"/>
              <a:cs typeface="Segoe UI"/>
            </a:endParaRPr>
          </a:p>
          <a:p>
            <a:pPr marL="69215">
              <a:lnSpc>
                <a:spcPts val="2585"/>
              </a:lnSpc>
            </a:pP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a</a:t>
            </a:r>
            <a:r>
              <a:rPr sz="2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global</a:t>
            </a:r>
            <a:r>
              <a:rPr sz="2400" spc="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202F27"/>
                </a:solidFill>
                <a:latin typeface="Segoe UI"/>
                <a:cs typeface="Segoe UI"/>
              </a:rPr>
              <a:t>presence</a:t>
            </a:r>
            <a:endParaRPr sz="2400">
              <a:latin typeface="Segoe UI"/>
              <a:cs typeface="Segoe UI"/>
            </a:endParaRPr>
          </a:p>
          <a:p>
            <a:pPr marL="69215">
              <a:lnSpc>
                <a:spcPts val="2810"/>
              </a:lnSpc>
            </a:pP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and</a:t>
            </a:r>
            <a:r>
              <a:rPr sz="2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202F27"/>
                </a:solidFill>
                <a:latin typeface="Segoe UI"/>
                <a:cs typeface="Segoe UI"/>
              </a:rPr>
              <a:t>robust</a:t>
            </a:r>
            <a:r>
              <a:rPr sz="2400" spc="-10" dirty="0">
                <a:solidFill>
                  <a:srgbClr val="202F27"/>
                </a:solidFill>
                <a:latin typeface="Segoe UI"/>
                <a:cs typeface="Segoe UI"/>
              </a:rPr>
              <a:t> logistics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90956" y="4605019"/>
            <a:ext cx="119126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10" dirty="0">
                <a:solidFill>
                  <a:srgbClr val="202F27"/>
                </a:solidFill>
                <a:latin typeface="Segoe UI"/>
                <a:cs typeface="Segoe UI"/>
              </a:rPr>
              <a:t>SHANGHAI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171433" y="4087113"/>
            <a:ext cx="6301105" cy="5377180"/>
            <a:chOff x="8171433" y="4087113"/>
            <a:chExt cx="6301105" cy="537718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6259" y="8770619"/>
              <a:ext cx="277368" cy="27889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177783" y="8772143"/>
              <a:ext cx="276225" cy="277495"/>
            </a:xfrm>
            <a:custGeom>
              <a:avLst/>
              <a:gdLst/>
              <a:ahLst/>
              <a:cxnLst/>
              <a:rect l="l" t="t" r="r" b="b"/>
              <a:pathLst>
                <a:path w="276225" h="277495">
                  <a:moveTo>
                    <a:pt x="0" y="138683"/>
                  </a:moveTo>
                  <a:lnTo>
                    <a:pt x="7028" y="94848"/>
                  </a:lnTo>
                  <a:lnTo>
                    <a:pt x="26602" y="56778"/>
                  </a:lnTo>
                  <a:lnTo>
                    <a:pt x="56455" y="26757"/>
                  </a:lnTo>
                  <a:lnTo>
                    <a:pt x="94317" y="7070"/>
                  </a:lnTo>
                  <a:lnTo>
                    <a:pt x="137922" y="0"/>
                  </a:lnTo>
                  <a:lnTo>
                    <a:pt x="181526" y="7070"/>
                  </a:lnTo>
                  <a:lnTo>
                    <a:pt x="219388" y="26757"/>
                  </a:lnTo>
                  <a:lnTo>
                    <a:pt x="249241" y="56778"/>
                  </a:lnTo>
                  <a:lnTo>
                    <a:pt x="268815" y="94848"/>
                  </a:lnTo>
                  <a:lnTo>
                    <a:pt x="275844" y="138683"/>
                  </a:lnTo>
                  <a:lnTo>
                    <a:pt x="268815" y="182519"/>
                  </a:lnTo>
                  <a:lnTo>
                    <a:pt x="249241" y="220589"/>
                  </a:lnTo>
                  <a:lnTo>
                    <a:pt x="219388" y="250610"/>
                  </a:lnTo>
                  <a:lnTo>
                    <a:pt x="181526" y="270297"/>
                  </a:lnTo>
                  <a:lnTo>
                    <a:pt x="137922" y="277367"/>
                  </a:lnTo>
                  <a:lnTo>
                    <a:pt x="94317" y="270297"/>
                  </a:lnTo>
                  <a:lnTo>
                    <a:pt x="56455" y="250610"/>
                  </a:lnTo>
                  <a:lnTo>
                    <a:pt x="26602" y="220589"/>
                  </a:lnTo>
                  <a:lnTo>
                    <a:pt x="7028" y="182519"/>
                  </a:lnTo>
                  <a:lnTo>
                    <a:pt x="0" y="13868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45851" y="8758427"/>
              <a:ext cx="277368" cy="27736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247375" y="8759951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2"/>
                  </a:moveTo>
                  <a:lnTo>
                    <a:pt x="7028" y="94327"/>
                  </a:lnTo>
                  <a:lnTo>
                    <a:pt x="26602" y="56466"/>
                  </a:lnTo>
                  <a:lnTo>
                    <a:pt x="56455" y="26610"/>
                  </a:lnTo>
                  <a:lnTo>
                    <a:pt x="94317" y="7031"/>
                  </a:lnTo>
                  <a:lnTo>
                    <a:pt x="137922" y="0"/>
                  </a:lnTo>
                  <a:lnTo>
                    <a:pt x="181526" y="7031"/>
                  </a:lnTo>
                  <a:lnTo>
                    <a:pt x="219388" y="26610"/>
                  </a:lnTo>
                  <a:lnTo>
                    <a:pt x="249241" y="56466"/>
                  </a:lnTo>
                  <a:lnTo>
                    <a:pt x="268815" y="94327"/>
                  </a:lnTo>
                  <a:lnTo>
                    <a:pt x="275844" y="137922"/>
                  </a:lnTo>
                  <a:lnTo>
                    <a:pt x="268815" y="181516"/>
                  </a:lnTo>
                  <a:lnTo>
                    <a:pt x="249241" y="219377"/>
                  </a:lnTo>
                  <a:lnTo>
                    <a:pt x="219388" y="249233"/>
                  </a:lnTo>
                  <a:lnTo>
                    <a:pt x="181526" y="268812"/>
                  </a:lnTo>
                  <a:lnTo>
                    <a:pt x="137922" y="275844"/>
                  </a:lnTo>
                  <a:lnTo>
                    <a:pt x="94317" y="268812"/>
                  </a:lnTo>
                  <a:lnTo>
                    <a:pt x="56455" y="249233"/>
                  </a:lnTo>
                  <a:lnTo>
                    <a:pt x="26602" y="219377"/>
                  </a:lnTo>
                  <a:lnTo>
                    <a:pt x="7028" y="181516"/>
                  </a:lnTo>
                  <a:lnTo>
                    <a:pt x="0" y="1379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76259" y="9165335"/>
              <a:ext cx="277368" cy="27736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177783" y="9166859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1"/>
                  </a:moveTo>
                  <a:lnTo>
                    <a:pt x="7028" y="94327"/>
                  </a:lnTo>
                  <a:lnTo>
                    <a:pt x="26602" y="56466"/>
                  </a:lnTo>
                  <a:lnTo>
                    <a:pt x="56455" y="26610"/>
                  </a:lnTo>
                  <a:lnTo>
                    <a:pt x="94317" y="7031"/>
                  </a:lnTo>
                  <a:lnTo>
                    <a:pt x="137922" y="0"/>
                  </a:lnTo>
                  <a:lnTo>
                    <a:pt x="181526" y="7031"/>
                  </a:lnTo>
                  <a:lnTo>
                    <a:pt x="219388" y="26610"/>
                  </a:lnTo>
                  <a:lnTo>
                    <a:pt x="249241" y="56466"/>
                  </a:lnTo>
                  <a:lnTo>
                    <a:pt x="268815" y="94327"/>
                  </a:lnTo>
                  <a:lnTo>
                    <a:pt x="275844" y="137921"/>
                  </a:lnTo>
                  <a:lnTo>
                    <a:pt x="268815" y="181516"/>
                  </a:lnTo>
                  <a:lnTo>
                    <a:pt x="249241" y="219377"/>
                  </a:lnTo>
                  <a:lnTo>
                    <a:pt x="219388" y="249233"/>
                  </a:lnTo>
                  <a:lnTo>
                    <a:pt x="181526" y="268812"/>
                  </a:lnTo>
                  <a:lnTo>
                    <a:pt x="137922" y="275843"/>
                  </a:lnTo>
                  <a:lnTo>
                    <a:pt x="94317" y="268812"/>
                  </a:lnTo>
                  <a:lnTo>
                    <a:pt x="56455" y="249233"/>
                  </a:lnTo>
                  <a:lnTo>
                    <a:pt x="26602" y="219377"/>
                  </a:lnTo>
                  <a:lnTo>
                    <a:pt x="7028" y="181516"/>
                  </a:lnTo>
                  <a:lnTo>
                    <a:pt x="0" y="1379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0235" y="9180575"/>
              <a:ext cx="277368" cy="27736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271759" y="9182099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2"/>
                  </a:moveTo>
                  <a:lnTo>
                    <a:pt x="7028" y="94327"/>
                  </a:lnTo>
                  <a:lnTo>
                    <a:pt x="26602" y="56466"/>
                  </a:lnTo>
                  <a:lnTo>
                    <a:pt x="56455" y="26610"/>
                  </a:lnTo>
                  <a:lnTo>
                    <a:pt x="94317" y="7031"/>
                  </a:lnTo>
                  <a:lnTo>
                    <a:pt x="137922" y="0"/>
                  </a:lnTo>
                  <a:lnTo>
                    <a:pt x="181526" y="7031"/>
                  </a:lnTo>
                  <a:lnTo>
                    <a:pt x="219388" y="26610"/>
                  </a:lnTo>
                  <a:lnTo>
                    <a:pt x="249241" y="56466"/>
                  </a:lnTo>
                  <a:lnTo>
                    <a:pt x="268815" y="94327"/>
                  </a:lnTo>
                  <a:lnTo>
                    <a:pt x="275844" y="137922"/>
                  </a:lnTo>
                  <a:lnTo>
                    <a:pt x="268815" y="181516"/>
                  </a:lnTo>
                  <a:lnTo>
                    <a:pt x="249241" y="219377"/>
                  </a:lnTo>
                  <a:lnTo>
                    <a:pt x="219388" y="249233"/>
                  </a:lnTo>
                  <a:lnTo>
                    <a:pt x="181526" y="268812"/>
                  </a:lnTo>
                  <a:lnTo>
                    <a:pt x="137922" y="275844"/>
                  </a:lnTo>
                  <a:lnTo>
                    <a:pt x="94317" y="268812"/>
                  </a:lnTo>
                  <a:lnTo>
                    <a:pt x="56455" y="249233"/>
                  </a:lnTo>
                  <a:lnTo>
                    <a:pt x="26602" y="219377"/>
                  </a:lnTo>
                  <a:lnTo>
                    <a:pt x="7028" y="181516"/>
                  </a:lnTo>
                  <a:lnTo>
                    <a:pt x="0" y="1379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1511" y="8770619"/>
              <a:ext cx="277368" cy="27889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623035" y="8772143"/>
              <a:ext cx="276225" cy="277495"/>
            </a:xfrm>
            <a:custGeom>
              <a:avLst/>
              <a:gdLst/>
              <a:ahLst/>
              <a:cxnLst/>
              <a:rect l="l" t="t" r="r" b="b"/>
              <a:pathLst>
                <a:path w="276225" h="277495">
                  <a:moveTo>
                    <a:pt x="0" y="138683"/>
                  </a:moveTo>
                  <a:lnTo>
                    <a:pt x="7028" y="94848"/>
                  </a:lnTo>
                  <a:lnTo>
                    <a:pt x="26602" y="56778"/>
                  </a:lnTo>
                  <a:lnTo>
                    <a:pt x="56455" y="26757"/>
                  </a:lnTo>
                  <a:lnTo>
                    <a:pt x="94317" y="7070"/>
                  </a:lnTo>
                  <a:lnTo>
                    <a:pt x="137921" y="0"/>
                  </a:lnTo>
                  <a:lnTo>
                    <a:pt x="181526" y="7070"/>
                  </a:lnTo>
                  <a:lnTo>
                    <a:pt x="219388" y="26757"/>
                  </a:lnTo>
                  <a:lnTo>
                    <a:pt x="249241" y="56778"/>
                  </a:lnTo>
                  <a:lnTo>
                    <a:pt x="268815" y="94848"/>
                  </a:lnTo>
                  <a:lnTo>
                    <a:pt x="275844" y="138683"/>
                  </a:lnTo>
                  <a:lnTo>
                    <a:pt x="268815" y="182519"/>
                  </a:lnTo>
                  <a:lnTo>
                    <a:pt x="249241" y="220589"/>
                  </a:lnTo>
                  <a:lnTo>
                    <a:pt x="219388" y="250610"/>
                  </a:lnTo>
                  <a:lnTo>
                    <a:pt x="181526" y="270297"/>
                  </a:lnTo>
                  <a:lnTo>
                    <a:pt x="137921" y="277367"/>
                  </a:lnTo>
                  <a:lnTo>
                    <a:pt x="94317" y="270297"/>
                  </a:lnTo>
                  <a:lnTo>
                    <a:pt x="56455" y="250610"/>
                  </a:lnTo>
                  <a:lnTo>
                    <a:pt x="26602" y="220589"/>
                  </a:lnTo>
                  <a:lnTo>
                    <a:pt x="7028" y="182519"/>
                  </a:lnTo>
                  <a:lnTo>
                    <a:pt x="0" y="13868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1511" y="9174479"/>
              <a:ext cx="277368" cy="27889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3623035" y="9176003"/>
              <a:ext cx="276225" cy="277495"/>
            </a:xfrm>
            <a:custGeom>
              <a:avLst/>
              <a:gdLst/>
              <a:ahLst/>
              <a:cxnLst/>
              <a:rect l="l" t="t" r="r" b="b"/>
              <a:pathLst>
                <a:path w="276225" h="277495">
                  <a:moveTo>
                    <a:pt x="0" y="138684"/>
                  </a:moveTo>
                  <a:lnTo>
                    <a:pt x="7028" y="94848"/>
                  </a:lnTo>
                  <a:lnTo>
                    <a:pt x="26602" y="56778"/>
                  </a:lnTo>
                  <a:lnTo>
                    <a:pt x="56455" y="26757"/>
                  </a:lnTo>
                  <a:lnTo>
                    <a:pt x="94317" y="7070"/>
                  </a:lnTo>
                  <a:lnTo>
                    <a:pt x="137921" y="0"/>
                  </a:lnTo>
                  <a:lnTo>
                    <a:pt x="181526" y="7070"/>
                  </a:lnTo>
                  <a:lnTo>
                    <a:pt x="219388" y="26757"/>
                  </a:lnTo>
                  <a:lnTo>
                    <a:pt x="249241" y="56778"/>
                  </a:lnTo>
                  <a:lnTo>
                    <a:pt x="268815" y="94848"/>
                  </a:lnTo>
                  <a:lnTo>
                    <a:pt x="275844" y="138684"/>
                  </a:lnTo>
                  <a:lnTo>
                    <a:pt x="268815" y="182519"/>
                  </a:lnTo>
                  <a:lnTo>
                    <a:pt x="249241" y="220589"/>
                  </a:lnTo>
                  <a:lnTo>
                    <a:pt x="219388" y="250610"/>
                  </a:lnTo>
                  <a:lnTo>
                    <a:pt x="181526" y="270297"/>
                  </a:lnTo>
                  <a:lnTo>
                    <a:pt x="137921" y="277368"/>
                  </a:lnTo>
                  <a:lnTo>
                    <a:pt x="94317" y="270297"/>
                  </a:lnTo>
                  <a:lnTo>
                    <a:pt x="56455" y="250610"/>
                  </a:lnTo>
                  <a:lnTo>
                    <a:pt x="26602" y="220589"/>
                  </a:lnTo>
                  <a:lnTo>
                    <a:pt x="7028" y="182519"/>
                  </a:lnTo>
                  <a:lnTo>
                    <a:pt x="0" y="1386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88439" y="4091939"/>
              <a:ext cx="277367" cy="27736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4189963" y="4093463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2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181526" y="7028"/>
                  </a:lnTo>
                  <a:lnTo>
                    <a:pt x="219388" y="26602"/>
                  </a:lnTo>
                  <a:lnTo>
                    <a:pt x="249241" y="56455"/>
                  </a:lnTo>
                  <a:lnTo>
                    <a:pt x="268815" y="94317"/>
                  </a:lnTo>
                  <a:lnTo>
                    <a:pt x="275844" y="137922"/>
                  </a:lnTo>
                  <a:lnTo>
                    <a:pt x="268815" y="181526"/>
                  </a:lnTo>
                  <a:lnTo>
                    <a:pt x="249241" y="219388"/>
                  </a:lnTo>
                  <a:lnTo>
                    <a:pt x="219388" y="249241"/>
                  </a:lnTo>
                  <a:lnTo>
                    <a:pt x="181526" y="268815"/>
                  </a:lnTo>
                  <a:lnTo>
                    <a:pt x="137922" y="275844"/>
                  </a:lnTo>
                  <a:lnTo>
                    <a:pt x="94317" y="268815"/>
                  </a:lnTo>
                  <a:lnTo>
                    <a:pt x="56455" y="249241"/>
                  </a:lnTo>
                  <a:lnTo>
                    <a:pt x="26602" y="219388"/>
                  </a:lnTo>
                  <a:lnTo>
                    <a:pt x="7028" y="181526"/>
                  </a:lnTo>
                  <a:lnTo>
                    <a:pt x="0" y="1379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504935" y="8783827"/>
            <a:ext cx="108458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02F27"/>
                </a:solidFill>
                <a:latin typeface="Segoe UI"/>
                <a:cs typeface="Segoe UI"/>
              </a:rPr>
              <a:t>HEAD</a:t>
            </a:r>
            <a:r>
              <a:rPr sz="1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02F27"/>
                </a:solidFill>
                <a:latin typeface="Segoe UI"/>
                <a:cs typeface="Segoe UI"/>
              </a:rPr>
              <a:t>OFFICE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75"/>
              </a:lnSpc>
              <a:spcBef>
                <a:spcPts val="1425"/>
              </a:spcBef>
            </a:pPr>
            <a:r>
              <a:rPr sz="1400" spc="-10" dirty="0">
                <a:solidFill>
                  <a:srgbClr val="202F27"/>
                </a:solidFill>
                <a:latin typeface="Segoe UI"/>
                <a:cs typeface="Segoe UI"/>
              </a:rPr>
              <a:t>REGIONAL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202F27"/>
                </a:solidFill>
                <a:latin typeface="Segoe UI"/>
                <a:cs typeface="Segoe UI"/>
              </a:rPr>
              <a:t>OFFICES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598657" y="8771331"/>
            <a:ext cx="2870200" cy="661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02F27"/>
                </a:solidFill>
                <a:latin typeface="Segoe UI"/>
                <a:cs typeface="Segoe UI"/>
              </a:rPr>
              <a:t>MINE</a:t>
            </a:r>
            <a:r>
              <a:rPr sz="1400" spc="-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02F27"/>
                </a:solidFill>
                <a:latin typeface="Segoe UI"/>
                <a:cs typeface="Segoe UI"/>
              </a:rPr>
              <a:t>/</a:t>
            </a:r>
            <a:r>
              <a:rPr sz="1400" spc="-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02F27"/>
                </a:solidFill>
                <a:latin typeface="Segoe UI"/>
                <a:cs typeface="Segoe UI"/>
              </a:rPr>
              <a:t>INDUSTRIAL</a:t>
            </a:r>
            <a:r>
              <a:rPr sz="1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02F27"/>
                </a:solidFill>
                <a:latin typeface="Segoe UI"/>
                <a:cs typeface="Segoe UI"/>
              </a:rPr>
              <a:t>FACILITY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02F27"/>
                </a:solidFill>
                <a:latin typeface="Segoe UI"/>
                <a:cs typeface="Segoe UI"/>
              </a:rPr>
              <a:t>CBMM</a:t>
            </a:r>
            <a:r>
              <a:rPr sz="1400" spc="-4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02F27"/>
                </a:solidFill>
                <a:latin typeface="Segoe UI"/>
                <a:cs typeface="Segoe UI"/>
              </a:rPr>
              <a:t>SWISS</a:t>
            </a: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02F27"/>
                </a:solidFill>
                <a:latin typeface="Segoe UI"/>
                <a:cs typeface="Segoe UI"/>
              </a:rPr>
              <a:t>TECHNOLOGY</a:t>
            </a:r>
            <a:r>
              <a:rPr sz="14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02F27"/>
                </a:solidFill>
                <a:latin typeface="Segoe UI"/>
                <a:cs typeface="Segoe UI"/>
              </a:rPr>
              <a:t>OFFICE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950822" y="8783827"/>
            <a:ext cx="2046605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02F27"/>
                </a:solidFill>
                <a:latin typeface="Segoe UI"/>
                <a:cs typeface="Segoe UI"/>
              </a:rPr>
              <a:t>EXCLUSIVE</a:t>
            </a:r>
            <a:r>
              <a:rPr sz="14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02F27"/>
                </a:solidFill>
                <a:latin typeface="Segoe UI"/>
                <a:cs typeface="Segoe UI"/>
              </a:rPr>
              <a:t>DISTRIBUTERS</a:t>
            </a:r>
            <a:endParaRPr sz="1400">
              <a:latin typeface="Segoe UI"/>
              <a:cs typeface="Segoe UI"/>
            </a:endParaRPr>
          </a:p>
          <a:p>
            <a:pPr marL="12700" marR="690880">
              <a:lnSpc>
                <a:spcPts val="1670"/>
              </a:lnSpc>
              <a:spcBef>
                <a:spcPts val="1565"/>
              </a:spcBef>
            </a:pPr>
            <a:r>
              <a:rPr sz="1400" spc="-25" dirty="0">
                <a:solidFill>
                  <a:srgbClr val="202F27"/>
                </a:solidFill>
                <a:latin typeface="Segoe UI"/>
                <a:cs typeface="Segoe UI"/>
              </a:rPr>
              <a:t>REPRESENTATIVE </a:t>
            </a:r>
            <a:r>
              <a:rPr sz="1400" spc="-10" dirty="0">
                <a:solidFill>
                  <a:srgbClr val="202F27"/>
                </a:solidFill>
                <a:latin typeface="Segoe UI"/>
                <a:cs typeface="Segoe UI"/>
              </a:rPr>
              <a:t>OFFICES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528037" y="4069460"/>
            <a:ext cx="85026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-10" dirty="0">
                <a:solidFill>
                  <a:srgbClr val="202F27"/>
                </a:solidFill>
                <a:latin typeface="Segoe UI"/>
                <a:cs typeface="Segoe UI"/>
              </a:rPr>
              <a:t>BEIJING</a:t>
            </a:r>
            <a:endParaRPr sz="1700">
              <a:latin typeface="Segoe UI"/>
              <a:cs typeface="Segoe U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086332" y="3928871"/>
            <a:ext cx="434340" cy="6416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78067"/>
            <a:ext cx="17558385" cy="3996054"/>
          </a:xfrm>
          <a:custGeom>
            <a:avLst/>
            <a:gdLst/>
            <a:ahLst/>
            <a:cxnLst/>
            <a:rect l="l" t="t" r="r" b="b"/>
            <a:pathLst>
              <a:path w="17558385" h="3996054">
                <a:moveTo>
                  <a:pt x="17558004" y="0"/>
                </a:moveTo>
                <a:lnTo>
                  <a:pt x="0" y="0"/>
                </a:lnTo>
                <a:lnTo>
                  <a:pt x="0" y="3995928"/>
                </a:lnTo>
                <a:lnTo>
                  <a:pt x="17558004" y="3995928"/>
                </a:lnTo>
                <a:lnTo>
                  <a:pt x="17558004" y="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9566" y="8423554"/>
            <a:ext cx="6437630" cy="1043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In</a:t>
            </a:r>
            <a:r>
              <a:rPr sz="1700" spc="5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a</a:t>
            </a:r>
            <a:r>
              <a:rPr sz="1700" spc="5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typical</a:t>
            </a:r>
            <a:r>
              <a:rPr sz="1700" spc="2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Nanocrystalline</a:t>
            </a:r>
            <a:r>
              <a:rPr sz="1700" spc="2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ribbons</a:t>
            </a:r>
            <a:r>
              <a:rPr sz="1700" spc="4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production,</a:t>
            </a:r>
            <a:r>
              <a:rPr sz="1700" spc="4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5.6</a:t>
            </a:r>
            <a:r>
              <a:rPr sz="1700" spc="6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%</a:t>
            </a:r>
            <a:r>
              <a:rPr sz="1700" spc="5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by</a:t>
            </a:r>
            <a:r>
              <a:rPr sz="1700" spc="5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weight</a:t>
            </a:r>
            <a:r>
              <a:rPr sz="1700" spc="5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spc="-25" dirty="0">
                <a:solidFill>
                  <a:srgbClr val="25312A"/>
                </a:solidFill>
                <a:latin typeface="Segoe UI"/>
                <a:cs typeface="Segoe UI"/>
              </a:rPr>
              <a:t>of</a:t>
            </a: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Niobium is</a:t>
            </a:r>
            <a:r>
              <a:rPr sz="1700" spc="2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used</a:t>
            </a:r>
            <a:r>
              <a:rPr sz="1700" spc="3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.</a:t>
            </a:r>
            <a:r>
              <a:rPr sz="1700" spc="2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Along</a:t>
            </a:r>
            <a:r>
              <a:rPr sz="1700" spc="1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with</a:t>
            </a:r>
            <a:r>
              <a:rPr sz="1700" spc="2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other</a:t>
            </a:r>
            <a:r>
              <a:rPr sz="1700" spc="2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elements</a:t>
            </a:r>
            <a:r>
              <a:rPr sz="1700" spc="2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like</a:t>
            </a:r>
            <a:r>
              <a:rPr sz="1700" spc="1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Fe,</a:t>
            </a:r>
            <a:r>
              <a:rPr sz="1700" spc="2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Si,</a:t>
            </a:r>
            <a:r>
              <a:rPr sz="1700" spc="2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B</a:t>
            </a:r>
            <a:r>
              <a:rPr sz="1700" spc="1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and</a:t>
            </a:r>
            <a:r>
              <a:rPr sz="1700" spc="3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spc="-25" dirty="0">
                <a:solidFill>
                  <a:srgbClr val="25312A"/>
                </a:solidFill>
                <a:latin typeface="Segoe UI"/>
                <a:cs typeface="Segoe UI"/>
              </a:rPr>
              <a:t>Cu</a:t>
            </a: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CBMM</a:t>
            </a:r>
            <a:r>
              <a:rPr sz="1700" spc="4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focus</a:t>
            </a:r>
            <a:r>
              <a:rPr sz="1700" spc="4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is</a:t>
            </a:r>
            <a:r>
              <a:rPr sz="1700" spc="4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disseminating</a:t>
            </a:r>
            <a:r>
              <a:rPr sz="1700" spc="3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its</a:t>
            </a:r>
            <a:r>
              <a:rPr sz="1700" spc="4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application</a:t>
            </a:r>
            <a:r>
              <a:rPr sz="1700" spc="1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in</a:t>
            </a:r>
            <a:r>
              <a:rPr sz="1700" spc="4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emerging</a:t>
            </a:r>
            <a:r>
              <a:rPr sz="1700" spc="3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spc="-10" dirty="0">
                <a:solidFill>
                  <a:srgbClr val="25312A"/>
                </a:solidFill>
                <a:latin typeface="Segoe UI"/>
                <a:cs typeface="Segoe UI"/>
              </a:rPr>
              <a:t>markets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3411" y="6241160"/>
            <a:ext cx="6242050" cy="197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0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CBMM</a:t>
            </a:r>
            <a:r>
              <a:rPr sz="2400" b="1" spc="-20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supplies</a:t>
            </a:r>
            <a:r>
              <a:rPr sz="24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essential</a:t>
            </a:r>
            <a:r>
              <a:rPr sz="24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raw</a:t>
            </a:r>
            <a:r>
              <a:rPr sz="24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 material (Fe-</a:t>
            </a: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Nb)</a:t>
            </a:r>
            <a:r>
              <a:rPr sz="2400" b="1" spc="10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to</a:t>
            </a:r>
            <a:r>
              <a:rPr sz="2400" b="1" spc="-1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global</a:t>
            </a:r>
            <a:r>
              <a:rPr sz="2400" b="1" spc="-1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24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nanocrystalline </a:t>
            </a: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ribbon</a:t>
            </a:r>
            <a:r>
              <a:rPr sz="2400" b="1" spc="-20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producers</a:t>
            </a:r>
            <a:r>
              <a:rPr sz="2400" b="1" spc="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2400" b="1" dirty="0">
                <a:solidFill>
                  <a:srgbClr val="25312A"/>
                </a:solidFill>
                <a:latin typeface="Segoe UI Black"/>
                <a:cs typeface="Segoe UI Black"/>
              </a:rPr>
              <a:t>(</a:t>
            </a:r>
            <a:r>
              <a:rPr sz="2400" b="1" spc="-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2400" b="1" spc="-20" dirty="0">
                <a:solidFill>
                  <a:srgbClr val="25312A"/>
                </a:solidFill>
                <a:latin typeface="Segoe UI Black"/>
                <a:cs typeface="Segoe UI Black"/>
              </a:rPr>
              <a:t>90+)</a:t>
            </a:r>
            <a:endParaRPr sz="2400">
              <a:latin typeface="Segoe UI Black"/>
              <a:cs typeface="Segoe UI Black"/>
            </a:endParaRPr>
          </a:p>
          <a:p>
            <a:pPr marL="28575" marR="5080">
              <a:lnSpc>
                <a:spcPct val="101800"/>
              </a:lnSpc>
              <a:spcBef>
                <a:spcPts val="2580"/>
              </a:spcBef>
            </a:pP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100%</a:t>
            </a:r>
            <a:r>
              <a:rPr sz="1700" spc="6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of</a:t>
            </a:r>
            <a:r>
              <a:rPr sz="1700" spc="6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Nanocrystalline</a:t>
            </a:r>
            <a:r>
              <a:rPr sz="1700" spc="1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Soft</a:t>
            </a:r>
            <a:r>
              <a:rPr sz="1700" spc="5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magnetic</a:t>
            </a:r>
            <a:r>
              <a:rPr sz="1700" spc="4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Materials</a:t>
            </a:r>
            <a:r>
              <a:rPr sz="1700" spc="4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available</a:t>
            </a:r>
            <a:r>
              <a:rPr sz="1700" spc="2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in</a:t>
            </a:r>
            <a:r>
              <a:rPr sz="1700" spc="4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spc="-25" dirty="0">
                <a:solidFill>
                  <a:srgbClr val="25312A"/>
                </a:solidFill>
                <a:latin typeface="Segoe UI"/>
                <a:cs typeface="Segoe UI"/>
              </a:rPr>
              <a:t>the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market</a:t>
            </a:r>
            <a:r>
              <a:rPr sz="1700" spc="2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today</a:t>
            </a:r>
            <a:r>
              <a:rPr sz="1700" spc="2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contains</a:t>
            </a:r>
            <a:r>
              <a:rPr sz="1700" spc="30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dirty="0">
                <a:solidFill>
                  <a:srgbClr val="25312A"/>
                </a:solidFill>
                <a:latin typeface="Segoe UI"/>
                <a:cs typeface="Segoe UI"/>
              </a:rPr>
              <a:t>Nb</a:t>
            </a:r>
            <a:r>
              <a:rPr sz="1700" spc="-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700" spc="-50" dirty="0">
                <a:solidFill>
                  <a:srgbClr val="25312A"/>
                </a:solidFill>
                <a:latin typeface="Segoe UI"/>
                <a:cs typeface="Segoe UI"/>
              </a:rPr>
              <a:t>.</a:t>
            </a:r>
            <a:endParaRPr sz="17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1" y="2226563"/>
            <a:ext cx="17207230" cy="929640"/>
            <a:chOff x="761" y="2226563"/>
            <a:chExt cx="17207230" cy="929640"/>
          </a:xfrm>
        </p:grpSpPr>
        <p:sp>
          <p:nvSpPr>
            <p:cNvPr id="6" name="object 6"/>
            <p:cNvSpPr/>
            <p:nvPr/>
          </p:nvSpPr>
          <p:spPr>
            <a:xfrm>
              <a:off x="749" y="2621279"/>
              <a:ext cx="17207230" cy="264160"/>
            </a:xfrm>
            <a:custGeom>
              <a:avLst/>
              <a:gdLst/>
              <a:ahLst/>
              <a:cxnLst/>
              <a:rect l="l" t="t" r="r" b="b"/>
              <a:pathLst>
                <a:path w="17207230" h="264160">
                  <a:moveTo>
                    <a:pt x="17206735" y="131826"/>
                  </a:moveTo>
                  <a:lnTo>
                    <a:pt x="16979659" y="0"/>
                  </a:lnTo>
                  <a:lnTo>
                    <a:pt x="16979659" y="113030"/>
                  </a:lnTo>
                  <a:lnTo>
                    <a:pt x="12" y="112903"/>
                  </a:lnTo>
                  <a:lnTo>
                    <a:pt x="0" y="141478"/>
                  </a:lnTo>
                  <a:lnTo>
                    <a:pt x="16979659" y="141605"/>
                  </a:lnTo>
                  <a:lnTo>
                    <a:pt x="16979659" y="263652"/>
                  </a:lnTo>
                  <a:lnTo>
                    <a:pt x="17206735" y="131826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9447" y="2226563"/>
              <a:ext cx="885825" cy="929640"/>
            </a:xfrm>
            <a:custGeom>
              <a:avLst/>
              <a:gdLst/>
              <a:ahLst/>
              <a:cxnLst/>
              <a:rect l="l" t="t" r="r" b="b"/>
              <a:pathLst>
                <a:path w="885825" h="929639">
                  <a:moveTo>
                    <a:pt x="737869" y="0"/>
                  </a:moveTo>
                  <a:lnTo>
                    <a:pt x="147574" y="0"/>
                  </a:lnTo>
                  <a:lnTo>
                    <a:pt x="100917" y="7520"/>
                  </a:lnTo>
                  <a:lnTo>
                    <a:pt x="60405" y="28464"/>
                  </a:lnTo>
                  <a:lnTo>
                    <a:pt x="28464" y="60405"/>
                  </a:lnTo>
                  <a:lnTo>
                    <a:pt x="7520" y="100917"/>
                  </a:lnTo>
                  <a:lnTo>
                    <a:pt x="0" y="147574"/>
                  </a:lnTo>
                  <a:lnTo>
                    <a:pt x="0" y="782065"/>
                  </a:lnTo>
                  <a:lnTo>
                    <a:pt x="7520" y="828722"/>
                  </a:lnTo>
                  <a:lnTo>
                    <a:pt x="28464" y="869234"/>
                  </a:lnTo>
                  <a:lnTo>
                    <a:pt x="60405" y="901175"/>
                  </a:lnTo>
                  <a:lnTo>
                    <a:pt x="100917" y="922119"/>
                  </a:lnTo>
                  <a:lnTo>
                    <a:pt x="147574" y="929639"/>
                  </a:lnTo>
                  <a:lnTo>
                    <a:pt x="737869" y="929639"/>
                  </a:lnTo>
                  <a:lnTo>
                    <a:pt x="784526" y="922119"/>
                  </a:lnTo>
                  <a:lnTo>
                    <a:pt x="825038" y="901175"/>
                  </a:lnTo>
                  <a:lnTo>
                    <a:pt x="856979" y="869234"/>
                  </a:lnTo>
                  <a:lnTo>
                    <a:pt x="877923" y="828722"/>
                  </a:lnTo>
                  <a:lnTo>
                    <a:pt x="885444" y="782065"/>
                  </a:lnTo>
                  <a:lnTo>
                    <a:pt x="885444" y="147574"/>
                  </a:lnTo>
                  <a:lnTo>
                    <a:pt x="877923" y="100917"/>
                  </a:lnTo>
                  <a:lnTo>
                    <a:pt x="856979" y="60405"/>
                  </a:lnTo>
                  <a:lnTo>
                    <a:pt x="825038" y="28464"/>
                  </a:lnTo>
                  <a:lnTo>
                    <a:pt x="784526" y="7520"/>
                  </a:lnTo>
                  <a:lnTo>
                    <a:pt x="7378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21611" y="2488438"/>
            <a:ext cx="803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9DDDA9"/>
                </a:solidFill>
                <a:latin typeface="Segoe UI Black"/>
                <a:cs typeface="Segoe UI Black"/>
              </a:rPr>
              <a:t>FeNb</a:t>
            </a:r>
            <a:endParaRPr sz="2400">
              <a:latin typeface="Segoe UI Black"/>
              <a:cs typeface="Segoe UI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92523" y="2252471"/>
            <a:ext cx="1187450" cy="929640"/>
          </a:xfrm>
          <a:custGeom>
            <a:avLst/>
            <a:gdLst/>
            <a:ahLst/>
            <a:cxnLst/>
            <a:rect l="l" t="t" r="r" b="b"/>
            <a:pathLst>
              <a:path w="1187450" h="929639">
                <a:moveTo>
                  <a:pt x="1032255" y="0"/>
                </a:moveTo>
                <a:lnTo>
                  <a:pt x="154939" y="0"/>
                </a:lnTo>
                <a:lnTo>
                  <a:pt x="105956" y="7896"/>
                </a:lnTo>
                <a:lnTo>
                  <a:pt x="63422" y="29886"/>
                </a:lnTo>
                <a:lnTo>
                  <a:pt x="29886" y="63422"/>
                </a:lnTo>
                <a:lnTo>
                  <a:pt x="7896" y="105956"/>
                </a:lnTo>
                <a:lnTo>
                  <a:pt x="0" y="154940"/>
                </a:lnTo>
                <a:lnTo>
                  <a:pt x="0" y="774700"/>
                </a:lnTo>
                <a:lnTo>
                  <a:pt x="7896" y="823683"/>
                </a:lnTo>
                <a:lnTo>
                  <a:pt x="29886" y="866217"/>
                </a:lnTo>
                <a:lnTo>
                  <a:pt x="63422" y="899753"/>
                </a:lnTo>
                <a:lnTo>
                  <a:pt x="105956" y="921743"/>
                </a:lnTo>
                <a:lnTo>
                  <a:pt x="154939" y="929640"/>
                </a:lnTo>
                <a:lnTo>
                  <a:pt x="1032255" y="929640"/>
                </a:lnTo>
                <a:lnTo>
                  <a:pt x="1081239" y="921743"/>
                </a:lnTo>
                <a:lnTo>
                  <a:pt x="1123773" y="899753"/>
                </a:lnTo>
                <a:lnTo>
                  <a:pt x="1157309" y="866217"/>
                </a:lnTo>
                <a:lnTo>
                  <a:pt x="1179299" y="823683"/>
                </a:lnTo>
                <a:lnTo>
                  <a:pt x="1187196" y="774700"/>
                </a:lnTo>
                <a:lnTo>
                  <a:pt x="1187196" y="154940"/>
                </a:lnTo>
                <a:lnTo>
                  <a:pt x="1179299" y="105956"/>
                </a:lnTo>
                <a:lnTo>
                  <a:pt x="1157309" y="63422"/>
                </a:lnTo>
                <a:lnTo>
                  <a:pt x="1123773" y="29886"/>
                </a:lnTo>
                <a:lnTo>
                  <a:pt x="1081239" y="7896"/>
                </a:lnTo>
                <a:lnTo>
                  <a:pt x="1032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35322" y="2331846"/>
            <a:ext cx="11029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716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9DDDA9"/>
                </a:solidFill>
                <a:latin typeface="Segoe UI Black"/>
                <a:cs typeface="Segoe UI Black"/>
              </a:rPr>
              <a:t>Nano </a:t>
            </a:r>
            <a:r>
              <a:rPr sz="2400" b="1" spc="-10" dirty="0">
                <a:solidFill>
                  <a:srgbClr val="9DDDA9"/>
                </a:solidFill>
                <a:latin typeface="Segoe UI Black"/>
                <a:cs typeface="Segoe UI Black"/>
              </a:rPr>
              <a:t>Ribbon</a:t>
            </a:r>
            <a:endParaRPr sz="2400">
              <a:latin typeface="Segoe UI Black"/>
              <a:cs typeface="Segoe UI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41819" y="2255519"/>
            <a:ext cx="783590" cy="929640"/>
          </a:xfrm>
          <a:custGeom>
            <a:avLst/>
            <a:gdLst/>
            <a:ahLst/>
            <a:cxnLst/>
            <a:rect l="l" t="t" r="r" b="b"/>
            <a:pathLst>
              <a:path w="783590" h="929639">
                <a:moveTo>
                  <a:pt x="652779" y="0"/>
                </a:moveTo>
                <a:lnTo>
                  <a:pt x="130555" y="0"/>
                </a:lnTo>
                <a:lnTo>
                  <a:pt x="79724" y="10255"/>
                </a:lnTo>
                <a:lnTo>
                  <a:pt x="38226" y="38226"/>
                </a:lnTo>
                <a:lnTo>
                  <a:pt x="10255" y="79724"/>
                </a:lnTo>
                <a:lnTo>
                  <a:pt x="0" y="130555"/>
                </a:lnTo>
                <a:lnTo>
                  <a:pt x="0" y="799083"/>
                </a:lnTo>
                <a:lnTo>
                  <a:pt x="10255" y="849915"/>
                </a:lnTo>
                <a:lnTo>
                  <a:pt x="38226" y="891413"/>
                </a:lnTo>
                <a:lnTo>
                  <a:pt x="79724" y="919384"/>
                </a:lnTo>
                <a:lnTo>
                  <a:pt x="130555" y="929640"/>
                </a:lnTo>
                <a:lnTo>
                  <a:pt x="652779" y="929640"/>
                </a:lnTo>
                <a:lnTo>
                  <a:pt x="703611" y="919384"/>
                </a:lnTo>
                <a:lnTo>
                  <a:pt x="745108" y="891413"/>
                </a:lnTo>
                <a:lnTo>
                  <a:pt x="773080" y="849915"/>
                </a:lnTo>
                <a:lnTo>
                  <a:pt x="783335" y="799083"/>
                </a:lnTo>
                <a:lnTo>
                  <a:pt x="783335" y="130555"/>
                </a:lnTo>
                <a:lnTo>
                  <a:pt x="773080" y="79724"/>
                </a:lnTo>
                <a:lnTo>
                  <a:pt x="745108" y="38226"/>
                </a:lnTo>
                <a:lnTo>
                  <a:pt x="703611" y="10255"/>
                </a:lnTo>
                <a:lnTo>
                  <a:pt x="6527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77253" y="2518028"/>
            <a:ext cx="714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9DDDA9"/>
                </a:solidFill>
                <a:latin typeface="Segoe UI Black"/>
                <a:cs typeface="Segoe UI Black"/>
              </a:rPr>
              <a:t>Core</a:t>
            </a:r>
            <a:endParaRPr sz="2400">
              <a:latin typeface="Segoe UI Black"/>
              <a:cs typeface="Segoe UI Blac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97695" y="2226563"/>
            <a:ext cx="1839595" cy="929640"/>
          </a:xfrm>
          <a:custGeom>
            <a:avLst/>
            <a:gdLst/>
            <a:ahLst/>
            <a:cxnLst/>
            <a:rect l="l" t="t" r="r" b="b"/>
            <a:pathLst>
              <a:path w="1839595" h="929639">
                <a:moveTo>
                  <a:pt x="1684527" y="0"/>
                </a:moveTo>
                <a:lnTo>
                  <a:pt x="154939" y="0"/>
                </a:lnTo>
                <a:lnTo>
                  <a:pt x="105956" y="7896"/>
                </a:lnTo>
                <a:lnTo>
                  <a:pt x="63422" y="29886"/>
                </a:lnTo>
                <a:lnTo>
                  <a:pt x="29886" y="63422"/>
                </a:lnTo>
                <a:lnTo>
                  <a:pt x="7896" y="105956"/>
                </a:lnTo>
                <a:lnTo>
                  <a:pt x="0" y="154939"/>
                </a:lnTo>
                <a:lnTo>
                  <a:pt x="0" y="774700"/>
                </a:lnTo>
                <a:lnTo>
                  <a:pt x="7896" y="823683"/>
                </a:lnTo>
                <a:lnTo>
                  <a:pt x="29886" y="866217"/>
                </a:lnTo>
                <a:lnTo>
                  <a:pt x="63422" y="899753"/>
                </a:lnTo>
                <a:lnTo>
                  <a:pt x="105956" y="921743"/>
                </a:lnTo>
                <a:lnTo>
                  <a:pt x="154939" y="929639"/>
                </a:lnTo>
                <a:lnTo>
                  <a:pt x="1684527" y="929639"/>
                </a:lnTo>
                <a:lnTo>
                  <a:pt x="1733511" y="921743"/>
                </a:lnTo>
                <a:lnTo>
                  <a:pt x="1776045" y="899753"/>
                </a:lnTo>
                <a:lnTo>
                  <a:pt x="1809581" y="866217"/>
                </a:lnTo>
                <a:lnTo>
                  <a:pt x="1831571" y="823683"/>
                </a:lnTo>
                <a:lnTo>
                  <a:pt x="1839468" y="774700"/>
                </a:lnTo>
                <a:lnTo>
                  <a:pt x="1839468" y="154939"/>
                </a:lnTo>
                <a:lnTo>
                  <a:pt x="1831571" y="105956"/>
                </a:lnTo>
                <a:lnTo>
                  <a:pt x="1809581" y="63422"/>
                </a:lnTo>
                <a:lnTo>
                  <a:pt x="1776045" y="29886"/>
                </a:lnTo>
                <a:lnTo>
                  <a:pt x="1733511" y="7896"/>
                </a:lnTo>
                <a:lnTo>
                  <a:pt x="1684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35288" y="2305557"/>
            <a:ext cx="1769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9DDDA9"/>
                </a:solidFill>
                <a:latin typeface="Segoe UI Black"/>
                <a:cs typeface="Segoe UI Black"/>
              </a:rPr>
              <a:t>Magnetic Component</a:t>
            </a:r>
            <a:endParaRPr sz="2400">
              <a:latin typeface="Segoe UI Black"/>
              <a:cs typeface="Segoe UI 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594592" y="2252471"/>
            <a:ext cx="1880870" cy="929640"/>
          </a:xfrm>
          <a:custGeom>
            <a:avLst/>
            <a:gdLst/>
            <a:ahLst/>
            <a:cxnLst/>
            <a:rect l="l" t="t" r="r" b="b"/>
            <a:pathLst>
              <a:path w="1880869" h="929639">
                <a:moveTo>
                  <a:pt x="1725675" y="0"/>
                </a:moveTo>
                <a:lnTo>
                  <a:pt x="154939" y="0"/>
                </a:lnTo>
                <a:lnTo>
                  <a:pt x="105956" y="7896"/>
                </a:lnTo>
                <a:lnTo>
                  <a:pt x="63422" y="29886"/>
                </a:lnTo>
                <a:lnTo>
                  <a:pt x="29886" y="63422"/>
                </a:lnTo>
                <a:lnTo>
                  <a:pt x="7896" y="105956"/>
                </a:lnTo>
                <a:lnTo>
                  <a:pt x="0" y="154940"/>
                </a:lnTo>
                <a:lnTo>
                  <a:pt x="0" y="774700"/>
                </a:lnTo>
                <a:lnTo>
                  <a:pt x="7896" y="823683"/>
                </a:lnTo>
                <a:lnTo>
                  <a:pt x="29886" y="866217"/>
                </a:lnTo>
                <a:lnTo>
                  <a:pt x="63422" y="899753"/>
                </a:lnTo>
                <a:lnTo>
                  <a:pt x="105956" y="921743"/>
                </a:lnTo>
                <a:lnTo>
                  <a:pt x="154939" y="929640"/>
                </a:lnTo>
                <a:lnTo>
                  <a:pt x="1725675" y="929640"/>
                </a:lnTo>
                <a:lnTo>
                  <a:pt x="1774659" y="921743"/>
                </a:lnTo>
                <a:lnTo>
                  <a:pt x="1817193" y="899753"/>
                </a:lnTo>
                <a:lnTo>
                  <a:pt x="1850729" y="866217"/>
                </a:lnTo>
                <a:lnTo>
                  <a:pt x="1872719" y="823683"/>
                </a:lnTo>
                <a:lnTo>
                  <a:pt x="1880615" y="774700"/>
                </a:lnTo>
                <a:lnTo>
                  <a:pt x="1880615" y="154940"/>
                </a:lnTo>
                <a:lnTo>
                  <a:pt x="1872719" y="105956"/>
                </a:lnTo>
                <a:lnTo>
                  <a:pt x="1850729" y="63422"/>
                </a:lnTo>
                <a:lnTo>
                  <a:pt x="1817193" y="29886"/>
                </a:lnTo>
                <a:lnTo>
                  <a:pt x="1774659" y="7896"/>
                </a:lnTo>
                <a:lnTo>
                  <a:pt x="1725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51360" y="2331846"/>
            <a:ext cx="17684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4335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9DDDA9"/>
                </a:solidFill>
                <a:latin typeface="Segoe UI Black"/>
                <a:cs typeface="Segoe UI Black"/>
              </a:rPr>
              <a:t>Power </a:t>
            </a:r>
            <a:r>
              <a:rPr sz="2400" b="1" spc="-10" dirty="0">
                <a:solidFill>
                  <a:srgbClr val="9DDDA9"/>
                </a:solidFill>
                <a:latin typeface="Segoe UI Black"/>
                <a:cs typeface="Segoe UI Black"/>
              </a:rPr>
              <a:t>Component</a:t>
            </a:r>
            <a:endParaRPr sz="2400">
              <a:latin typeface="Segoe UI Black"/>
              <a:cs typeface="Segoe UI Blac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322552" y="2226563"/>
            <a:ext cx="1889760" cy="929640"/>
          </a:xfrm>
          <a:custGeom>
            <a:avLst/>
            <a:gdLst/>
            <a:ahLst/>
            <a:cxnLst/>
            <a:rect l="l" t="t" r="r" b="b"/>
            <a:pathLst>
              <a:path w="1889759" h="929639">
                <a:moveTo>
                  <a:pt x="1734819" y="0"/>
                </a:moveTo>
                <a:lnTo>
                  <a:pt x="154940" y="0"/>
                </a:lnTo>
                <a:lnTo>
                  <a:pt x="105956" y="7896"/>
                </a:lnTo>
                <a:lnTo>
                  <a:pt x="63422" y="29886"/>
                </a:lnTo>
                <a:lnTo>
                  <a:pt x="29886" y="63422"/>
                </a:lnTo>
                <a:lnTo>
                  <a:pt x="7896" y="105956"/>
                </a:lnTo>
                <a:lnTo>
                  <a:pt x="0" y="154939"/>
                </a:lnTo>
                <a:lnTo>
                  <a:pt x="0" y="774700"/>
                </a:lnTo>
                <a:lnTo>
                  <a:pt x="7896" y="823683"/>
                </a:lnTo>
                <a:lnTo>
                  <a:pt x="29886" y="866217"/>
                </a:lnTo>
                <a:lnTo>
                  <a:pt x="63422" y="899753"/>
                </a:lnTo>
                <a:lnTo>
                  <a:pt x="105956" y="921743"/>
                </a:lnTo>
                <a:lnTo>
                  <a:pt x="154940" y="929639"/>
                </a:lnTo>
                <a:lnTo>
                  <a:pt x="1734819" y="929639"/>
                </a:lnTo>
                <a:lnTo>
                  <a:pt x="1783803" y="921743"/>
                </a:lnTo>
                <a:lnTo>
                  <a:pt x="1826337" y="899753"/>
                </a:lnTo>
                <a:lnTo>
                  <a:pt x="1859873" y="866217"/>
                </a:lnTo>
                <a:lnTo>
                  <a:pt x="1881863" y="823683"/>
                </a:lnTo>
                <a:lnTo>
                  <a:pt x="1889759" y="774700"/>
                </a:lnTo>
                <a:lnTo>
                  <a:pt x="1889759" y="154939"/>
                </a:lnTo>
                <a:lnTo>
                  <a:pt x="1881863" y="105956"/>
                </a:lnTo>
                <a:lnTo>
                  <a:pt x="1859873" y="63422"/>
                </a:lnTo>
                <a:lnTo>
                  <a:pt x="1826337" y="29886"/>
                </a:lnTo>
                <a:lnTo>
                  <a:pt x="1783803" y="7896"/>
                </a:lnTo>
                <a:lnTo>
                  <a:pt x="17348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388464" y="2488438"/>
            <a:ext cx="1759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9DDDA9"/>
                </a:solidFill>
                <a:latin typeface="Segoe UI Black"/>
                <a:cs typeface="Segoe UI Black"/>
              </a:rPr>
              <a:t>Application</a:t>
            </a:r>
            <a:endParaRPr sz="2400">
              <a:latin typeface="Segoe UI Black"/>
              <a:cs typeface="Segoe UI Blac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65275" y="3151631"/>
            <a:ext cx="15322550" cy="1710055"/>
            <a:chOff x="1065275" y="3151631"/>
            <a:chExt cx="15322550" cy="171005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8371" y="3151631"/>
              <a:ext cx="2107691" cy="16550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3263" y="3169919"/>
              <a:ext cx="2060447" cy="1656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9707" y="3169919"/>
              <a:ext cx="2488692" cy="16565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2052" y="3151631"/>
              <a:ext cx="2255519" cy="165506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275" y="3151631"/>
              <a:ext cx="2115312" cy="16550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7675" y="3206495"/>
              <a:ext cx="2161031" cy="165506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082278" y="4939410"/>
            <a:ext cx="16929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CMC,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HFT,</a:t>
            </a:r>
            <a:r>
              <a:rPr sz="1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PFC,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CT,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50" dirty="0">
                <a:solidFill>
                  <a:srgbClr val="757679"/>
                </a:solidFill>
                <a:latin typeface="Segoe UI"/>
                <a:cs typeface="Segoe UI"/>
              </a:rPr>
              <a:t>…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628501" y="4939410"/>
            <a:ext cx="199136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Inverters,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 power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converters,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power</a:t>
            </a:r>
            <a:r>
              <a:rPr sz="1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supply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units,</a:t>
            </a:r>
            <a:r>
              <a:rPr sz="14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rectifiers,…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43278" y="4939410"/>
            <a:ext cx="157099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Ev’s,</a:t>
            </a:r>
            <a:r>
              <a:rPr sz="1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HVAC,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 smart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meters,</a:t>
            </a:r>
            <a:r>
              <a:rPr sz="14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solar 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power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gen,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57679"/>
                </a:solidFill>
                <a:latin typeface="Segoe UI"/>
                <a:cs typeface="Segoe UI"/>
              </a:rPr>
              <a:t>data</a:t>
            </a:r>
            <a:r>
              <a:rPr sz="1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757679"/>
                </a:solidFill>
                <a:latin typeface="Segoe UI"/>
                <a:cs typeface="Segoe UI"/>
              </a:rPr>
              <a:t>centers…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88288" y="502411"/>
            <a:ext cx="9596755" cy="11264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25"/>
              </a:spcBef>
            </a:pPr>
            <a:r>
              <a:rPr sz="3800" dirty="0">
                <a:solidFill>
                  <a:srgbClr val="25312A"/>
                </a:solidFill>
              </a:rPr>
              <a:t>Nanocrystalline</a:t>
            </a:r>
            <a:r>
              <a:rPr sz="3800" spc="-35" dirty="0">
                <a:solidFill>
                  <a:srgbClr val="25312A"/>
                </a:solidFill>
              </a:rPr>
              <a:t> </a:t>
            </a:r>
            <a:r>
              <a:rPr sz="3800" dirty="0">
                <a:solidFill>
                  <a:srgbClr val="25312A"/>
                </a:solidFill>
              </a:rPr>
              <a:t>Soft</a:t>
            </a:r>
            <a:r>
              <a:rPr sz="3800" spc="-20" dirty="0">
                <a:solidFill>
                  <a:srgbClr val="25312A"/>
                </a:solidFill>
              </a:rPr>
              <a:t> </a:t>
            </a:r>
            <a:r>
              <a:rPr sz="3800" dirty="0">
                <a:solidFill>
                  <a:srgbClr val="25312A"/>
                </a:solidFill>
              </a:rPr>
              <a:t>Magnetic</a:t>
            </a:r>
            <a:r>
              <a:rPr sz="3800" spc="-30" dirty="0">
                <a:solidFill>
                  <a:srgbClr val="25312A"/>
                </a:solidFill>
              </a:rPr>
              <a:t> </a:t>
            </a:r>
            <a:r>
              <a:rPr sz="3800" spc="-10" dirty="0">
                <a:solidFill>
                  <a:srgbClr val="25312A"/>
                </a:solidFill>
              </a:rPr>
              <a:t>Materials </a:t>
            </a:r>
            <a:r>
              <a:rPr sz="3800" dirty="0">
                <a:solidFill>
                  <a:srgbClr val="25312A"/>
                </a:solidFill>
              </a:rPr>
              <a:t>(NSMM)</a:t>
            </a:r>
            <a:r>
              <a:rPr sz="3800" spc="-25" dirty="0">
                <a:solidFill>
                  <a:srgbClr val="25312A"/>
                </a:solidFill>
              </a:rPr>
              <a:t> </a:t>
            </a:r>
            <a:r>
              <a:rPr sz="3800" dirty="0">
                <a:solidFill>
                  <a:srgbClr val="25312A"/>
                </a:solidFill>
              </a:rPr>
              <a:t>Development</a:t>
            </a:r>
            <a:r>
              <a:rPr sz="3800" spc="-50" dirty="0">
                <a:solidFill>
                  <a:srgbClr val="25312A"/>
                </a:solidFill>
              </a:rPr>
              <a:t> </a:t>
            </a:r>
            <a:r>
              <a:rPr sz="3800" spc="-10" dirty="0">
                <a:solidFill>
                  <a:srgbClr val="25312A"/>
                </a:solidFill>
              </a:rPr>
              <a:t>Program</a:t>
            </a:r>
            <a:endParaRPr sz="3800"/>
          </a:p>
        </p:txBody>
      </p:sp>
      <p:grpSp>
        <p:nvGrpSpPr>
          <p:cNvPr id="30" name="object 30"/>
          <p:cNvGrpSpPr/>
          <p:nvPr/>
        </p:nvGrpSpPr>
        <p:grpSpPr>
          <a:xfrm>
            <a:off x="892936" y="7149083"/>
            <a:ext cx="8740775" cy="1940560"/>
            <a:chOff x="892936" y="7149083"/>
            <a:chExt cx="8740775" cy="1940560"/>
          </a:xfrm>
        </p:grpSpPr>
        <p:sp>
          <p:nvSpPr>
            <p:cNvPr id="31" name="object 31"/>
            <p:cNvSpPr/>
            <p:nvPr/>
          </p:nvSpPr>
          <p:spPr>
            <a:xfrm>
              <a:off x="896111" y="8331707"/>
              <a:ext cx="784225" cy="754380"/>
            </a:xfrm>
            <a:custGeom>
              <a:avLst/>
              <a:gdLst/>
              <a:ahLst/>
              <a:cxnLst/>
              <a:rect l="l" t="t" r="r" b="b"/>
              <a:pathLst>
                <a:path w="784225" h="754379">
                  <a:moveTo>
                    <a:pt x="0" y="0"/>
                  </a:moveTo>
                  <a:lnTo>
                    <a:pt x="784098" y="0"/>
                  </a:lnTo>
                </a:path>
                <a:path w="784225" h="754379">
                  <a:moveTo>
                    <a:pt x="0" y="754380"/>
                  </a:moveTo>
                  <a:lnTo>
                    <a:pt x="784098" y="754380"/>
                  </a:lnTo>
                </a:path>
              </a:pathLst>
            </a:custGeom>
            <a:ln w="6350">
              <a:solidFill>
                <a:srgbClr val="C5DA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62772" y="7149083"/>
              <a:ext cx="1170940" cy="287020"/>
            </a:xfrm>
            <a:custGeom>
              <a:avLst/>
              <a:gdLst/>
              <a:ahLst/>
              <a:cxnLst/>
              <a:rect l="l" t="t" r="r" b="b"/>
              <a:pathLst>
                <a:path w="1170940" h="287020">
                  <a:moveTo>
                    <a:pt x="188976" y="0"/>
                  </a:moveTo>
                  <a:lnTo>
                    <a:pt x="140716" y="0"/>
                  </a:lnTo>
                  <a:lnTo>
                    <a:pt x="96278" y="7213"/>
                  </a:lnTo>
                  <a:lnTo>
                    <a:pt x="57658" y="27292"/>
                  </a:lnTo>
                  <a:lnTo>
                    <a:pt x="27178" y="57886"/>
                  </a:lnTo>
                  <a:lnTo>
                    <a:pt x="7175" y="96647"/>
                  </a:lnTo>
                  <a:lnTo>
                    <a:pt x="0" y="141224"/>
                  </a:lnTo>
                  <a:lnTo>
                    <a:pt x="0" y="145288"/>
                  </a:lnTo>
                  <a:lnTo>
                    <a:pt x="7175" y="189877"/>
                  </a:lnTo>
                  <a:lnTo>
                    <a:pt x="27178" y="228638"/>
                  </a:lnTo>
                  <a:lnTo>
                    <a:pt x="57658" y="259232"/>
                  </a:lnTo>
                  <a:lnTo>
                    <a:pt x="96278" y="279298"/>
                  </a:lnTo>
                  <a:lnTo>
                    <a:pt x="140716" y="286512"/>
                  </a:lnTo>
                  <a:lnTo>
                    <a:pt x="188976" y="286512"/>
                  </a:lnTo>
                  <a:lnTo>
                    <a:pt x="188976" y="197612"/>
                  </a:lnTo>
                  <a:lnTo>
                    <a:pt x="140716" y="197612"/>
                  </a:lnTo>
                  <a:lnTo>
                    <a:pt x="120446" y="193509"/>
                  </a:lnTo>
                  <a:lnTo>
                    <a:pt x="103847" y="182308"/>
                  </a:lnTo>
                  <a:lnTo>
                    <a:pt x="92633" y="165684"/>
                  </a:lnTo>
                  <a:lnTo>
                    <a:pt x="88519" y="145288"/>
                  </a:lnTo>
                  <a:lnTo>
                    <a:pt x="88519" y="141224"/>
                  </a:lnTo>
                  <a:lnTo>
                    <a:pt x="92633" y="120840"/>
                  </a:lnTo>
                  <a:lnTo>
                    <a:pt x="103847" y="104203"/>
                  </a:lnTo>
                  <a:lnTo>
                    <a:pt x="120446" y="93014"/>
                  </a:lnTo>
                  <a:lnTo>
                    <a:pt x="140716" y="88900"/>
                  </a:lnTo>
                  <a:lnTo>
                    <a:pt x="188976" y="88900"/>
                  </a:lnTo>
                  <a:lnTo>
                    <a:pt x="188976" y="0"/>
                  </a:lnTo>
                  <a:close/>
                </a:path>
                <a:path w="1170940" h="287020">
                  <a:moveTo>
                    <a:pt x="435864" y="197612"/>
                  </a:moveTo>
                  <a:lnTo>
                    <a:pt x="433412" y="177939"/>
                  </a:lnTo>
                  <a:lnTo>
                    <a:pt x="426478" y="160121"/>
                  </a:lnTo>
                  <a:lnTo>
                    <a:pt x="415658" y="144830"/>
                  </a:lnTo>
                  <a:lnTo>
                    <a:pt x="401574" y="132715"/>
                  </a:lnTo>
                  <a:lnTo>
                    <a:pt x="410349" y="119837"/>
                  </a:lnTo>
                  <a:lnTo>
                    <a:pt x="416026" y="105524"/>
                  </a:lnTo>
                  <a:lnTo>
                    <a:pt x="418439" y="90335"/>
                  </a:lnTo>
                  <a:lnTo>
                    <a:pt x="417322" y="73533"/>
                  </a:lnTo>
                  <a:lnTo>
                    <a:pt x="406577" y="44107"/>
                  </a:lnTo>
                  <a:lnTo>
                    <a:pt x="387032" y="20815"/>
                  </a:lnTo>
                  <a:lnTo>
                    <a:pt x="360807" y="5511"/>
                  </a:lnTo>
                  <a:lnTo>
                    <a:pt x="330073" y="0"/>
                  </a:lnTo>
                  <a:lnTo>
                    <a:pt x="217932" y="0"/>
                  </a:lnTo>
                  <a:lnTo>
                    <a:pt x="217932" y="286512"/>
                  </a:lnTo>
                  <a:lnTo>
                    <a:pt x="297561" y="286512"/>
                  </a:lnTo>
                  <a:lnTo>
                    <a:pt x="297561" y="77724"/>
                  </a:lnTo>
                  <a:lnTo>
                    <a:pt x="328168" y="77724"/>
                  </a:lnTo>
                  <a:lnTo>
                    <a:pt x="335661" y="85344"/>
                  </a:lnTo>
                  <a:lnTo>
                    <a:pt x="335661" y="103886"/>
                  </a:lnTo>
                  <a:lnTo>
                    <a:pt x="328168" y="111379"/>
                  </a:lnTo>
                  <a:lnTo>
                    <a:pt x="312547" y="111379"/>
                  </a:lnTo>
                  <a:lnTo>
                    <a:pt x="312547" y="167132"/>
                  </a:lnTo>
                  <a:lnTo>
                    <a:pt x="325247" y="167132"/>
                  </a:lnTo>
                  <a:lnTo>
                    <a:pt x="333743" y="168859"/>
                  </a:lnTo>
                  <a:lnTo>
                    <a:pt x="340690" y="173532"/>
                  </a:lnTo>
                  <a:lnTo>
                    <a:pt x="345363" y="180479"/>
                  </a:lnTo>
                  <a:lnTo>
                    <a:pt x="347091" y="188976"/>
                  </a:lnTo>
                  <a:lnTo>
                    <a:pt x="345363" y="197485"/>
                  </a:lnTo>
                  <a:lnTo>
                    <a:pt x="340690" y="204431"/>
                  </a:lnTo>
                  <a:lnTo>
                    <a:pt x="333743" y="209105"/>
                  </a:lnTo>
                  <a:lnTo>
                    <a:pt x="325247" y="210820"/>
                  </a:lnTo>
                  <a:lnTo>
                    <a:pt x="312547" y="210820"/>
                  </a:lnTo>
                  <a:lnTo>
                    <a:pt x="312547" y="286512"/>
                  </a:lnTo>
                  <a:lnTo>
                    <a:pt x="349758" y="286512"/>
                  </a:lnTo>
                  <a:lnTo>
                    <a:pt x="383247" y="279527"/>
                  </a:lnTo>
                  <a:lnTo>
                    <a:pt x="410616" y="260451"/>
                  </a:lnTo>
                  <a:lnTo>
                    <a:pt x="429082" y="232194"/>
                  </a:lnTo>
                  <a:lnTo>
                    <a:pt x="435864" y="197612"/>
                  </a:lnTo>
                  <a:close/>
                </a:path>
                <a:path w="1170940" h="287020">
                  <a:moveTo>
                    <a:pt x="801624" y="92964"/>
                  </a:moveTo>
                  <a:lnTo>
                    <a:pt x="794308" y="51600"/>
                  </a:lnTo>
                  <a:lnTo>
                    <a:pt x="774357" y="22631"/>
                  </a:lnTo>
                  <a:lnTo>
                    <a:pt x="744766" y="5588"/>
                  </a:lnTo>
                  <a:lnTo>
                    <a:pt x="708533" y="0"/>
                  </a:lnTo>
                  <a:lnTo>
                    <a:pt x="685076" y="2997"/>
                  </a:lnTo>
                  <a:lnTo>
                    <a:pt x="663829" y="11468"/>
                  </a:lnTo>
                  <a:lnTo>
                    <a:pt x="645515" y="24650"/>
                  </a:lnTo>
                  <a:lnTo>
                    <a:pt x="630936" y="41783"/>
                  </a:lnTo>
                  <a:lnTo>
                    <a:pt x="616343" y="24650"/>
                  </a:lnTo>
                  <a:lnTo>
                    <a:pt x="598043" y="11468"/>
                  </a:lnTo>
                  <a:lnTo>
                    <a:pt x="576783" y="2997"/>
                  </a:lnTo>
                  <a:lnTo>
                    <a:pt x="553339" y="0"/>
                  </a:lnTo>
                  <a:lnTo>
                    <a:pt x="517093" y="5588"/>
                  </a:lnTo>
                  <a:lnTo>
                    <a:pt x="487502" y="22631"/>
                  </a:lnTo>
                  <a:lnTo>
                    <a:pt x="467550" y="51600"/>
                  </a:lnTo>
                  <a:lnTo>
                    <a:pt x="460248" y="92964"/>
                  </a:lnTo>
                  <a:lnTo>
                    <a:pt x="460248" y="286512"/>
                  </a:lnTo>
                  <a:lnTo>
                    <a:pt x="548513" y="286512"/>
                  </a:lnTo>
                  <a:lnTo>
                    <a:pt x="548513" y="97155"/>
                  </a:lnTo>
                  <a:lnTo>
                    <a:pt x="549973" y="89827"/>
                  </a:lnTo>
                  <a:lnTo>
                    <a:pt x="553999" y="83858"/>
                  </a:lnTo>
                  <a:lnTo>
                    <a:pt x="559968" y="79832"/>
                  </a:lnTo>
                  <a:lnTo>
                    <a:pt x="567309" y="78359"/>
                  </a:lnTo>
                  <a:lnTo>
                    <a:pt x="574636" y="79832"/>
                  </a:lnTo>
                  <a:lnTo>
                    <a:pt x="580605" y="83858"/>
                  </a:lnTo>
                  <a:lnTo>
                    <a:pt x="584631" y="89827"/>
                  </a:lnTo>
                  <a:lnTo>
                    <a:pt x="586105" y="97155"/>
                  </a:lnTo>
                  <a:lnTo>
                    <a:pt x="586105" y="286512"/>
                  </a:lnTo>
                  <a:lnTo>
                    <a:pt x="675767" y="286512"/>
                  </a:lnTo>
                  <a:lnTo>
                    <a:pt x="675767" y="97155"/>
                  </a:lnTo>
                  <a:lnTo>
                    <a:pt x="677227" y="89827"/>
                  </a:lnTo>
                  <a:lnTo>
                    <a:pt x="681253" y="83858"/>
                  </a:lnTo>
                  <a:lnTo>
                    <a:pt x="687222" y="79832"/>
                  </a:lnTo>
                  <a:lnTo>
                    <a:pt x="694563" y="78359"/>
                  </a:lnTo>
                  <a:lnTo>
                    <a:pt x="701890" y="79832"/>
                  </a:lnTo>
                  <a:lnTo>
                    <a:pt x="707859" y="83858"/>
                  </a:lnTo>
                  <a:lnTo>
                    <a:pt x="711885" y="89827"/>
                  </a:lnTo>
                  <a:lnTo>
                    <a:pt x="713359" y="97155"/>
                  </a:lnTo>
                  <a:lnTo>
                    <a:pt x="713359" y="286512"/>
                  </a:lnTo>
                  <a:lnTo>
                    <a:pt x="801624" y="286512"/>
                  </a:lnTo>
                  <a:lnTo>
                    <a:pt x="801624" y="92964"/>
                  </a:lnTo>
                  <a:close/>
                </a:path>
                <a:path w="1170940" h="287020">
                  <a:moveTo>
                    <a:pt x="1170432" y="92964"/>
                  </a:moveTo>
                  <a:lnTo>
                    <a:pt x="1163142" y="51600"/>
                  </a:lnTo>
                  <a:lnTo>
                    <a:pt x="1143266" y="22631"/>
                  </a:lnTo>
                  <a:lnTo>
                    <a:pt x="1113790" y="5588"/>
                  </a:lnTo>
                  <a:lnTo>
                    <a:pt x="1077722" y="0"/>
                  </a:lnTo>
                  <a:lnTo>
                    <a:pt x="1054366" y="2997"/>
                  </a:lnTo>
                  <a:lnTo>
                    <a:pt x="1033208" y="11468"/>
                  </a:lnTo>
                  <a:lnTo>
                    <a:pt x="1014996" y="24650"/>
                  </a:lnTo>
                  <a:lnTo>
                    <a:pt x="1000506" y="41783"/>
                  </a:lnTo>
                  <a:lnTo>
                    <a:pt x="985951" y="24650"/>
                  </a:lnTo>
                  <a:lnTo>
                    <a:pt x="967740" y="11468"/>
                  </a:lnTo>
                  <a:lnTo>
                    <a:pt x="946569" y="2997"/>
                  </a:lnTo>
                  <a:lnTo>
                    <a:pt x="923163" y="0"/>
                  </a:lnTo>
                  <a:lnTo>
                    <a:pt x="887145" y="5588"/>
                  </a:lnTo>
                  <a:lnTo>
                    <a:pt x="857719" y="22631"/>
                  </a:lnTo>
                  <a:lnTo>
                    <a:pt x="837857" y="51600"/>
                  </a:lnTo>
                  <a:lnTo>
                    <a:pt x="830580" y="92964"/>
                  </a:lnTo>
                  <a:lnTo>
                    <a:pt x="830580" y="286512"/>
                  </a:lnTo>
                  <a:lnTo>
                    <a:pt x="918464" y="286512"/>
                  </a:lnTo>
                  <a:lnTo>
                    <a:pt x="918464" y="97155"/>
                  </a:lnTo>
                  <a:lnTo>
                    <a:pt x="919924" y="89827"/>
                  </a:lnTo>
                  <a:lnTo>
                    <a:pt x="923937" y="83858"/>
                  </a:lnTo>
                  <a:lnTo>
                    <a:pt x="929868" y="79832"/>
                  </a:lnTo>
                  <a:lnTo>
                    <a:pt x="937133" y="78359"/>
                  </a:lnTo>
                  <a:lnTo>
                    <a:pt x="944460" y="79832"/>
                  </a:lnTo>
                  <a:lnTo>
                    <a:pt x="950429" y="83858"/>
                  </a:lnTo>
                  <a:lnTo>
                    <a:pt x="954455" y="89827"/>
                  </a:lnTo>
                  <a:lnTo>
                    <a:pt x="955929" y="97155"/>
                  </a:lnTo>
                  <a:lnTo>
                    <a:pt x="955929" y="286512"/>
                  </a:lnTo>
                  <a:lnTo>
                    <a:pt x="1045083" y="286512"/>
                  </a:lnTo>
                  <a:lnTo>
                    <a:pt x="1045083" y="97155"/>
                  </a:lnTo>
                  <a:lnTo>
                    <a:pt x="1046543" y="89827"/>
                  </a:lnTo>
                  <a:lnTo>
                    <a:pt x="1050569" y="83858"/>
                  </a:lnTo>
                  <a:lnTo>
                    <a:pt x="1056538" y="79832"/>
                  </a:lnTo>
                  <a:lnTo>
                    <a:pt x="1063879" y="78359"/>
                  </a:lnTo>
                  <a:lnTo>
                    <a:pt x="1071130" y="79832"/>
                  </a:lnTo>
                  <a:lnTo>
                    <a:pt x="1077061" y="83858"/>
                  </a:lnTo>
                  <a:lnTo>
                    <a:pt x="1081074" y="89827"/>
                  </a:lnTo>
                  <a:lnTo>
                    <a:pt x="1082548" y="97155"/>
                  </a:lnTo>
                  <a:lnTo>
                    <a:pt x="1082548" y="286512"/>
                  </a:lnTo>
                  <a:lnTo>
                    <a:pt x="1170432" y="286512"/>
                  </a:lnTo>
                  <a:lnTo>
                    <a:pt x="1170432" y="92964"/>
                  </a:lnTo>
                  <a:close/>
                </a:path>
              </a:pathLst>
            </a:custGeom>
            <a:solidFill>
              <a:srgbClr val="253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084689" y="6407657"/>
            <a:ext cx="13563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25312A"/>
                </a:solidFill>
                <a:latin typeface="Segoe UI"/>
                <a:cs typeface="Segoe UI"/>
              </a:rPr>
              <a:t>Nano</a:t>
            </a:r>
            <a:r>
              <a:rPr sz="1400" spc="-10" dirty="0">
                <a:solidFill>
                  <a:srgbClr val="25312A"/>
                </a:solidFill>
                <a:latin typeface="Segoe UI"/>
                <a:cs typeface="Segoe UI"/>
              </a:rPr>
              <a:t> Magnetic </a:t>
            </a:r>
            <a:r>
              <a:rPr sz="1400" dirty="0">
                <a:solidFill>
                  <a:srgbClr val="25312A"/>
                </a:solidFill>
                <a:latin typeface="Segoe UI"/>
                <a:cs typeface="Segoe UI"/>
              </a:rPr>
              <a:t>Material</a:t>
            </a:r>
            <a:r>
              <a:rPr sz="1400" spc="-25" dirty="0">
                <a:solidFill>
                  <a:srgbClr val="25312A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5312A"/>
                </a:solidFill>
                <a:latin typeface="Segoe UI"/>
                <a:cs typeface="Segoe UI"/>
              </a:rPr>
              <a:t>Industry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919461" y="6170421"/>
            <a:ext cx="3893185" cy="1588770"/>
            <a:chOff x="9919461" y="6170421"/>
            <a:chExt cx="3893185" cy="1588770"/>
          </a:xfrm>
        </p:grpSpPr>
        <p:sp>
          <p:nvSpPr>
            <p:cNvPr id="35" name="object 35"/>
            <p:cNvSpPr/>
            <p:nvPr/>
          </p:nvSpPr>
          <p:spPr>
            <a:xfrm>
              <a:off x="10099548" y="6275831"/>
              <a:ext cx="3587750" cy="1353820"/>
            </a:xfrm>
            <a:custGeom>
              <a:avLst/>
              <a:gdLst/>
              <a:ahLst/>
              <a:cxnLst/>
              <a:rect l="l" t="t" r="r" b="b"/>
              <a:pathLst>
                <a:path w="3587750" h="1353820">
                  <a:moveTo>
                    <a:pt x="1004316" y="784352"/>
                  </a:moveTo>
                  <a:lnTo>
                    <a:pt x="1001344" y="769747"/>
                  </a:lnTo>
                  <a:lnTo>
                    <a:pt x="993279" y="757796"/>
                  </a:lnTo>
                  <a:lnTo>
                    <a:pt x="981329" y="749731"/>
                  </a:lnTo>
                  <a:lnTo>
                    <a:pt x="966724" y="746760"/>
                  </a:lnTo>
                  <a:lnTo>
                    <a:pt x="37592" y="746760"/>
                  </a:lnTo>
                  <a:lnTo>
                    <a:pt x="22974" y="749731"/>
                  </a:lnTo>
                  <a:lnTo>
                    <a:pt x="11023" y="757796"/>
                  </a:lnTo>
                  <a:lnTo>
                    <a:pt x="2959" y="769747"/>
                  </a:lnTo>
                  <a:lnTo>
                    <a:pt x="0" y="784352"/>
                  </a:lnTo>
                  <a:lnTo>
                    <a:pt x="0" y="1315720"/>
                  </a:lnTo>
                  <a:lnTo>
                    <a:pt x="2959" y="1330337"/>
                  </a:lnTo>
                  <a:lnTo>
                    <a:pt x="11023" y="1342288"/>
                  </a:lnTo>
                  <a:lnTo>
                    <a:pt x="22974" y="1350352"/>
                  </a:lnTo>
                  <a:lnTo>
                    <a:pt x="37592" y="1353312"/>
                  </a:lnTo>
                  <a:lnTo>
                    <a:pt x="966724" y="1353312"/>
                  </a:lnTo>
                  <a:lnTo>
                    <a:pt x="981329" y="1350352"/>
                  </a:lnTo>
                  <a:lnTo>
                    <a:pt x="993279" y="1342288"/>
                  </a:lnTo>
                  <a:lnTo>
                    <a:pt x="1001344" y="1330337"/>
                  </a:lnTo>
                  <a:lnTo>
                    <a:pt x="1004316" y="1315720"/>
                  </a:lnTo>
                  <a:lnTo>
                    <a:pt x="1004316" y="784352"/>
                  </a:lnTo>
                  <a:close/>
                </a:path>
                <a:path w="3587750" h="1353820">
                  <a:moveTo>
                    <a:pt x="2170176" y="784352"/>
                  </a:moveTo>
                  <a:lnTo>
                    <a:pt x="2167204" y="769747"/>
                  </a:lnTo>
                  <a:lnTo>
                    <a:pt x="2159139" y="757796"/>
                  </a:lnTo>
                  <a:lnTo>
                    <a:pt x="2147189" y="749731"/>
                  </a:lnTo>
                  <a:lnTo>
                    <a:pt x="2132584" y="746760"/>
                  </a:lnTo>
                  <a:lnTo>
                    <a:pt x="1203452" y="746760"/>
                  </a:lnTo>
                  <a:lnTo>
                    <a:pt x="1188834" y="749731"/>
                  </a:lnTo>
                  <a:lnTo>
                    <a:pt x="1176883" y="757796"/>
                  </a:lnTo>
                  <a:lnTo>
                    <a:pt x="1168819" y="769747"/>
                  </a:lnTo>
                  <a:lnTo>
                    <a:pt x="1165860" y="784352"/>
                  </a:lnTo>
                  <a:lnTo>
                    <a:pt x="1165860" y="1315720"/>
                  </a:lnTo>
                  <a:lnTo>
                    <a:pt x="1168819" y="1330337"/>
                  </a:lnTo>
                  <a:lnTo>
                    <a:pt x="1176883" y="1342288"/>
                  </a:lnTo>
                  <a:lnTo>
                    <a:pt x="1188834" y="1350352"/>
                  </a:lnTo>
                  <a:lnTo>
                    <a:pt x="1203452" y="1353312"/>
                  </a:lnTo>
                  <a:lnTo>
                    <a:pt x="2132584" y="1353312"/>
                  </a:lnTo>
                  <a:lnTo>
                    <a:pt x="2147189" y="1350352"/>
                  </a:lnTo>
                  <a:lnTo>
                    <a:pt x="2159139" y="1342288"/>
                  </a:lnTo>
                  <a:lnTo>
                    <a:pt x="2167204" y="1330337"/>
                  </a:lnTo>
                  <a:lnTo>
                    <a:pt x="2170176" y="1315720"/>
                  </a:lnTo>
                  <a:lnTo>
                    <a:pt x="2170176" y="784352"/>
                  </a:lnTo>
                  <a:close/>
                </a:path>
                <a:path w="3587750" h="1353820">
                  <a:moveTo>
                    <a:pt x="3587496" y="771779"/>
                  </a:moveTo>
                  <a:lnTo>
                    <a:pt x="3585527" y="762038"/>
                  </a:lnTo>
                  <a:lnTo>
                    <a:pt x="3580168" y="754087"/>
                  </a:lnTo>
                  <a:lnTo>
                    <a:pt x="3572218" y="748728"/>
                  </a:lnTo>
                  <a:lnTo>
                    <a:pt x="3562477" y="746760"/>
                  </a:lnTo>
                  <a:lnTo>
                    <a:pt x="2362835" y="746760"/>
                  </a:lnTo>
                  <a:lnTo>
                    <a:pt x="2353081" y="748728"/>
                  </a:lnTo>
                  <a:lnTo>
                    <a:pt x="2345131" y="754087"/>
                  </a:lnTo>
                  <a:lnTo>
                    <a:pt x="2339771" y="762038"/>
                  </a:lnTo>
                  <a:lnTo>
                    <a:pt x="2337816" y="771779"/>
                  </a:lnTo>
                  <a:lnTo>
                    <a:pt x="2337816" y="1328293"/>
                  </a:lnTo>
                  <a:lnTo>
                    <a:pt x="2339771" y="1338046"/>
                  </a:lnTo>
                  <a:lnTo>
                    <a:pt x="2345131" y="1345996"/>
                  </a:lnTo>
                  <a:lnTo>
                    <a:pt x="2353081" y="1351356"/>
                  </a:lnTo>
                  <a:lnTo>
                    <a:pt x="2362835" y="1353312"/>
                  </a:lnTo>
                  <a:lnTo>
                    <a:pt x="3562477" y="1353312"/>
                  </a:lnTo>
                  <a:lnTo>
                    <a:pt x="3572218" y="1351356"/>
                  </a:lnTo>
                  <a:lnTo>
                    <a:pt x="3580168" y="1345996"/>
                  </a:lnTo>
                  <a:lnTo>
                    <a:pt x="3585527" y="1338046"/>
                  </a:lnTo>
                  <a:lnTo>
                    <a:pt x="3587496" y="1328293"/>
                  </a:lnTo>
                  <a:lnTo>
                    <a:pt x="3587496" y="771779"/>
                  </a:lnTo>
                  <a:close/>
                </a:path>
                <a:path w="3587750" h="1353820">
                  <a:moveTo>
                    <a:pt x="3587496" y="31496"/>
                  </a:moveTo>
                  <a:lnTo>
                    <a:pt x="3585019" y="19240"/>
                  </a:lnTo>
                  <a:lnTo>
                    <a:pt x="3578263" y="9232"/>
                  </a:lnTo>
                  <a:lnTo>
                    <a:pt x="3568255" y="2476"/>
                  </a:lnTo>
                  <a:lnTo>
                    <a:pt x="3556000" y="0"/>
                  </a:lnTo>
                  <a:lnTo>
                    <a:pt x="2369312" y="0"/>
                  </a:lnTo>
                  <a:lnTo>
                    <a:pt x="2357043" y="2476"/>
                  </a:lnTo>
                  <a:lnTo>
                    <a:pt x="2347036" y="9232"/>
                  </a:lnTo>
                  <a:lnTo>
                    <a:pt x="2340279" y="19240"/>
                  </a:lnTo>
                  <a:lnTo>
                    <a:pt x="2337816" y="31496"/>
                  </a:lnTo>
                  <a:lnTo>
                    <a:pt x="2337816" y="576580"/>
                  </a:lnTo>
                  <a:lnTo>
                    <a:pt x="2340279" y="588848"/>
                  </a:lnTo>
                  <a:lnTo>
                    <a:pt x="2347036" y="598855"/>
                  </a:lnTo>
                  <a:lnTo>
                    <a:pt x="2357043" y="605612"/>
                  </a:lnTo>
                  <a:lnTo>
                    <a:pt x="2369312" y="608076"/>
                  </a:lnTo>
                  <a:lnTo>
                    <a:pt x="3556000" y="608076"/>
                  </a:lnTo>
                  <a:lnTo>
                    <a:pt x="3568255" y="605612"/>
                  </a:lnTo>
                  <a:lnTo>
                    <a:pt x="3578263" y="598855"/>
                  </a:lnTo>
                  <a:lnTo>
                    <a:pt x="3585019" y="588848"/>
                  </a:lnTo>
                  <a:lnTo>
                    <a:pt x="3587496" y="576580"/>
                  </a:lnTo>
                  <a:lnTo>
                    <a:pt x="3587496" y="31496"/>
                  </a:lnTo>
                  <a:close/>
                </a:path>
              </a:pathLst>
            </a:custGeom>
            <a:solidFill>
              <a:srgbClr val="253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925811" y="6176771"/>
              <a:ext cx="3880485" cy="1576070"/>
            </a:xfrm>
            <a:custGeom>
              <a:avLst/>
              <a:gdLst/>
              <a:ahLst/>
              <a:cxnLst/>
              <a:rect l="l" t="t" r="r" b="b"/>
              <a:pathLst>
                <a:path w="3880484" h="1576070">
                  <a:moveTo>
                    <a:pt x="0" y="81534"/>
                  </a:moveTo>
                  <a:lnTo>
                    <a:pt x="6399" y="49774"/>
                  </a:lnTo>
                  <a:lnTo>
                    <a:pt x="23860" y="23860"/>
                  </a:lnTo>
                  <a:lnTo>
                    <a:pt x="49774" y="6399"/>
                  </a:lnTo>
                  <a:lnTo>
                    <a:pt x="81534" y="0"/>
                  </a:lnTo>
                  <a:lnTo>
                    <a:pt x="3798570" y="0"/>
                  </a:lnTo>
                  <a:lnTo>
                    <a:pt x="3830329" y="6399"/>
                  </a:lnTo>
                  <a:lnTo>
                    <a:pt x="3856243" y="23860"/>
                  </a:lnTo>
                  <a:lnTo>
                    <a:pt x="3873704" y="49774"/>
                  </a:lnTo>
                  <a:lnTo>
                    <a:pt x="3880104" y="81534"/>
                  </a:lnTo>
                  <a:lnTo>
                    <a:pt x="3880104" y="1494282"/>
                  </a:lnTo>
                  <a:lnTo>
                    <a:pt x="3873704" y="1526041"/>
                  </a:lnTo>
                  <a:lnTo>
                    <a:pt x="3856243" y="1551955"/>
                  </a:lnTo>
                  <a:lnTo>
                    <a:pt x="3830329" y="1569416"/>
                  </a:lnTo>
                  <a:lnTo>
                    <a:pt x="3798570" y="1575816"/>
                  </a:lnTo>
                  <a:lnTo>
                    <a:pt x="81534" y="1575816"/>
                  </a:lnTo>
                  <a:lnTo>
                    <a:pt x="49774" y="1569416"/>
                  </a:lnTo>
                  <a:lnTo>
                    <a:pt x="23860" y="1551955"/>
                  </a:lnTo>
                  <a:lnTo>
                    <a:pt x="6399" y="1526041"/>
                  </a:lnTo>
                  <a:lnTo>
                    <a:pt x="0" y="1494282"/>
                  </a:lnTo>
                  <a:lnTo>
                    <a:pt x="0" y="81534"/>
                  </a:lnTo>
                  <a:close/>
                </a:path>
              </a:pathLst>
            </a:custGeom>
            <a:ln w="12699">
              <a:solidFill>
                <a:srgbClr val="25312A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3941845" y="6314388"/>
            <a:ext cx="16332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5312A"/>
                </a:solidFill>
                <a:latin typeface="Segoe UI Black"/>
                <a:cs typeface="Segoe UI Black"/>
              </a:rPr>
              <a:t>Power</a:t>
            </a:r>
            <a:r>
              <a:rPr sz="1600" b="1" spc="-55" dirty="0">
                <a:solidFill>
                  <a:srgbClr val="25312A"/>
                </a:solidFill>
                <a:latin typeface="Segoe UI Black"/>
                <a:cs typeface="Segoe UI Black"/>
              </a:rPr>
              <a:t> </a:t>
            </a:r>
            <a:r>
              <a:rPr sz="16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Convert</a:t>
            </a:r>
            <a:endParaRPr sz="1600">
              <a:latin typeface="Segoe UI Black"/>
              <a:cs typeface="Segoe UI Black"/>
            </a:endParaRPr>
          </a:p>
          <a:p>
            <a:pPr marL="6921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Manufacturers</a:t>
            </a:r>
            <a:endParaRPr sz="1600">
              <a:latin typeface="Segoe UI Black"/>
              <a:cs typeface="Segoe UI Black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930884" y="6275831"/>
            <a:ext cx="3162300" cy="608330"/>
          </a:xfrm>
          <a:custGeom>
            <a:avLst/>
            <a:gdLst/>
            <a:ahLst/>
            <a:cxnLst/>
            <a:rect l="l" t="t" r="r" b="b"/>
            <a:pathLst>
              <a:path w="3162300" h="608329">
                <a:moveTo>
                  <a:pt x="0" y="31496"/>
                </a:moveTo>
                <a:lnTo>
                  <a:pt x="2474" y="19234"/>
                </a:lnTo>
                <a:lnTo>
                  <a:pt x="9223" y="9223"/>
                </a:lnTo>
                <a:lnTo>
                  <a:pt x="19234" y="2474"/>
                </a:lnTo>
                <a:lnTo>
                  <a:pt x="31496" y="0"/>
                </a:lnTo>
                <a:lnTo>
                  <a:pt x="1623567" y="0"/>
                </a:lnTo>
                <a:lnTo>
                  <a:pt x="1635829" y="2474"/>
                </a:lnTo>
                <a:lnTo>
                  <a:pt x="1645840" y="9223"/>
                </a:lnTo>
                <a:lnTo>
                  <a:pt x="1652589" y="19234"/>
                </a:lnTo>
                <a:lnTo>
                  <a:pt x="1655063" y="31496"/>
                </a:lnTo>
                <a:lnTo>
                  <a:pt x="1655063" y="576580"/>
                </a:lnTo>
                <a:lnTo>
                  <a:pt x="1652589" y="588841"/>
                </a:lnTo>
                <a:lnTo>
                  <a:pt x="1645840" y="598852"/>
                </a:lnTo>
                <a:lnTo>
                  <a:pt x="1635829" y="605601"/>
                </a:lnTo>
                <a:lnTo>
                  <a:pt x="1623567" y="608076"/>
                </a:lnTo>
                <a:lnTo>
                  <a:pt x="31496" y="608076"/>
                </a:lnTo>
                <a:lnTo>
                  <a:pt x="19234" y="605601"/>
                </a:lnTo>
                <a:lnTo>
                  <a:pt x="9223" y="598852"/>
                </a:lnTo>
                <a:lnTo>
                  <a:pt x="2474" y="588841"/>
                </a:lnTo>
                <a:lnTo>
                  <a:pt x="0" y="576580"/>
                </a:lnTo>
                <a:lnTo>
                  <a:pt x="0" y="31496"/>
                </a:lnTo>
                <a:close/>
              </a:path>
              <a:path w="3162300" h="608329">
                <a:moveTo>
                  <a:pt x="1804415" y="31496"/>
                </a:moveTo>
                <a:lnTo>
                  <a:pt x="1806890" y="19234"/>
                </a:lnTo>
                <a:lnTo>
                  <a:pt x="1813639" y="9223"/>
                </a:lnTo>
                <a:lnTo>
                  <a:pt x="1823650" y="2474"/>
                </a:lnTo>
                <a:lnTo>
                  <a:pt x="1835911" y="0"/>
                </a:lnTo>
                <a:lnTo>
                  <a:pt x="3130804" y="0"/>
                </a:lnTo>
                <a:lnTo>
                  <a:pt x="3143065" y="2474"/>
                </a:lnTo>
                <a:lnTo>
                  <a:pt x="3153076" y="9223"/>
                </a:lnTo>
                <a:lnTo>
                  <a:pt x="3159825" y="19234"/>
                </a:lnTo>
                <a:lnTo>
                  <a:pt x="3162300" y="31496"/>
                </a:lnTo>
                <a:lnTo>
                  <a:pt x="3162300" y="576580"/>
                </a:lnTo>
                <a:lnTo>
                  <a:pt x="3159825" y="588841"/>
                </a:lnTo>
                <a:lnTo>
                  <a:pt x="3153076" y="598852"/>
                </a:lnTo>
                <a:lnTo>
                  <a:pt x="3143065" y="605601"/>
                </a:lnTo>
                <a:lnTo>
                  <a:pt x="3130804" y="608076"/>
                </a:lnTo>
                <a:lnTo>
                  <a:pt x="1835911" y="608076"/>
                </a:lnTo>
                <a:lnTo>
                  <a:pt x="1823650" y="605601"/>
                </a:lnTo>
                <a:lnTo>
                  <a:pt x="1813639" y="598852"/>
                </a:lnTo>
                <a:lnTo>
                  <a:pt x="1806890" y="588841"/>
                </a:lnTo>
                <a:lnTo>
                  <a:pt x="1804415" y="576580"/>
                </a:lnTo>
                <a:lnTo>
                  <a:pt x="1804415" y="31496"/>
                </a:lnTo>
                <a:close/>
              </a:path>
            </a:pathLst>
          </a:custGeom>
          <a:ln w="12700">
            <a:solidFill>
              <a:srgbClr val="2531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5746262" y="6436867"/>
            <a:ext cx="133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Downstream</a:t>
            </a:r>
            <a:endParaRPr sz="1600">
              <a:latin typeface="Segoe UI Black"/>
              <a:cs typeface="Segoe UI Black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930884" y="7146035"/>
            <a:ext cx="1655445" cy="607060"/>
          </a:xfrm>
          <a:custGeom>
            <a:avLst/>
            <a:gdLst/>
            <a:ahLst/>
            <a:cxnLst/>
            <a:rect l="l" t="t" r="r" b="b"/>
            <a:pathLst>
              <a:path w="1655444" h="607059">
                <a:moveTo>
                  <a:pt x="1623694" y="0"/>
                </a:moveTo>
                <a:lnTo>
                  <a:pt x="31369" y="0"/>
                </a:lnTo>
                <a:lnTo>
                  <a:pt x="19180" y="2472"/>
                </a:lnTo>
                <a:lnTo>
                  <a:pt x="9207" y="9207"/>
                </a:lnTo>
                <a:lnTo>
                  <a:pt x="2472" y="19180"/>
                </a:lnTo>
                <a:lnTo>
                  <a:pt x="0" y="31368"/>
                </a:lnTo>
                <a:lnTo>
                  <a:pt x="0" y="575182"/>
                </a:lnTo>
                <a:lnTo>
                  <a:pt x="2472" y="587371"/>
                </a:lnTo>
                <a:lnTo>
                  <a:pt x="9207" y="597344"/>
                </a:lnTo>
                <a:lnTo>
                  <a:pt x="19180" y="604079"/>
                </a:lnTo>
                <a:lnTo>
                  <a:pt x="31369" y="606551"/>
                </a:lnTo>
                <a:lnTo>
                  <a:pt x="1623694" y="606551"/>
                </a:lnTo>
                <a:lnTo>
                  <a:pt x="1635883" y="604079"/>
                </a:lnTo>
                <a:lnTo>
                  <a:pt x="1645856" y="597344"/>
                </a:lnTo>
                <a:lnTo>
                  <a:pt x="1652591" y="587371"/>
                </a:lnTo>
                <a:lnTo>
                  <a:pt x="1655063" y="575182"/>
                </a:lnTo>
                <a:lnTo>
                  <a:pt x="1655063" y="31368"/>
                </a:lnTo>
                <a:lnTo>
                  <a:pt x="1652591" y="19180"/>
                </a:lnTo>
                <a:lnTo>
                  <a:pt x="1645856" y="9207"/>
                </a:lnTo>
                <a:lnTo>
                  <a:pt x="1635883" y="2472"/>
                </a:lnTo>
                <a:lnTo>
                  <a:pt x="1623694" y="0"/>
                </a:lnTo>
                <a:close/>
              </a:path>
            </a:pathLst>
          </a:custGeom>
          <a:solidFill>
            <a:srgbClr val="2531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3998702" y="7173594"/>
            <a:ext cx="15062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Segoe UI Black"/>
                <a:cs typeface="Segoe UI Black"/>
              </a:rPr>
              <a:t>Power</a:t>
            </a:r>
            <a:r>
              <a:rPr sz="1600" b="1" spc="-55" dirty="0">
                <a:solidFill>
                  <a:srgbClr val="FFFFFF"/>
                </a:solidFill>
                <a:latin typeface="Segoe UI Black"/>
                <a:cs typeface="Segoe UI Black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Convert Designers</a:t>
            </a:r>
            <a:endParaRPr sz="1600">
              <a:latin typeface="Segoe UI Black"/>
              <a:cs typeface="Segoe UI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745218" y="6547865"/>
            <a:ext cx="5924550" cy="815340"/>
            <a:chOff x="9745218" y="6547865"/>
            <a:chExt cx="5924550" cy="815340"/>
          </a:xfrm>
        </p:grpSpPr>
        <p:sp>
          <p:nvSpPr>
            <p:cNvPr id="43" name="object 43"/>
            <p:cNvSpPr/>
            <p:nvPr/>
          </p:nvSpPr>
          <p:spPr>
            <a:xfrm>
              <a:off x="9745218" y="7287005"/>
              <a:ext cx="312420" cy="76200"/>
            </a:xfrm>
            <a:custGeom>
              <a:avLst/>
              <a:gdLst/>
              <a:ahLst/>
              <a:cxnLst/>
              <a:rect l="l" t="t" r="r" b="b"/>
              <a:pathLst>
                <a:path w="312420" h="76200">
                  <a:moveTo>
                    <a:pt x="235965" y="0"/>
                  </a:moveTo>
                  <a:lnTo>
                    <a:pt x="235965" y="76200"/>
                  </a:lnTo>
                  <a:lnTo>
                    <a:pt x="293115" y="47625"/>
                  </a:lnTo>
                  <a:lnTo>
                    <a:pt x="248665" y="47625"/>
                  </a:lnTo>
                  <a:lnTo>
                    <a:pt x="248665" y="28575"/>
                  </a:lnTo>
                  <a:lnTo>
                    <a:pt x="293115" y="28575"/>
                  </a:lnTo>
                  <a:lnTo>
                    <a:pt x="235965" y="0"/>
                  </a:lnTo>
                  <a:close/>
                </a:path>
                <a:path w="312420" h="76200">
                  <a:moveTo>
                    <a:pt x="235965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235965" y="47625"/>
                  </a:lnTo>
                  <a:lnTo>
                    <a:pt x="235965" y="28575"/>
                  </a:lnTo>
                  <a:close/>
                </a:path>
                <a:path w="312420" h="76200">
                  <a:moveTo>
                    <a:pt x="293115" y="28575"/>
                  </a:moveTo>
                  <a:lnTo>
                    <a:pt x="248665" y="28575"/>
                  </a:lnTo>
                  <a:lnTo>
                    <a:pt x="248665" y="47625"/>
                  </a:lnTo>
                  <a:lnTo>
                    <a:pt x="293115" y="47625"/>
                  </a:lnTo>
                  <a:lnTo>
                    <a:pt x="312165" y="38100"/>
                  </a:lnTo>
                  <a:lnTo>
                    <a:pt x="293115" y="28575"/>
                  </a:lnTo>
                  <a:close/>
                </a:path>
              </a:pathLst>
            </a:custGeom>
            <a:solidFill>
              <a:srgbClr val="253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13714" y="6547865"/>
              <a:ext cx="212598" cy="761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26390" y="6899909"/>
              <a:ext cx="76200" cy="1116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6710" y="6547865"/>
              <a:ext cx="82676" cy="761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392656" y="6973823"/>
              <a:ext cx="687705" cy="172720"/>
            </a:xfrm>
            <a:custGeom>
              <a:avLst/>
              <a:gdLst/>
              <a:ahLst/>
              <a:cxnLst/>
              <a:rect l="l" t="t" r="r" b="b"/>
              <a:pathLst>
                <a:path w="687705" h="172720">
                  <a:moveTo>
                    <a:pt x="343661" y="0"/>
                  </a:moveTo>
                  <a:lnTo>
                    <a:pt x="0" y="172212"/>
                  </a:lnTo>
                  <a:lnTo>
                    <a:pt x="687324" y="172212"/>
                  </a:lnTo>
                  <a:lnTo>
                    <a:pt x="343661" y="0"/>
                  </a:lnTo>
                  <a:close/>
                </a:path>
              </a:pathLst>
            </a:custGeom>
            <a:solidFill>
              <a:srgbClr val="253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1240042" y="-63500"/>
            <a:ext cx="6381750" cy="2113280"/>
            <a:chOff x="11240042" y="-63500"/>
            <a:chExt cx="6381750" cy="2113280"/>
          </a:xfrm>
        </p:grpSpPr>
        <p:sp>
          <p:nvSpPr>
            <p:cNvPr id="49" name="object 49"/>
            <p:cNvSpPr/>
            <p:nvPr/>
          </p:nvSpPr>
          <p:spPr>
            <a:xfrm>
              <a:off x="14164563" y="741518"/>
              <a:ext cx="3393440" cy="1295400"/>
            </a:xfrm>
            <a:custGeom>
              <a:avLst/>
              <a:gdLst/>
              <a:ahLst/>
              <a:cxnLst/>
              <a:rect l="l" t="t" r="r" b="b"/>
              <a:pathLst>
                <a:path w="3393440" h="1295400">
                  <a:moveTo>
                    <a:pt x="3393440" y="0"/>
                  </a:moveTo>
                  <a:lnTo>
                    <a:pt x="3338046" y="52002"/>
                  </a:lnTo>
                  <a:lnTo>
                    <a:pt x="3303372" y="83662"/>
                  </a:lnTo>
                  <a:lnTo>
                    <a:pt x="3268394" y="114965"/>
                  </a:lnTo>
                  <a:lnTo>
                    <a:pt x="3233115" y="145908"/>
                  </a:lnTo>
                  <a:lnTo>
                    <a:pt x="3197537" y="176489"/>
                  </a:lnTo>
                  <a:lnTo>
                    <a:pt x="3161664" y="206707"/>
                  </a:lnTo>
                  <a:lnTo>
                    <a:pt x="3125499" y="236558"/>
                  </a:lnTo>
                  <a:lnTo>
                    <a:pt x="3089045" y="266041"/>
                  </a:lnTo>
                  <a:lnTo>
                    <a:pt x="3052304" y="295154"/>
                  </a:lnTo>
                  <a:lnTo>
                    <a:pt x="3015280" y="323895"/>
                  </a:lnTo>
                  <a:lnTo>
                    <a:pt x="2977977" y="352262"/>
                  </a:lnTo>
                  <a:lnTo>
                    <a:pt x="2940396" y="380253"/>
                  </a:lnTo>
                  <a:lnTo>
                    <a:pt x="2902541" y="407865"/>
                  </a:lnTo>
                  <a:lnTo>
                    <a:pt x="2864416" y="435097"/>
                  </a:lnTo>
                  <a:lnTo>
                    <a:pt x="2826022" y="461947"/>
                  </a:lnTo>
                  <a:lnTo>
                    <a:pt x="2787364" y="488412"/>
                  </a:lnTo>
                  <a:lnTo>
                    <a:pt x="2748444" y="514490"/>
                  </a:lnTo>
                  <a:lnTo>
                    <a:pt x="2709265" y="540180"/>
                  </a:lnTo>
                  <a:lnTo>
                    <a:pt x="2669830" y="565479"/>
                  </a:lnTo>
                  <a:lnTo>
                    <a:pt x="2630143" y="590386"/>
                  </a:lnTo>
                  <a:lnTo>
                    <a:pt x="2590205" y="614898"/>
                  </a:lnTo>
                  <a:lnTo>
                    <a:pt x="2550022" y="639012"/>
                  </a:lnTo>
                  <a:lnTo>
                    <a:pt x="2509595" y="662728"/>
                  </a:lnTo>
                  <a:lnTo>
                    <a:pt x="2468927" y="686043"/>
                  </a:lnTo>
                  <a:lnTo>
                    <a:pt x="2428022" y="708955"/>
                  </a:lnTo>
                  <a:lnTo>
                    <a:pt x="2386882" y="731462"/>
                  </a:lnTo>
                  <a:lnTo>
                    <a:pt x="2345511" y="753562"/>
                  </a:lnTo>
                  <a:lnTo>
                    <a:pt x="2303912" y="775252"/>
                  </a:lnTo>
                  <a:lnTo>
                    <a:pt x="2262087" y="796531"/>
                  </a:lnTo>
                  <a:lnTo>
                    <a:pt x="2220040" y="817397"/>
                  </a:lnTo>
                  <a:lnTo>
                    <a:pt x="2177774" y="837848"/>
                  </a:lnTo>
                  <a:lnTo>
                    <a:pt x="2135291" y="857881"/>
                  </a:lnTo>
                  <a:lnTo>
                    <a:pt x="2092596" y="877494"/>
                  </a:lnTo>
                  <a:lnTo>
                    <a:pt x="2049690" y="896686"/>
                  </a:lnTo>
                  <a:lnTo>
                    <a:pt x="2006577" y="915455"/>
                  </a:lnTo>
                  <a:lnTo>
                    <a:pt x="1963260" y="933797"/>
                  </a:lnTo>
                  <a:lnTo>
                    <a:pt x="1919743" y="951712"/>
                  </a:lnTo>
                  <a:lnTo>
                    <a:pt x="1876027" y="969197"/>
                  </a:lnTo>
                  <a:lnTo>
                    <a:pt x="1832116" y="986251"/>
                  </a:lnTo>
                  <a:lnTo>
                    <a:pt x="1788014" y="1002870"/>
                  </a:lnTo>
                  <a:lnTo>
                    <a:pt x="1743722" y="1019053"/>
                  </a:lnTo>
                  <a:lnTo>
                    <a:pt x="1699245" y="1034798"/>
                  </a:lnTo>
                  <a:lnTo>
                    <a:pt x="1654586" y="1050104"/>
                  </a:lnTo>
                  <a:lnTo>
                    <a:pt x="1609746" y="1064967"/>
                  </a:lnTo>
                  <a:lnTo>
                    <a:pt x="1564730" y="1079385"/>
                  </a:lnTo>
                  <a:lnTo>
                    <a:pt x="1519540" y="1093358"/>
                  </a:lnTo>
                  <a:lnTo>
                    <a:pt x="1474180" y="1106882"/>
                  </a:lnTo>
                  <a:lnTo>
                    <a:pt x="1428652" y="1119956"/>
                  </a:lnTo>
                  <a:lnTo>
                    <a:pt x="1382960" y="1132577"/>
                  </a:lnTo>
                  <a:lnTo>
                    <a:pt x="1337106" y="1144744"/>
                  </a:lnTo>
                  <a:lnTo>
                    <a:pt x="1291094" y="1156454"/>
                  </a:lnTo>
                  <a:lnTo>
                    <a:pt x="1244926" y="1167705"/>
                  </a:lnTo>
                  <a:lnTo>
                    <a:pt x="1198606" y="1178496"/>
                  </a:lnTo>
                  <a:lnTo>
                    <a:pt x="1152137" y="1188824"/>
                  </a:lnTo>
                  <a:lnTo>
                    <a:pt x="1105521" y="1198687"/>
                  </a:lnTo>
                  <a:lnTo>
                    <a:pt x="1058763" y="1208084"/>
                  </a:lnTo>
                  <a:lnTo>
                    <a:pt x="1011864" y="1217011"/>
                  </a:lnTo>
                  <a:lnTo>
                    <a:pt x="964828" y="1225468"/>
                  </a:lnTo>
                  <a:lnTo>
                    <a:pt x="917658" y="1233451"/>
                  </a:lnTo>
                  <a:lnTo>
                    <a:pt x="870357" y="1240959"/>
                  </a:lnTo>
                  <a:lnTo>
                    <a:pt x="822928" y="1247990"/>
                  </a:lnTo>
                  <a:lnTo>
                    <a:pt x="775374" y="1254542"/>
                  </a:lnTo>
                  <a:lnTo>
                    <a:pt x="727698" y="1260612"/>
                  </a:lnTo>
                  <a:lnTo>
                    <a:pt x="679904" y="1266199"/>
                  </a:lnTo>
                  <a:lnTo>
                    <a:pt x="631993" y="1271301"/>
                  </a:lnTo>
                  <a:lnTo>
                    <a:pt x="583970" y="1275915"/>
                  </a:lnTo>
                  <a:lnTo>
                    <a:pt x="535837" y="1280040"/>
                  </a:lnTo>
                  <a:lnTo>
                    <a:pt x="487597" y="1283673"/>
                  </a:lnTo>
                  <a:lnTo>
                    <a:pt x="439253" y="1286812"/>
                  </a:lnTo>
                  <a:lnTo>
                    <a:pt x="390809" y="1289456"/>
                  </a:lnTo>
                  <a:lnTo>
                    <a:pt x="342268" y="1291602"/>
                  </a:lnTo>
                  <a:lnTo>
                    <a:pt x="293631" y="1293248"/>
                  </a:lnTo>
                  <a:lnTo>
                    <a:pt x="244904" y="1294392"/>
                  </a:lnTo>
                  <a:lnTo>
                    <a:pt x="196088" y="1295032"/>
                  </a:lnTo>
                  <a:lnTo>
                    <a:pt x="147186" y="1295167"/>
                  </a:lnTo>
                  <a:lnTo>
                    <a:pt x="98202" y="1294793"/>
                  </a:lnTo>
                  <a:lnTo>
                    <a:pt x="49139" y="1293909"/>
                  </a:lnTo>
                  <a:lnTo>
                    <a:pt x="0" y="1292512"/>
                  </a:lnTo>
                </a:path>
              </a:pathLst>
            </a:custGeom>
            <a:ln w="25400">
              <a:solidFill>
                <a:srgbClr val="9DDD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969993" y="741364"/>
              <a:ext cx="588010" cy="476884"/>
            </a:xfrm>
            <a:custGeom>
              <a:avLst/>
              <a:gdLst/>
              <a:ahLst/>
              <a:cxnLst/>
              <a:rect l="l" t="t" r="r" b="b"/>
              <a:pathLst>
                <a:path w="588009" h="476884">
                  <a:moveTo>
                    <a:pt x="588009" y="0"/>
                  </a:moveTo>
                  <a:lnTo>
                    <a:pt x="548732" y="37046"/>
                  </a:lnTo>
                  <a:lnTo>
                    <a:pt x="511957" y="70945"/>
                  </a:lnTo>
                  <a:lnTo>
                    <a:pt x="474799" y="104470"/>
                  </a:lnTo>
                  <a:lnTo>
                    <a:pt x="437263" y="137617"/>
                  </a:lnTo>
                  <a:lnTo>
                    <a:pt x="399349" y="170383"/>
                  </a:lnTo>
                  <a:lnTo>
                    <a:pt x="361060" y="202764"/>
                  </a:lnTo>
                  <a:lnTo>
                    <a:pt x="322399" y="234757"/>
                  </a:lnTo>
                  <a:lnTo>
                    <a:pt x="283368" y="266359"/>
                  </a:lnTo>
                  <a:lnTo>
                    <a:pt x="243970" y="297566"/>
                  </a:lnTo>
                  <a:lnTo>
                    <a:pt x="204207" y="328374"/>
                  </a:lnTo>
                  <a:lnTo>
                    <a:pt x="164081" y="358779"/>
                  </a:lnTo>
                  <a:lnTo>
                    <a:pt x="123595" y="388779"/>
                  </a:lnTo>
                  <a:lnTo>
                    <a:pt x="82751" y="418370"/>
                  </a:lnTo>
                  <a:lnTo>
                    <a:pt x="41552" y="447549"/>
                  </a:lnTo>
                  <a:lnTo>
                    <a:pt x="0" y="476311"/>
                  </a:lnTo>
                </a:path>
              </a:pathLst>
            </a:custGeom>
            <a:ln w="127000">
              <a:solidFill>
                <a:srgbClr val="2531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252742" y="0"/>
              <a:ext cx="5903595" cy="1404620"/>
            </a:xfrm>
            <a:custGeom>
              <a:avLst/>
              <a:gdLst/>
              <a:ahLst/>
              <a:cxnLst/>
              <a:rect l="l" t="t" r="r" b="b"/>
              <a:pathLst>
                <a:path w="5903594" h="1404620">
                  <a:moveTo>
                    <a:pt x="0" y="0"/>
                  </a:moveTo>
                  <a:lnTo>
                    <a:pt x="54849" y="62231"/>
                  </a:lnTo>
                  <a:lnTo>
                    <a:pt x="85615" y="96002"/>
                  </a:lnTo>
                  <a:lnTo>
                    <a:pt x="116728" y="129385"/>
                  </a:lnTo>
                  <a:lnTo>
                    <a:pt x="148185" y="162379"/>
                  </a:lnTo>
                  <a:lnTo>
                    <a:pt x="179980" y="194981"/>
                  </a:lnTo>
                  <a:lnTo>
                    <a:pt x="212109" y="227191"/>
                  </a:lnTo>
                  <a:lnTo>
                    <a:pt x="244570" y="259006"/>
                  </a:lnTo>
                  <a:lnTo>
                    <a:pt x="277357" y="290425"/>
                  </a:lnTo>
                  <a:lnTo>
                    <a:pt x="310467" y="321447"/>
                  </a:lnTo>
                  <a:lnTo>
                    <a:pt x="343895" y="352068"/>
                  </a:lnTo>
                  <a:lnTo>
                    <a:pt x="377638" y="382289"/>
                  </a:lnTo>
                  <a:lnTo>
                    <a:pt x="411691" y="412106"/>
                  </a:lnTo>
                  <a:lnTo>
                    <a:pt x="446051" y="441519"/>
                  </a:lnTo>
                  <a:lnTo>
                    <a:pt x="480713" y="470525"/>
                  </a:lnTo>
                  <a:lnTo>
                    <a:pt x="515673" y="499123"/>
                  </a:lnTo>
                  <a:lnTo>
                    <a:pt x="550927" y="527312"/>
                  </a:lnTo>
                  <a:lnTo>
                    <a:pt x="586472" y="555088"/>
                  </a:lnTo>
                  <a:lnTo>
                    <a:pt x="622303" y="582452"/>
                  </a:lnTo>
                  <a:lnTo>
                    <a:pt x="658416" y="609401"/>
                  </a:lnTo>
                  <a:lnTo>
                    <a:pt x="694806" y="635932"/>
                  </a:lnTo>
                  <a:lnTo>
                    <a:pt x="731471" y="662046"/>
                  </a:lnTo>
                  <a:lnTo>
                    <a:pt x="768406" y="687740"/>
                  </a:lnTo>
                  <a:lnTo>
                    <a:pt x="805607" y="713011"/>
                  </a:lnTo>
                  <a:lnTo>
                    <a:pt x="843069" y="737860"/>
                  </a:lnTo>
                  <a:lnTo>
                    <a:pt x="880789" y="762283"/>
                  </a:lnTo>
                  <a:lnTo>
                    <a:pt x="918763" y="786279"/>
                  </a:lnTo>
                  <a:lnTo>
                    <a:pt x="956987" y="809847"/>
                  </a:lnTo>
                  <a:lnTo>
                    <a:pt x="995456" y="832984"/>
                  </a:lnTo>
                  <a:lnTo>
                    <a:pt x="1034167" y="855689"/>
                  </a:lnTo>
                  <a:lnTo>
                    <a:pt x="1073115" y="877961"/>
                  </a:lnTo>
                  <a:lnTo>
                    <a:pt x="1112296" y="899797"/>
                  </a:lnTo>
                  <a:lnTo>
                    <a:pt x="1151707" y="921196"/>
                  </a:lnTo>
                  <a:lnTo>
                    <a:pt x="1191344" y="942156"/>
                  </a:lnTo>
                  <a:lnTo>
                    <a:pt x="1231201" y="962676"/>
                  </a:lnTo>
                  <a:lnTo>
                    <a:pt x="1271276" y="982754"/>
                  </a:lnTo>
                  <a:lnTo>
                    <a:pt x="1311564" y="1002387"/>
                  </a:lnTo>
                  <a:lnTo>
                    <a:pt x="1352061" y="1021575"/>
                  </a:lnTo>
                  <a:lnTo>
                    <a:pt x="1392764" y="1040315"/>
                  </a:lnTo>
                  <a:lnTo>
                    <a:pt x="1433667" y="1058607"/>
                  </a:lnTo>
                  <a:lnTo>
                    <a:pt x="1474767" y="1076448"/>
                  </a:lnTo>
                  <a:lnTo>
                    <a:pt x="1516060" y="1093836"/>
                  </a:lnTo>
                  <a:lnTo>
                    <a:pt x="1557542" y="1110770"/>
                  </a:lnTo>
                  <a:lnTo>
                    <a:pt x="1599209" y="1127248"/>
                  </a:lnTo>
                  <a:lnTo>
                    <a:pt x="1641056" y="1143268"/>
                  </a:lnTo>
                  <a:lnTo>
                    <a:pt x="1683081" y="1158830"/>
                  </a:lnTo>
                  <a:lnTo>
                    <a:pt x="1725277" y="1173930"/>
                  </a:lnTo>
                  <a:lnTo>
                    <a:pt x="1767643" y="1188567"/>
                  </a:lnTo>
                  <a:lnTo>
                    <a:pt x="1810173" y="1202740"/>
                  </a:lnTo>
                  <a:lnTo>
                    <a:pt x="1852863" y="1216447"/>
                  </a:lnTo>
                  <a:lnTo>
                    <a:pt x="1895710" y="1229687"/>
                  </a:lnTo>
                  <a:lnTo>
                    <a:pt x="1938710" y="1242456"/>
                  </a:lnTo>
                  <a:lnTo>
                    <a:pt x="1981857" y="1254754"/>
                  </a:lnTo>
                  <a:lnTo>
                    <a:pt x="2025149" y="1266580"/>
                  </a:lnTo>
                  <a:lnTo>
                    <a:pt x="2068581" y="1277931"/>
                  </a:lnTo>
                  <a:lnTo>
                    <a:pt x="2112150" y="1288805"/>
                  </a:lnTo>
                  <a:lnTo>
                    <a:pt x="2155850" y="1299201"/>
                  </a:lnTo>
                  <a:lnTo>
                    <a:pt x="2199678" y="1309118"/>
                  </a:lnTo>
                  <a:lnTo>
                    <a:pt x="2243631" y="1318553"/>
                  </a:lnTo>
                  <a:lnTo>
                    <a:pt x="2287703" y="1327505"/>
                  </a:lnTo>
                  <a:lnTo>
                    <a:pt x="2331892" y="1335972"/>
                  </a:lnTo>
                  <a:lnTo>
                    <a:pt x="2376192" y="1343952"/>
                  </a:lnTo>
                  <a:lnTo>
                    <a:pt x="2420600" y="1351444"/>
                  </a:lnTo>
                  <a:lnTo>
                    <a:pt x="2465112" y="1358446"/>
                  </a:lnTo>
                  <a:lnTo>
                    <a:pt x="2509723" y="1364956"/>
                  </a:lnTo>
                  <a:lnTo>
                    <a:pt x="2554430" y="1370973"/>
                  </a:lnTo>
                  <a:lnTo>
                    <a:pt x="2599229" y="1376495"/>
                  </a:lnTo>
                  <a:lnTo>
                    <a:pt x="2644115" y="1381520"/>
                  </a:lnTo>
                  <a:lnTo>
                    <a:pt x="2689085" y="1386046"/>
                  </a:lnTo>
                  <a:lnTo>
                    <a:pt x="2734134" y="1390072"/>
                  </a:lnTo>
                  <a:lnTo>
                    <a:pt x="2779259" y="1393597"/>
                  </a:lnTo>
                  <a:lnTo>
                    <a:pt x="2824455" y="1396617"/>
                  </a:lnTo>
                  <a:lnTo>
                    <a:pt x="2869718" y="1399132"/>
                  </a:lnTo>
                  <a:lnTo>
                    <a:pt x="2915044" y="1401140"/>
                  </a:lnTo>
                  <a:lnTo>
                    <a:pt x="2960430" y="1402640"/>
                  </a:lnTo>
                  <a:lnTo>
                    <a:pt x="3005870" y="1403628"/>
                  </a:lnTo>
                  <a:lnTo>
                    <a:pt x="3051362" y="1404105"/>
                  </a:lnTo>
                  <a:lnTo>
                    <a:pt x="3096901" y="1404068"/>
                  </a:lnTo>
                  <a:lnTo>
                    <a:pt x="3142482" y="1403515"/>
                  </a:lnTo>
                  <a:lnTo>
                    <a:pt x="3188103" y="1402445"/>
                  </a:lnTo>
                  <a:lnTo>
                    <a:pt x="3233758" y="1400856"/>
                  </a:lnTo>
                  <a:lnTo>
                    <a:pt x="3279445" y="1398746"/>
                  </a:lnTo>
                  <a:lnTo>
                    <a:pt x="3325157" y="1396113"/>
                  </a:lnTo>
                  <a:lnTo>
                    <a:pt x="3370893" y="1392957"/>
                  </a:lnTo>
                  <a:lnTo>
                    <a:pt x="3416647" y="1389275"/>
                  </a:lnTo>
                  <a:lnTo>
                    <a:pt x="3462416" y="1385065"/>
                  </a:lnTo>
                  <a:lnTo>
                    <a:pt x="3508196" y="1380326"/>
                  </a:lnTo>
                  <a:lnTo>
                    <a:pt x="3553982" y="1375055"/>
                  </a:lnTo>
                  <a:lnTo>
                    <a:pt x="3599770" y="1369253"/>
                  </a:lnTo>
                  <a:lnTo>
                    <a:pt x="3645557" y="1362916"/>
                  </a:lnTo>
                  <a:lnTo>
                    <a:pt x="3691338" y="1356042"/>
                  </a:lnTo>
                  <a:lnTo>
                    <a:pt x="3737109" y="1348631"/>
                  </a:lnTo>
                  <a:lnTo>
                    <a:pt x="3782866" y="1340681"/>
                  </a:lnTo>
                  <a:lnTo>
                    <a:pt x="3828606" y="1332189"/>
                  </a:lnTo>
                  <a:lnTo>
                    <a:pt x="3874324" y="1323155"/>
                  </a:lnTo>
                  <a:lnTo>
                    <a:pt x="3920015" y="1313576"/>
                  </a:lnTo>
                  <a:lnTo>
                    <a:pt x="3965677" y="1303450"/>
                  </a:lnTo>
                  <a:lnTo>
                    <a:pt x="4011305" y="1292777"/>
                  </a:lnTo>
                  <a:lnTo>
                    <a:pt x="4056895" y="1281553"/>
                  </a:lnTo>
                  <a:lnTo>
                    <a:pt x="4102442" y="1269779"/>
                  </a:lnTo>
                  <a:lnTo>
                    <a:pt x="4147944" y="1257451"/>
                  </a:lnTo>
                  <a:lnTo>
                    <a:pt x="4193395" y="1244568"/>
                  </a:lnTo>
                  <a:lnTo>
                    <a:pt x="4238791" y="1231129"/>
                  </a:lnTo>
                  <a:lnTo>
                    <a:pt x="4284130" y="1217132"/>
                  </a:lnTo>
                  <a:lnTo>
                    <a:pt x="4329406" y="1202574"/>
                  </a:lnTo>
                  <a:lnTo>
                    <a:pt x="4374615" y="1187455"/>
                  </a:lnTo>
                  <a:lnTo>
                    <a:pt x="4419754" y="1171773"/>
                  </a:lnTo>
                  <a:lnTo>
                    <a:pt x="4464818" y="1155525"/>
                  </a:lnTo>
                  <a:lnTo>
                    <a:pt x="4509804" y="1138711"/>
                  </a:lnTo>
                  <a:lnTo>
                    <a:pt x="4554707" y="1121328"/>
                  </a:lnTo>
                  <a:lnTo>
                    <a:pt x="4599524" y="1103375"/>
                  </a:lnTo>
                  <a:lnTo>
                    <a:pt x="4646411" y="1083939"/>
                  </a:lnTo>
                  <a:lnTo>
                    <a:pt x="4693025" y="1063928"/>
                  </a:lnTo>
                  <a:lnTo>
                    <a:pt x="4739360" y="1043347"/>
                  </a:lnTo>
                  <a:lnTo>
                    <a:pt x="4785412" y="1022199"/>
                  </a:lnTo>
                  <a:lnTo>
                    <a:pt x="4831175" y="1000486"/>
                  </a:lnTo>
                  <a:lnTo>
                    <a:pt x="4876644" y="978212"/>
                  </a:lnTo>
                  <a:lnTo>
                    <a:pt x="4921815" y="955380"/>
                  </a:lnTo>
                  <a:lnTo>
                    <a:pt x="4966683" y="931994"/>
                  </a:lnTo>
                  <a:lnTo>
                    <a:pt x="5011242" y="908056"/>
                  </a:lnTo>
                  <a:lnTo>
                    <a:pt x="5055489" y="883571"/>
                  </a:lnTo>
                  <a:lnTo>
                    <a:pt x="5099417" y="858541"/>
                  </a:lnTo>
                  <a:lnTo>
                    <a:pt x="5143021" y="832969"/>
                  </a:lnTo>
                  <a:lnTo>
                    <a:pt x="5186298" y="806859"/>
                  </a:lnTo>
                  <a:lnTo>
                    <a:pt x="5229242" y="780214"/>
                  </a:lnTo>
                  <a:lnTo>
                    <a:pt x="5271848" y="753037"/>
                  </a:lnTo>
                  <a:lnTo>
                    <a:pt x="5314111" y="725332"/>
                  </a:lnTo>
                  <a:lnTo>
                    <a:pt x="5356027" y="697101"/>
                  </a:lnTo>
                  <a:lnTo>
                    <a:pt x="5397589" y="668349"/>
                  </a:lnTo>
                  <a:lnTo>
                    <a:pt x="5438794" y="639077"/>
                  </a:lnTo>
                  <a:lnTo>
                    <a:pt x="5479637" y="609290"/>
                  </a:lnTo>
                  <a:lnTo>
                    <a:pt x="5520112" y="578991"/>
                  </a:lnTo>
                  <a:lnTo>
                    <a:pt x="5560214" y="548183"/>
                  </a:lnTo>
                  <a:lnTo>
                    <a:pt x="5599939" y="516869"/>
                  </a:lnTo>
                  <a:lnTo>
                    <a:pt x="5639282" y="485052"/>
                  </a:lnTo>
                  <a:lnTo>
                    <a:pt x="5678237" y="452736"/>
                  </a:lnTo>
                  <a:lnTo>
                    <a:pt x="5716800" y="419925"/>
                  </a:lnTo>
                  <a:lnTo>
                    <a:pt x="5754966" y="386620"/>
                  </a:lnTo>
                  <a:lnTo>
                    <a:pt x="5792730" y="352826"/>
                  </a:lnTo>
                  <a:lnTo>
                    <a:pt x="5830087" y="318545"/>
                  </a:lnTo>
                  <a:lnTo>
                    <a:pt x="5867032" y="283782"/>
                  </a:lnTo>
                  <a:lnTo>
                    <a:pt x="5903560" y="248538"/>
                  </a:lnTo>
                </a:path>
              </a:pathLst>
            </a:custGeom>
            <a:ln w="25400">
              <a:solidFill>
                <a:srgbClr val="9DDD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785853" y="0"/>
              <a:ext cx="4073525" cy="1323975"/>
            </a:xfrm>
            <a:custGeom>
              <a:avLst/>
              <a:gdLst/>
              <a:ahLst/>
              <a:cxnLst/>
              <a:rect l="l" t="t" r="r" b="b"/>
              <a:pathLst>
                <a:path w="4073525" h="1323975">
                  <a:moveTo>
                    <a:pt x="0" y="512190"/>
                  </a:moveTo>
                  <a:lnTo>
                    <a:pt x="40110" y="543920"/>
                  </a:lnTo>
                  <a:lnTo>
                    <a:pt x="80588" y="575119"/>
                  </a:lnTo>
                  <a:lnTo>
                    <a:pt x="121428" y="605786"/>
                  </a:lnTo>
                  <a:lnTo>
                    <a:pt x="162625" y="635917"/>
                  </a:lnTo>
                  <a:lnTo>
                    <a:pt x="204173" y="665510"/>
                  </a:lnTo>
                  <a:lnTo>
                    <a:pt x="246067" y="694563"/>
                  </a:lnTo>
                  <a:lnTo>
                    <a:pt x="288302" y="723073"/>
                  </a:lnTo>
                  <a:lnTo>
                    <a:pt x="330871" y="751036"/>
                  </a:lnTo>
                  <a:lnTo>
                    <a:pt x="373769" y="778452"/>
                  </a:lnTo>
                  <a:lnTo>
                    <a:pt x="416992" y="805317"/>
                  </a:lnTo>
                  <a:lnTo>
                    <a:pt x="460533" y="831628"/>
                  </a:lnTo>
                  <a:lnTo>
                    <a:pt x="504387" y="857384"/>
                  </a:lnTo>
                  <a:lnTo>
                    <a:pt x="548549" y="882580"/>
                  </a:lnTo>
                  <a:lnTo>
                    <a:pt x="593013" y="907216"/>
                  </a:lnTo>
                  <a:lnTo>
                    <a:pt x="637773" y="931288"/>
                  </a:lnTo>
                  <a:lnTo>
                    <a:pt x="682825" y="954794"/>
                  </a:lnTo>
                  <a:lnTo>
                    <a:pt x="728163" y="977731"/>
                  </a:lnTo>
                  <a:lnTo>
                    <a:pt x="773781" y="1000097"/>
                  </a:lnTo>
                  <a:lnTo>
                    <a:pt x="819673" y="1021889"/>
                  </a:lnTo>
                  <a:lnTo>
                    <a:pt x="865835" y="1043104"/>
                  </a:lnTo>
                  <a:lnTo>
                    <a:pt x="912261" y="1063740"/>
                  </a:lnTo>
                  <a:lnTo>
                    <a:pt x="958946" y="1083795"/>
                  </a:lnTo>
                  <a:lnTo>
                    <a:pt x="1005884" y="1103265"/>
                  </a:lnTo>
                  <a:lnTo>
                    <a:pt x="1053069" y="1122149"/>
                  </a:lnTo>
                  <a:lnTo>
                    <a:pt x="1100496" y="1140443"/>
                  </a:lnTo>
                  <a:lnTo>
                    <a:pt x="1148160" y="1158145"/>
                  </a:lnTo>
                  <a:lnTo>
                    <a:pt x="1196055" y="1175253"/>
                  </a:lnTo>
                  <a:lnTo>
                    <a:pt x="1244175" y="1191763"/>
                  </a:lnTo>
                  <a:lnTo>
                    <a:pt x="1292516" y="1207674"/>
                  </a:lnTo>
                  <a:lnTo>
                    <a:pt x="1341072" y="1222983"/>
                  </a:lnTo>
                  <a:lnTo>
                    <a:pt x="1389837" y="1237687"/>
                  </a:lnTo>
                  <a:lnTo>
                    <a:pt x="1438807" y="1251784"/>
                  </a:lnTo>
                  <a:lnTo>
                    <a:pt x="1487974" y="1265271"/>
                  </a:lnTo>
                  <a:lnTo>
                    <a:pt x="1537335" y="1278145"/>
                  </a:lnTo>
                  <a:lnTo>
                    <a:pt x="1586883" y="1290404"/>
                  </a:lnTo>
                  <a:lnTo>
                    <a:pt x="1636613" y="1302046"/>
                  </a:lnTo>
                  <a:lnTo>
                    <a:pt x="1686520" y="1313068"/>
                  </a:lnTo>
                  <a:lnTo>
                    <a:pt x="1736598" y="1323466"/>
                  </a:lnTo>
                </a:path>
                <a:path w="4073525" h="1323975">
                  <a:moveTo>
                    <a:pt x="192060" y="0"/>
                  </a:moveTo>
                  <a:lnTo>
                    <a:pt x="238801" y="40658"/>
                  </a:lnTo>
                  <a:lnTo>
                    <a:pt x="278042" y="73642"/>
                  </a:lnTo>
                  <a:lnTo>
                    <a:pt x="317758" y="106058"/>
                  </a:lnTo>
                  <a:lnTo>
                    <a:pt x="357943" y="137902"/>
                  </a:lnTo>
                  <a:lnTo>
                    <a:pt x="398590" y="169169"/>
                  </a:lnTo>
                  <a:lnTo>
                    <a:pt x="439692" y="199854"/>
                  </a:lnTo>
                  <a:lnTo>
                    <a:pt x="481244" y="229953"/>
                  </a:lnTo>
                  <a:lnTo>
                    <a:pt x="523240" y="259460"/>
                  </a:lnTo>
                </a:path>
                <a:path w="4073525" h="1323975">
                  <a:moveTo>
                    <a:pt x="1193800" y="623061"/>
                  </a:moveTo>
                  <a:lnTo>
                    <a:pt x="1240328" y="641749"/>
                  </a:lnTo>
                  <a:lnTo>
                    <a:pt x="1287046" y="659750"/>
                  </a:lnTo>
                  <a:lnTo>
                    <a:pt x="1333946" y="677064"/>
                  </a:lnTo>
                  <a:lnTo>
                    <a:pt x="1381022" y="693693"/>
                  </a:lnTo>
                  <a:lnTo>
                    <a:pt x="1428265" y="709635"/>
                  </a:lnTo>
                  <a:lnTo>
                    <a:pt x="1475669" y="724891"/>
                  </a:lnTo>
                  <a:lnTo>
                    <a:pt x="1523227" y="739462"/>
                  </a:lnTo>
                  <a:lnTo>
                    <a:pt x="1570930" y="753348"/>
                  </a:lnTo>
                  <a:lnTo>
                    <a:pt x="1618773" y="766549"/>
                  </a:lnTo>
                  <a:lnTo>
                    <a:pt x="1666747" y="779064"/>
                  </a:lnTo>
                  <a:lnTo>
                    <a:pt x="1714845" y="790895"/>
                  </a:lnTo>
                  <a:lnTo>
                    <a:pt x="1763061" y="802042"/>
                  </a:lnTo>
                  <a:lnTo>
                    <a:pt x="1811387" y="812504"/>
                  </a:lnTo>
                  <a:lnTo>
                    <a:pt x="1859815" y="822282"/>
                  </a:lnTo>
                  <a:lnTo>
                    <a:pt x="1908339" y="831377"/>
                  </a:lnTo>
                  <a:lnTo>
                    <a:pt x="1956951" y="839788"/>
                  </a:lnTo>
                  <a:lnTo>
                    <a:pt x="2005644" y="847515"/>
                  </a:lnTo>
                  <a:lnTo>
                    <a:pt x="2054411" y="854560"/>
                  </a:lnTo>
                  <a:lnTo>
                    <a:pt x="2103244" y="860921"/>
                  </a:lnTo>
                  <a:lnTo>
                    <a:pt x="2152137" y="866600"/>
                  </a:lnTo>
                  <a:lnTo>
                    <a:pt x="2201081" y="871597"/>
                  </a:lnTo>
                  <a:lnTo>
                    <a:pt x="2250071" y="875911"/>
                  </a:lnTo>
                  <a:lnTo>
                    <a:pt x="2299097" y="879543"/>
                  </a:lnTo>
                  <a:lnTo>
                    <a:pt x="2348154" y="882493"/>
                  </a:lnTo>
                  <a:lnTo>
                    <a:pt x="2397234" y="884761"/>
                  </a:lnTo>
                  <a:lnTo>
                    <a:pt x="2446330" y="886349"/>
                  </a:lnTo>
                  <a:lnTo>
                    <a:pt x="2495435" y="887255"/>
                  </a:lnTo>
                  <a:lnTo>
                    <a:pt x="2544540" y="887480"/>
                  </a:lnTo>
                  <a:lnTo>
                    <a:pt x="2593640" y="887024"/>
                  </a:lnTo>
                  <a:lnTo>
                    <a:pt x="2642727" y="885888"/>
                  </a:lnTo>
                  <a:lnTo>
                    <a:pt x="2691793" y="884071"/>
                  </a:lnTo>
                  <a:lnTo>
                    <a:pt x="2740831" y="881575"/>
                  </a:lnTo>
                  <a:lnTo>
                    <a:pt x="2789835" y="878398"/>
                  </a:lnTo>
                  <a:lnTo>
                    <a:pt x="2838796" y="874542"/>
                  </a:lnTo>
                  <a:lnTo>
                    <a:pt x="2887708" y="870007"/>
                  </a:lnTo>
                  <a:lnTo>
                    <a:pt x="2936564" y="864792"/>
                  </a:lnTo>
                  <a:lnTo>
                    <a:pt x="2985355" y="858898"/>
                  </a:lnTo>
                  <a:lnTo>
                    <a:pt x="3034075" y="852326"/>
                  </a:lnTo>
                  <a:lnTo>
                    <a:pt x="3082717" y="845075"/>
                  </a:lnTo>
                  <a:lnTo>
                    <a:pt x="3131274" y="837146"/>
                  </a:lnTo>
                  <a:lnTo>
                    <a:pt x="3179737" y="828538"/>
                  </a:lnTo>
                  <a:lnTo>
                    <a:pt x="3228101" y="819253"/>
                  </a:lnTo>
                  <a:lnTo>
                    <a:pt x="3276357" y="809290"/>
                  </a:lnTo>
                  <a:lnTo>
                    <a:pt x="3324499" y="798649"/>
                  </a:lnTo>
                  <a:lnTo>
                    <a:pt x="3372518" y="787332"/>
                  </a:lnTo>
                  <a:lnTo>
                    <a:pt x="3420409" y="775337"/>
                  </a:lnTo>
                  <a:lnTo>
                    <a:pt x="3468163" y="762666"/>
                  </a:lnTo>
                  <a:lnTo>
                    <a:pt x="3515774" y="749318"/>
                  </a:lnTo>
                  <a:lnTo>
                    <a:pt x="3563234" y="735293"/>
                  </a:lnTo>
                  <a:lnTo>
                    <a:pt x="3610536" y="720593"/>
                  </a:lnTo>
                  <a:lnTo>
                    <a:pt x="3657673" y="705216"/>
                  </a:lnTo>
                  <a:lnTo>
                    <a:pt x="3704637" y="689164"/>
                  </a:lnTo>
                  <a:lnTo>
                    <a:pt x="3751421" y="672436"/>
                  </a:lnTo>
                  <a:lnTo>
                    <a:pt x="3798019" y="655033"/>
                  </a:lnTo>
                  <a:lnTo>
                    <a:pt x="3844422" y="636955"/>
                  </a:lnTo>
                  <a:lnTo>
                    <a:pt x="3890624" y="618202"/>
                  </a:lnTo>
                  <a:lnTo>
                    <a:pt x="3936616" y="598775"/>
                  </a:lnTo>
                  <a:lnTo>
                    <a:pt x="3982393" y="578673"/>
                  </a:lnTo>
                  <a:lnTo>
                    <a:pt x="4027947" y="557897"/>
                  </a:lnTo>
                  <a:lnTo>
                    <a:pt x="4073271" y="536447"/>
                  </a:lnTo>
                </a:path>
              </a:pathLst>
            </a:custGeom>
            <a:ln w="127000">
              <a:solidFill>
                <a:srgbClr val="2531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1516614" y="7173848"/>
            <a:ext cx="483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FFFFFF"/>
                </a:solidFill>
                <a:latin typeface="Segoe UI Black"/>
                <a:cs typeface="Segoe UI Black"/>
              </a:rPr>
              <a:t>Core</a:t>
            </a:r>
            <a:endParaRPr sz="1600">
              <a:latin typeface="Segoe UI Black"/>
              <a:cs typeface="Segoe UI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227056" y="7173848"/>
            <a:ext cx="7416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Ribbon</a:t>
            </a:r>
            <a:endParaRPr sz="1600">
              <a:latin typeface="Segoe UI Black"/>
              <a:cs typeface="Segoe UI Blac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531597" y="7041260"/>
            <a:ext cx="11817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Magnetic Component</a:t>
            </a:r>
            <a:endParaRPr sz="1600">
              <a:latin typeface="Segoe UI Black"/>
              <a:cs typeface="Segoe UI Blac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504801" y="6436867"/>
            <a:ext cx="1130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Distributor</a:t>
            </a:r>
            <a:endParaRPr sz="1600">
              <a:latin typeface="Segoe UI Black"/>
              <a:cs typeface="Segoe UI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41281" y="3287452"/>
            <a:ext cx="5792470" cy="109982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3800" b="1" dirty="0">
                <a:solidFill>
                  <a:srgbClr val="202F27"/>
                </a:solidFill>
                <a:latin typeface="Segoe UI Black"/>
                <a:cs typeface="Segoe UI Black"/>
              </a:rPr>
              <a:t>Production</a:t>
            </a:r>
            <a:r>
              <a:rPr sz="3800" b="1" spc="-1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process</a:t>
            </a:r>
            <a:endParaRPr sz="3800">
              <a:latin typeface="Segoe UI Black"/>
              <a:cs typeface="Segoe UI Black"/>
            </a:endParaRPr>
          </a:p>
          <a:p>
            <a:pPr marL="960119">
              <a:lnSpc>
                <a:spcPct val="100000"/>
              </a:lnSpc>
              <a:spcBef>
                <a:spcPts val="560"/>
              </a:spcBef>
              <a:tabLst>
                <a:tab pos="4528185" algn="l"/>
              </a:tabLst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MELT</a:t>
            </a:r>
            <a:r>
              <a:rPr sz="1800" spc="-11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02F27"/>
                </a:solidFill>
                <a:latin typeface="Segoe UI"/>
                <a:cs typeface="Segoe UI"/>
              </a:rPr>
              <a:t>SPINNING</a:t>
            </a: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	</a:t>
            </a:r>
            <a:r>
              <a:rPr sz="1800" spc="-10" dirty="0">
                <a:solidFill>
                  <a:srgbClr val="202F27"/>
                </a:solidFill>
                <a:latin typeface="Segoe UI"/>
                <a:cs typeface="Segoe UI"/>
              </a:rPr>
              <a:t>ANNEALING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5685" y="7250938"/>
            <a:ext cx="620712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Standard</a:t>
            </a:r>
            <a:r>
              <a:rPr sz="1800" spc="-5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chemical</a:t>
            </a:r>
            <a:r>
              <a:rPr sz="18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composition</a:t>
            </a:r>
            <a:r>
              <a:rPr sz="1800" spc="-6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(small</a:t>
            </a:r>
            <a:r>
              <a:rPr sz="1800" spc="-5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variations):</a:t>
            </a:r>
            <a:endParaRPr sz="18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[(Fe)]</a:t>
            </a:r>
            <a:r>
              <a:rPr sz="1800" baseline="-20833" dirty="0">
                <a:solidFill>
                  <a:srgbClr val="757679"/>
                </a:solidFill>
                <a:latin typeface="Segoe UI"/>
                <a:cs typeface="Segoe UI"/>
              </a:rPr>
              <a:t>83.4</a:t>
            </a:r>
            <a:r>
              <a:rPr sz="1800" spc="179" baseline="-20833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[(Nb)]</a:t>
            </a:r>
            <a:r>
              <a:rPr sz="1800" baseline="-20833" dirty="0">
                <a:solidFill>
                  <a:srgbClr val="757679"/>
                </a:solidFill>
                <a:latin typeface="Segoe UI"/>
                <a:cs typeface="Segoe UI"/>
              </a:rPr>
              <a:t>5.6</a:t>
            </a:r>
            <a:r>
              <a:rPr sz="1800" spc="202" baseline="-20833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[(Cu)]</a:t>
            </a:r>
            <a:r>
              <a:rPr sz="1800" baseline="-20833" dirty="0">
                <a:solidFill>
                  <a:srgbClr val="757679"/>
                </a:solidFill>
                <a:latin typeface="Segoe UI"/>
                <a:cs typeface="Segoe UI"/>
              </a:rPr>
              <a:t>1.3</a:t>
            </a:r>
            <a:r>
              <a:rPr sz="1800" spc="187" baseline="-20833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[(Si)]</a:t>
            </a:r>
            <a:r>
              <a:rPr sz="1800" baseline="-20833" dirty="0">
                <a:solidFill>
                  <a:srgbClr val="757679"/>
                </a:solidFill>
                <a:latin typeface="Segoe UI"/>
                <a:cs typeface="Segoe UI"/>
              </a:rPr>
              <a:t>7.7</a:t>
            </a:r>
            <a:r>
              <a:rPr sz="1800" spc="202" baseline="-20833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[(B)]</a:t>
            </a:r>
            <a:r>
              <a:rPr sz="1800" baseline="-20833" dirty="0">
                <a:solidFill>
                  <a:srgbClr val="757679"/>
                </a:solidFill>
                <a:latin typeface="Segoe UI"/>
                <a:cs typeface="Segoe UI"/>
              </a:rPr>
              <a:t>2</a:t>
            </a:r>
            <a:r>
              <a:rPr sz="1800" spc="-22" baseline="-20833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–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tradicional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FINEMET®</a:t>
            </a:r>
            <a:endParaRPr sz="18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chemical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composition</a:t>
            </a:r>
            <a:endParaRPr sz="18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  <a:spcBef>
                <a:spcPts val="1800"/>
              </a:spcBef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Usually</a:t>
            </a:r>
            <a:r>
              <a:rPr sz="18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5.5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to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6%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of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Nb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in</a:t>
            </a:r>
            <a:r>
              <a:rPr sz="18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Chemical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composition</a:t>
            </a:r>
            <a:endParaRPr sz="18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  <a:spcBef>
                <a:spcPts val="1800"/>
              </a:spcBef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Grains</a:t>
            </a:r>
            <a:r>
              <a:rPr sz="18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extremely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small</a:t>
            </a:r>
            <a:r>
              <a:rPr sz="18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(~10nm)</a:t>
            </a:r>
            <a:r>
              <a:rPr sz="18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18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uniform</a:t>
            </a:r>
            <a:r>
              <a:rPr sz="18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distribution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1076" y="4492751"/>
            <a:ext cx="7162800" cy="249021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44319" y="3616959"/>
            <a:ext cx="50800" cy="5632450"/>
          </a:xfrm>
          <a:custGeom>
            <a:avLst/>
            <a:gdLst/>
            <a:ahLst/>
            <a:cxnLst/>
            <a:rect l="l" t="t" r="r" b="b"/>
            <a:pathLst>
              <a:path w="50800" h="5632450">
                <a:moveTo>
                  <a:pt x="19050" y="5582934"/>
                </a:moveTo>
                <a:lnTo>
                  <a:pt x="15537" y="5583645"/>
                </a:lnTo>
                <a:lnTo>
                  <a:pt x="7461" y="5589087"/>
                </a:lnTo>
                <a:lnTo>
                  <a:pt x="2004" y="5597160"/>
                </a:lnTo>
                <a:lnTo>
                  <a:pt x="0" y="5607050"/>
                </a:lnTo>
                <a:lnTo>
                  <a:pt x="2004" y="5616933"/>
                </a:lnTo>
                <a:lnTo>
                  <a:pt x="7461" y="5625007"/>
                </a:lnTo>
                <a:lnTo>
                  <a:pt x="15537" y="5630452"/>
                </a:lnTo>
                <a:lnTo>
                  <a:pt x="25400" y="5632450"/>
                </a:lnTo>
                <a:lnTo>
                  <a:pt x="35262" y="5630452"/>
                </a:lnTo>
                <a:lnTo>
                  <a:pt x="43338" y="5625007"/>
                </a:lnTo>
                <a:lnTo>
                  <a:pt x="48795" y="5616933"/>
                </a:lnTo>
                <a:lnTo>
                  <a:pt x="49512" y="5613400"/>
                </a:lnTo>
                <a:lnTo>
                  <a:pt x="21843" y="5613400"/>
                </a:lnTo>
                <a:lnTo>
                  <a:pt x="19050" y="5610555"/>
                </a:lnTo>
                <a:lnTo>
                  <a:pt x="19050" y="5582934"/>
                </a:lnTo>
                <a:close/>
              </a:path>
              <a:path w="50800" h="5632450">
                <a:moveTo>
                  <a:pt x="25400" y="5581650"/>
                </a:moveTo>
                <a:lnTo>
                  <a:pt x="19050" y="5582934"/>
                </a:lnTo>
                <a:lnTo>
                  <a:pt x="19050" y="5610555"/>
                </a:lnTo>
                <a:lnTo>
                  <a:pt x="21843" y="5613400"/>
                </a:lnTo>
                <a:lnTo>
                  <a:pt x="28956" y="5613400"/>
                </a:lnTo>
                <a:lnTo>
                  <a:pt x="31750" y="5610555"/>
                </a:lnTo>
                <a:lnTo>
                  <a:pt x="31750" y="5582934"/>
                </a:lnTo>
                <a:lnTo>
                  <a:pt x="25400" y="5581650"/>
                </a:lnTo>
                <a:close/>
              </a:path>
              <a:path w="50800" h="5632450">
                <a:moveTo>
                  <a:pt x="31750" y="5582934"/>
                </a:moveTo>
                <a:lnTo>
                  <a:pt x="31750" y="5610555"/>
                </a:lnTo>
                <a:lnTo>
                  <a:pt x="28956" y="5613400"/>
                </a:lnTo>
                <a:lnTo>
                  <a:pt x="49512" y="5613400"/>
                </a:lnTo>
                <a:lnTo>
                  <a:pt x="50800" y="5607050"/>
                </a:lnTo>
                <a:lnTo>
                  <a:pt x="48795" y="5597160"/>
                </a:lnTo>
                <a:lnTo>
                  <a:pt x="43338" y="5589087"/>
                </a:lnTo>
                <a:lnTo>
                  <a:pt x="35262" y="5583645"/>
                </a:lnTo>
                <a:lnTo>
                  <a:pt x="31750" y="5582934"/>
                </a:lnTo>
                <a:close/>
              </a:path>
              <a:path w="50800" h="5632450">
                <a:moveTo>
                  <a:pt x="19050" y="49509"/>
                </a:moveTo>
                <a:lnTo>
                  <a:pt x="19050" y="5582934"/>
                </a:lnTo>
                <a:lnTo>
                  <a:pt x="25400" y="5581650"/>
                </a:lnTo>
                <a:lnTo>
                  <a:pt x="31750" y="5581649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5632450">
                <a:moveTo>
                  <a:pt x="31750" y="5581649"/>
                </a:moveTo>
                <a:lnTo>
                  <a:pt x="25400" y="5581650"/>
                </a:lnTo>
                <a:lnTo>
                  <a:pt x="31750" y="5582934"/>
                </a:lnTo>
                <a:lnTo>
                  <a:pt x="31750" y="5581649"/>
                </a:lnTo>
                <a:close/>
              </a:path>
              <a:path w="50800" h="5632450">
                <a:moveTo>
                  <a:pt x="28956" y="19050"/>
                </a:moveTo>
                <a:lnTo>
                  <a:pt x="21843" y="19050"/>
                </a:lnTo>
                <a:lnTo>
                  <a:pt x="19050" y="21844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4"/>
                </a:lnTo>
                <a:lnTo>
                  <a:pt x="28956" y="19050"/>
                </a:lnTo>
                <a:close/>
              </a:path>
              <a:path w="50800" h="5632450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563245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4"/>
                </a:lnTo>
                <a:lnTo>
                  <a:pt x="21843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5632450">
                <a:moveTo>
                  <a:pt x="49509" y="19050"/>
                </a:moveTo>
                <a:lnTo>
                  <a:pt x="28956" y="19050"/>
                </a:lnTo>
                <a:lnTo>
                  <a:pt x="31750" y="21844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03732" y="406907"/>
            <a:ext cx="10814685" cy="2590800"/>
            <a:chOff x="903732" y="406907"/>
            <a:chExt cx="10814685" cy="2590800"/>
          </a:xfrm>
        </p:grpSpPr>
        <p:sp>
          <p:nvSpPr>
            <p:cNvPr id="7" name="object 7"/>
            <p:cNvSpPr/>
            <p:nvPr/>
          </p:nvSpPr>
          <p:spPr>
            <a:xfrm>
              <a:off x="2026920" y="425195"/>
              <a:ext cx="9420225" cy="2573020"/>
            </a:xfrm>
            <a:custGeom>
              <a:avLst/>
              <a:gdLst/>
              <a:ahLst/>
              <a:cxnLst/>
              <a:rect l="l" t="t" r="r" b="b"/>
              <a:pathLst>
                <a:path w="9420225" h="2573020">
                  <a:moveTo>
                    <a:pt x="9295891" y="0"/>
                  </a:moveTo>
                  <a:lnTo>
                    <a:pt x="123825" y="0"/>
                  </a:lnTo>
                  <a:lnTo>
                    <a:pt x="75652" y="9739"/>
                  </a:lnTo>
                  <a:lnTo>
                    <a:pt x="36290" y="36290"/>
                  </a:lnTo>
                  <a:lnTo>
                    <a:pt x="9739" y="75652"/>
                  </a:lnTo>
                  <a:lnTo>
                    <a:pt x="0" y="123825"/>
                  </a:lnTo>
                  <a:lnTo>
                    <a:pt x="0" y="2448686"/>
                  </a:lnTo>
                  <a:lnTo>
                    <a:pt x="9739" y="2496859"/>
                  </a:lnTo>
                  <a:lnTo>
                    <a:pt x="36290" y="2536221"/>
                  </a:lnTo>
                  <a:lnTo>
                    <a:pt x="75652" y="2562772"/>
                  </a:lnTo>
                  <a:lnTo>
                    <a:pt x="123825" y="2572511"/>
                  </a:lnTo>
                  <a:lnTo>
                    <a:pt x="9295891" y="2572511"/>
                  </a:lnTo>
                  <a:lnTo>
                    <a:pt x="9344138" y="2562772"/>
                  </a:lnTo>
                  <a:lnTo>
                    <a:pt x="9383537" y="2536221"/>
                  </a:lnTo>
                  <a:lnTo>
                    <a:pt x="9410102" y="2496859"/>
                  </a:lnTo>
                  <a:lnTo>
                    <a:pt x="9419844" y="2448686"/>
                  </a:lnTo>
                  <a:lnTo>
                    <a:pt x="9419844" y="123825"/>
                  </a:lnTo>
                  <a:lnTo>
                    <a:pt x="9410102" y="75652"/>
                  </a:lnTo>
                  <a:lnTo>
                    <a:pt x="9383537" y="36290"/>
                  </a:lnTo>
                  <a:lnTo>
                    <a:pt x="9344138" y="9739"/>
                  </a:lnTo>
                  <a:lnTo>
                    <a:pt x="9295891" y="0"/>
                  </a:lnTo>
                  <a:close/>
                </a:path>
              </a:pathLst>
            </a:custGeom>
            <a:solidFill>
              <a:srgbClr val="8999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2782" y="429005"/>
              <a:ext cx="10144125" cy="2372995"/>
            </a:xfrm>
            <a:custGeom>
              <a:avLst/>
              <a:gdLst/>
              <a:ahLst/>
              <a:cxnLst/>
              <a:rect l="l" t="t" r="r" b="b"/>
              <a:pathLst>
                <a:path w="10144125" h="2372995">
                  <a:moveTo>
                    <a:pt x="10143744" y="0"/>
                  </a:moveTo>
                  <a:lnTo>
                    <a:pt x="0" y="0"/>
                  </a:lnTo>
                  <a:lnTo>
                    <a:pt x="0" y="2372868"/>
                  </a:lnTo>
                  <a:lnTo>
                    <a:pt x="10143744" y="2372868"/>
                  </a:lnTo>
                  <a:lnTo>
                    <a:pt x="10143744" y="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2782" y="425957"/>
              <a:ext cx="10776585" cy="2376170"/>
            </a:xfrm>
            <a:custGeom>
              <a:avLst/>
              <a:gdLst/>
              <a:ahLst/>
              <a:cxnLst/>
              <a:rect l="l" t="t" r="r" b="b"/>
              <a:pathLst>
                <a:path w="10776585" h="2376170">
                  <a:moveTo>
                    <a:pt x="0" y="2375916"/>
                  </a:moveTo>
                  <a:lnTo>
                    <a:pt x="10143744" y="2375916"/>
                  </a:lnTo>
                  <a:lnTo>
                    <a:pt x="10143744" y="3048"/>
                  </a:lnTo>
                  <a:lnTo>
                    <a:pt x="0" y="3048"/>
                  </a:lnTo>
                  <a:lnTo>
                    <a:pt x="0" y="2375916"/>
                  </a:lnTo>
                  <a:close/>
                </a:path>
                <a:path w="10776585" h="2376170">
                  <a:moveTo>
                    <a:pt x="8950452" y="266192"/>
                  </a:moveTo>
                  <a:lnTo>
                    <a:pt x="8954738" y="218329"/>
                  </a:lnTo>
                  <a:lnTo>
                    <a:pt x="8967099" y="173287"/>
                  </a:lnTo>
                  <a:lnTo>
                    <a:pt x="8986783" y="131816"/>
                  </a:lnTo>
                  <a:lnTo>
                    <a:pt x="9013039" y="94666"/>
                  </a:lnTo>
                  <a:lnTo>
                    <a:pt x="9045118" y="62587"/>
                  </a:lnTo>
                  <a:lnTo>
                    <a:pt x="9082268" y="36331"/>
                  </a:lnTo>
                  <a:lnTo>
                    <a:pt x="9123739" y="16647"/>
                  </a:lnTo>
                  <a:lnTo>
                    <a:pt x="9168781" y="4286"/>
                  </a:lnTo>
                  <a:lnTo>
                    <a:pt x="9216644" y="0"/>
                  </a:lnTo>
                  <a:lnTo>
                    <a:pt x="10510012" y="0"/>
                  </a:lnTo>
                  <a:lnTo>
                    <a:pt x="10557874" y="4286"/>
                  </a:lnTo>
                  <a:lnTo>
                    <a:pt x="10602916" y="16647"/>
                  </a:lnTo>
                  <a:lnTo>
                    <a:pt x="10644387" y="36331"/>
                  </a:lnTo>
                  <a:lnTo>
                    <a:pt x="10681537" y="62587"/>
                  </a:lnTo>
                  <a:lnTo>
                    <a:pt x="10713616" y="94666"/>
                  </a:lnTo>
                  <a:lnTo>
                    <a:pt x="10739872" y="131816"/>
                  </a:lnTo>
                  <a:lnTo>
                    <a:pt x="10759556" y="173287"/>
                  </a:lnTo>
                  <a:lnTo>
                    <a:pt x="10771917" y="218329"/>
                  </a:lnTo>
                  <a:lnTo>
                    <a:pt x="10776204" y="266192"/>
                  </a:lnTo>
                  <a:lnTo>
                    <a:pt x="10776204" y="2109724"/>
                  </a:lnTo>
                  <a:lnTo>
                    <a:pt x="10771917" y="2157586"/>
                  </a:lnTo>
                  <a:lnTo>
                    <a:pt x="10759556" y="2202628"/>
                  </a:lnTo>
                  <a:lnTo>
                    <a:pt x="10739872" y="2244099"/>
                  </a:lnTo>
                  <a:lnTo>
                    <a:pt x="10713616" y="2281249"/>
                  </a:lnTo>
                  <a:lnTo>
                    <a:pt x="10681537" y="2313328"/>
                  </a:lnTo>
                  <a:lnTo>
                    <a:pt x="10644387" y="2339584"/>
                  </a:lnTo>
                  <a:lnTo>
                    <a:pt x="10602916" y="2359268"/>
                  </a:lnTo>
                  <a:lnTo>
                    <a:pt x="10557874" y="2371629"/>
                  </a:lnTo>
                  <a:lnTo>
                    <a:pt x="10510012" y="2375916"/>
                  </a:lnTo>
                  <a:lnTo>
                    <a:pt x="9216644" y="2375916"/>
                  </a:lnTo>
                  <a:lnTo>
                    <a:pt x="9168781" y="2371629"/>
                  </a:lnTo>
                  <a:lnTo>
                    <a:pt x="9123739" y="2359268"/>
                  </a:lnTo>
                  <a:lnTo>
                    <a:pt x="9082268" y="2339584"/>
                  </a:lnTo>
                  <a:lnTo>
                    <a:pt x="9045118" y="2313328"/>
                  </a:lnTo>
                  <a:lnTo>
                    <a:pt x="9013039" y="2281249"/>
                  </a:lnTo>
                  <a:lnTo>
                    <a:pt x="8986783" y="2244099"/>
                  </a:lnTo>
                  <a:lnTo>
                    <a:pt x="8967099" y="2202628"/>
                  </a:lnTo>
                  <a:lnTo>
                    <a:pt x="8954738" y="2157586"/>
                  </a:lnTo>
                  <a:lnTo>
                    <a:pt x="8950452" y="2109724"/>
                  </a:lnTo>
                  <a:lnTo>
                    <a:pt x="8950452" y="266192"/>
                  </a:lnTo>
                  <a:close/>
                </a:path>
              </a:pathLst>
            </a:custGeom>
            <a:ln w="38100">
              <a:solidFill>
                <a:srgbClr val="9DDD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18691" y="564895"/>
            <a:ext cx="9666605" cy="193675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85"/>
              </a:spcBef>
            </a:pPr>
            <a:r>
              <a:rPr sz="6600" spc="-10" dirty="0">
                <a:solidFill>
                  <a:srgbClr val="202F27"/>
                </a:solidFill>
              </a:rPr>
              <a:t>NANOCRYSTALLINE </a:t>
            </a:r>
            <a:r>
              <a:rPr sz="6600" dirty="0">
                <a:solidFill>
                  <a:srgbClr val="202F27"/>
                </a:solidFill>
              </a:rPr>
              <a:t>PRODUCTION</a:t>
            </a:r>
            <a:r>
              <a:rPr sz="6600" spc="-55" dirty="0">
                <a:solidFill>
                  <a:srgbClr val="202F27"/>
                </a:solidFill>
              </a:rPr>
              <a:t> </a:t>
            </a:r>
            <a:r>
              <a:rPr sz="6600" spc="-10" dirty="0">
                <a:solidFill>
                  <a:srgbClr val="202F27"/>
                </a:solidFill>
              </a:rPr>
              <a:t>PROCESS</a:t>
            </a:r>
            <a:endParaRPr sz="6600"/>
          </a:p>
        </p:txBody>
      </p:sp>
      <p:grpSp>
        <p:nvGrpSpPr>
          <p:cNvPr id="11" name="object 11"/>
          <p:cNvGrpSpPr/>
          <p:nvPr/>
        </p:nvGrpSpPr>
        <p:grpSpPr>
          <a:xfrm>
            <a:off x="1847088" y="4248911"/>
            <a:ext cx="6230620" cy="2867025"/>
            <a:chOff x="1847088" y="4248911"/>
            <a:chExt cx="6230620" cy="286702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7223" y="4491567"/>
              <a:ext cx="3253970" cy="21639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7088" y="4248911"/>
              <a:ext cx="6230112" cy="286664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66392" y="3437000"/>
            <a:ext cx="596773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dirty="0">
                <a:solidFill>
                  <a:srgbClr val="202F27"/>
                </a:solidFill>
                <a:latin typeface="Segoe UI Black"/>
                <a:cs typeface="Segoe UI Black"/>
              </a:rPr>
              <a:t>Produced</a:t>
            </a:r>
            <a:r>
              <a:rPr sz="3800" b="1" spc="-5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800" b="1" dirty="0">
                <a:solidFill>
                  <a:srgbClr val="202F27"/>
                </a:solidFill>
                <a:latin typeface="Segoe UI Black"/>
                <a:cs typeface="Segoe UI Black"/>
              </a:rPr>
              <a:t>as</a:t>
            </a:r>
            <a:r>
              <a:rPr sz="3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800" b="1" dirty="0">
                <a:solidFill>
                  <a:srgbClr val="202F27"/>
                </a:solidFill>
                <a:latin typeface="Segoe UI Black"/>
                <a:cs typeface="Segoe UI Black"/>
              </a:rPr>
              <a:t>thin</a:t>
            </a:r>
            <a:r>
              <a:rPr sz="3800" b="1" spc="-20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3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ribbons</a:t>
            </a:r>
            <a:endParaRPr sz="3800">
              <a:latin typeface="Segoe UI Black"/>
              <a:cs typeface="Segoe UI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66392" y="7250938"/>
            <a:ext cx="38284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Thickness</a:t>
            </a:r>
            <a:r>
              <a:rPr sz="18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of</a:t>
            </a:r>
            <a:r>
              <a:rPr sz="18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the</a:t>
            </a:r>
            <a:r>
              <a:rPr sz="18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sheet: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14-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30μm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(↓</a:t>
            </a:r>
            <a:r>
              <a:rPr sz="18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thickness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-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↑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properties)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Ribbon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width: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usually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60-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70mm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Firstly</a:t>
            </a:r>
            <a:r>
              <a:rPr sz="18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developed by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Hitach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in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1989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as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FINEMET®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17431" y="3616959"/>
            <a:ext cx="50800" cy="5632450"/>
          </a:xfrm>
          <a:custGeom>
            <a:avLst/>
            <a:gdLst/>
            <a:ahLst/>
            <a:cxnLst/>
            <a:rect l="l" t="t" r="r" b="b"/>
            <a:pathLst>
              <a:path w="50800" h="5632450">
                <a:moveTo>
                  <a:pt x="19050" y="5582934"/>
                </a:moveTo>
                <a:lnTo>
                  <a:pt x="15537" y="5583645"/>
                </a:lnTo>
                <a:lnTo>
                  <a:pt x="7461" y="5589087"/>
                </a:lnTo>
                <a:lnTo>
                  <a:pt x="2004" y="5597160"/>
                </a:lnTo>
                <a:lnTo>
                  <a:pt x="0" y="5607050"/>
                </a:lnTo>
                <a:lnTo>
                  <a:pt x="2004" y="5616933"/>
                </a:lnTo>
                <a:lnTo>
                  <a:pt x="7461" y="5625007"/>
                </a:lnTo>
                <a:lnTo>
                  <a:pt x="15537" y="5630452"/>
                </a:lnTo>
                <a:lnTo>
                  <a:pt x="25400" y="5632450"/>
                </a:lnTo>
                <a:lnTo>
                  <a:pt x="35262" y="5630452"/>
                </a:lnTo>
                <a:lnTo>
                  <a:pt x="43338" y="5625007"/>
                </a:lnTo>
                <a:lnTo>
                  <a:pt x="48795" y="5616933"/>
                </a:lnTo>
                <a:lnTo>
                  <a:pt x="49512" y="5613400"/>
                </a:lnTo>
                <a:lnTo>
                  <a:pt x="21844" y="5613400"/>
                </a:lnTo>
                <a:lnTo>
                  <a:pt x="19050" y="5610555"/>
                </a:lnTo>
                <a:lnTo>
                  <a:pt x="19050" y="5582934"/>
                </a:lnTo>
                <a:close/>
              </a:path>
              <a:path w="50800" h="5632450">
                <a:moveTo>
                  <a:pt x="25400" y="5581650"/>
                </a:moveTo>
                <a:lnTo>
                  <a:pt x="19050" y="5582934"/>
                </a:lnTo>
                <a:lnTo>
                  <a:pt x="19050" y="5610555"/>
                </a:lnTo>
                <a:lnTo>
                  <a:pt x="21844" y="5613400"/>
                </a:lnTo>
                <a:lnTo>
                  <a:pt x="28956" y="5613400"/>
                </a:lnTo>
                <a:lnTo>
                  <a:pt x="31750" y="5610555"/>
                </a:lnTo>
                <a:lnTo>
                  <a:pt x="31750" y="5582934"/>
                </a:lnTo>
                <a:lnTo>
                  <a:pt x="25400" y="5581650"/>
                </a:lnTo>
                <a:close/>
              </a:path>
              <a:path w="50800" h="5632450">
                <a:moveTo>
                  <a:pt x="31750" y="5582934"/>
                </a:moveTo>
                <a:lnTo>
                  <a:pt x="31750" y="5610555"/>
                </a:lnTo>
                <a:lnTo>
                  <a:pt x="28956" y="5613400"/>
                </a:lnTo>
                <a:lnTo>
                  <a:pt x="49512" y="5613400"/>
                </a:lnTo>
                <a:lnTo>
                  <a:pt x="50800" y="5607050"/>
                </a:lnTo>
                <a:lnTo>
                  <a:pt x="48795" y="5597160"/>
                </a:lnTo>
                <a:lnTo>
                  <a:pt x="43338" y="5589087"/>
                </a:lnTo>
                <a:lnTo>
                  <a:pt x="35262" y="5583645"/>
                </a:lnTo>
                <a:lnTo>
                  <a:pt x="31750" y="5582934"/>
                </a:lnTo>
                <a:close/>
              </a:path>
              <a:path w="50800" h="5632450">
                <a:moveTo>
                  <a:pt x="19050" y="49509"/>
                </a:moveTo>
                <a:lnTo>
                  <a:pt x="19050" y="5582934"/>
                </a:lnTo>
                <a:lnTo>
                  <a:pt x="25400" y="5581650"/>
                </a:lnTo>
                <a:lnTo>
                  <a:pt x="31750" y="5581650"/>
                </a:lnTo>
                <a:lnTo>
                  <a:pt x="31750" y="50800"/>
                </a:lnTo>
                <a:lnTo>
                  <a:pt x="25400" y="50800"/>
                </a:lnTo>
                <a:lnTo>
                  <a:pt x="19050" y="49509"/>
                </a:lnTo>
                <a:close/>
              </a:path>
              <a:path w="50800" h="5632450">
                <a:moveTo>
                  <a:pt x="31750" y="5581650"/>
                </a:moveTo>
                <a:lnTo>
                  <a:pt x="25400" y="5581650"/>
                </a:lnTo>
                <a:lnTo>
                  <a:pt x="31750" y="5582934"/>
                </a:lnTo>
                <a:lnTo>
                  <a:pt x="31750" y="5581650"/>
                </a:lnTo>
                <a:close/>
              </a:path>
              <a:path w="50800" h="5632450">
                <a:moveTo>
                  <a:pt x="28956" y="19050"/>
                </a:moveTo>
                <a:lnTo>
                  <a:pt x="21844" y="19050"/>
                </a:lnTo>
                <a:lnTo>
                  <a:pt x="19050" y="21844"/>
                </a:lnTo>
                <a:lnTo>
                  <a:pt x="19050" y="49509"/>
                </a:lnTo>
                <a:lnTo>
                  <a:pt x="25400" y="50800"/>
                </a:lnTo>
                <a:lnTo>
                  <a:pt x="31750" y="49509"/>
                </a:lnTo>
                <a:lnTo>
                  <a:pt x="31750" y="21844"/>
                </a:lnTo>
                <a:lnTo>
                  <a:pt x="28956" y="19050"/>
                </a:lnTo>
                <a:close/>
              </a:path>
              <a:path w="50800" h="5632450">
                <a:moveTo>
                  <a:pt x="31750" y="49509"/>
                </a:moveTo>
                <a:lnTo>
                  <a:pt x="25400" y="50800"/>
                </a:lnTo>
                <a:lnTo>
                  <a:pt x="31750" y="50800"/>
                </a:lnTo>
                <a:lnTo>
                  <a:pt x="31750" y="49509"/>
                </a:lnTo>
                <a:close/>
              </a:path>
              <a:path w="50800" h="5632450">
                <a:moveTo>
                  <a:pt x="25400" y="0"/>
                </a:move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  <a:lnTo>
                  <a:pt x="2004" y="35262"/>
                </a:lnTo>
                <a:lnTo>
                  <a:pt x="7461" y="43338"/>
                </a:lnTo>
                <a:lnTo>
                  <a:pt x="15537" y="48795"/>
                </a:lnTo>
                <a:lnTo>
                  <a:pt x="19050" y="49509"/>
                </a:lnTo>
                <a:lnTo>
                  <a:pt x="19050" y="21844"/>
                </a:lnTo>
                <a:lnTo>
                  <a:pt x="21844" y="19050"/>
                </a:lnTo>
                <a:lnTo>
                  <a:pt x="49509" y="19050"/>
                </a:lnTo>
                <a:lnTo>
                  <a:pt x="48795" y="15537"/>
                </a:lnTo>
                <a:lnTo>
                  <a:pt x="43338" y="7461"/>
                </a:lnTo>
                <a:lnTo>
                  <a:pt x="35262" y="2004"/>
                </a:lnTo>
                <a:lnTo>
                  <a:pt x="25400" y="0"/>
                </a:lnTo>
                <a:close/>
              </a:path>
              <a:path w="50800" h="5632450">
                <a:moveTo>
                  <a:pt x="49509" y="19050"/>
                </a:moveTo>
                <a:lnTo>
                  <a:pt x="28956" y="19050"/>
                </a:lnTo>
                <a:lnTo>
                  <a:pt x="31750" y="21844"/>
                </a:lnTo>
                <a:lnTo>
                  <a:pt x="31750" y="49509"/>
                </a:lnTo>
                <a:lnTo>
                  <a:pt x="35262" y="48795"/>
                </a:lnTo>
                <a:lnTo>
                  <a:pt x="43338" y="43338"/>
                </a:lnTo>
                <a:lnTo>
                  <a:pt x="48795" y="35262"/>
                </a:lnTo>
                <a:lnTo>
                  <a:pt x="50800" y="25400"/>
                </a:lnTo>
                <a:lnTo>
                  <a:pt x="49509" y="19050"/>
                </a:lnTo>
                <a:close/>
              </a:path>
            </a:pathLst>
          </a:custGeom>
          <a:solidFill>
            <a:srgbClr val="9DD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411068" y="9360813"/>
            <a:ext cx="15538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i="1" dirty="0">
                <a:solidFill>
                  <a:srgbClr val="757679"/>
                </a:solidFill>
                <a:latin typeface="Segoe UI"/>
                <a:cs typeface="Segoe UI"/>
              </a:rPr>
              <a:t>Source</a:t>
            </a:r>
            <a:r>
              <a:rPr sz="1050" i="1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050" i="1" dirty="0">
                <a:solidFill>
                  <a:srgbClr val="757679"/>
                </a:solidFill>
                <a:latin typeface="Segoe UI"/>
                <a:cs typeface="Segoe UI"/>
              </a:rPr>
              <a:t>:</a:t>
            </a:r>
            <a:r>
              <a:rPr sz="1050" i="1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050" i="1" dirty="0">
                <a:solidFill>
                  <a:srgbClr val="757679"/>
                </a:solidFill>
                <a:latin typeface="Segoe UI"/>
                <a:cs typeface="Segoe UI"/>
              </a:rPr>
              <a:t>VAC</a:t>
            </a:r>
            <a:r>
              <a:rPr sz="1050" i="1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050" i="1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1050" i="1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050" i="1" spc="-10" dirty="0">
                <a:solidFill>
                  <a:srgbClr val="757679"/>
                </a:solidFill>
                <a:latin typeface="Segoe UI"/>
                <a:cs typeface="Segoe UI"/>
              </a:rPr>
              <a:t>Proterial</a:t>
            </a:r>
            <a:endParaRPr sz="10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7558385" cy="9874250"/>
            <a:chOff x="0" y="-1"/>
            <a:chExt cx="17558385" cy="9874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7558004" cy="987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8284" y="0"/>
              <a:ext cx="16809720" cy="9874250"/>
            </a:xfrm>
            <a:custGeom>
              <a:avLst/>
              <a:gdLst/>
              <a:ahLst/>
              <a:cxnLst/>
              <a:rect l="l" t="t" r="r" b="b"/>
              <a:pathLst>
                <a:path w="16809720" h="9874250">
                  <a:moveTo>
                    <a:pt x="16809720" y="0"/>
                  </a:moveTo>
                  <a:lnTo>
                    <a:pt x="2968752" y="0"/>
                  </a:lnTo>
                  <a:lnTo>
                    <a:pt x="2968752" y="765048"/>
                  </a:lnTo>
                  <a:lnTo>
                    <a:pt x="0" y="765048"/>
                  </a:lnTo>
                  <a:lnTo>
                    <a:pt x="0" y="1598676"/>
                  </a:lnTo>
                  <a:lnTo>
                    <a:pt x="0" y="1828800"/>
                  </a:lnTo>
                  <a:lnTo>
                    <a:pt x="2968752" y="1828800"/>
                  </a:lnTo>
                  <a:lnTo>
                    <a:pt x="2968752" y="9873996"/>
                  </a:lnTo>
                  <a:lnTo>
                    <a:pt x="16809720" y="9873996"/>
                  </a:lnTo>
                  <a:lnTo>
                    <a:pt x="16809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500" y="534923"/>
              <a:ext cx="15963900" cy="1064260"/>
            </a:xfrm>
            <a:custGeom>
              <a:avLst/>
              <a:gdLst/>
              <a:ahLst/>
              <a:cxnLst/>
              <a:rect l="l" t="t" r="r" b="b"/>
              <a:pathLst>
                <a:path w="15963900" h="1064260">
                  <a:moveTo>
                    <a:pt x="15963900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15963900" y="1063752"/>
                  </a:lnTo>
                  <a:lnTo>
                    <a:pt x="15963900" y="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2500" y="765047"/>
            <a:ext cx="15760065" cy="833755"/>
          </a:xfrm>
          <a:prstGeom prst="rect">
            <a:avLst/>
          </a:prstGeom>
          <a:solidFill>
            <a:srgbClr val="9DDDA9"/>
          </a:solidFill>
        </p:spPr>
        <p:txBody>
          <a:bodyPr vert="horz" wrap="square" lIns="0" tIns="0" rIns="0" bIns="0" rtlCol="0">
            <a:spAutoFit/>
          </a:bodyPr>
          <a:lstStyle/>
          <a:p>
            <a:pPr marL="1182370">
              <a:lnSpc>
                <a:spcPts val="5605"/>
              </a:lnSpc>
            </a:pPr>
            <a:r>
              <a:rPr sz="5600" dirty="0">
                <a:solidFill>
                  <a:srgbClr val="FFFFFF"/>
                </a:solidFill>
              </a:rPr>
              <a:t>NANOCRYSTALLINE</a:t>
            </a:r>
            <a:r>
              <a:rPr sz="5600" spc="-55" dirty="0">
                <a:solidFill>
                  <a:srgbClr val="FFFFFF"/>
                </a:solidFill>
              </a:rPr>
              <a:t> </a:t>
            </a:r>
            <a:r>
              <a:rPr sz="5600" spc="-10" dirty="0">
                <a:solidFill>
                  <a:srgbClr val="FFFFFF"/>
                </a:solidFill>
              </a:rPr>
              <a:t>PROPERTIES</a:t>
            </a:r>
            <a:endParaRPr sz="5600"/>
          </a:p>
        </p:txBody>
      </p:sp>
      <p:grpSp>
        <p:nvGrpSpPr>
          <p:cNvPr id="7" name="object 7"/>
          <p:cNvGrpSpPr/>
          <p:nvPr/>
        </p:nvGrpSpPr>
        <p:grpSpPr>
          <a:xfrm>
            <a:off x="3897376" y="1667763"/>
            <a:ext cx="12991465" cy="4069079"/>
            <a:chOff x="3897376" y="1667763"/>
            <a:chExt cx="12991465" cy="4069079"/>
          </a:xfrm>
        </p:grpSpPr>
        <p:sp>
          <p:nvSpPr>
            <p:cNvPr id="8" name="object 8"/>
            <p:cNvSpPr/>
            <p:nvPr/>
          </p:nvSpPr>
          <p:spPr>
            <a:xfrm>
              <a:off x="3897376" y="1667763"/>
              <a:ext cx="12991465" cy="50800"/>
            </a:xfrm>
            <a:custGeom>
              <a:avLst/>
              <a:gdLst/>
              <a:ahLst/>
              <a:cxnLst/>
              <a:rect l="l" t="t" r="r" b="b"/>
              <a:pathLst>
                <a:path w="12991465" h="50800">
                  <a:moveTo>
                    <a:pt x="25400" y="0"/>
                  </a:moveTo>
                  <a:lnTo>
                    <a:pt x="15537" y="2004"/>
                  </a:lnTo>
                  <a:lnTo>
                    <a:pt x="7461" y="7461"/>
                  </a:lnTo>
                  <a:lnTo>
                    <a:pt x="2004" y="15537"/>
                  </a:lnTo>
                  <a:lnTo>
                    <a:pt x="0" y="25400"/>
                  </a:lnTo>
                  <a:lnTo>
                    <a:pt x="2004" y="35262"/>
                  </a:lnTo>
                  <a:lnTo>
                    <a:pt x="7461" y="43338"/>
                  </a:lnTo>
                  <a:lnTo>
                    <a:pt x="15537" y="48795"/>
                  </a:lnTo>
                  <a:lnTo>
                    <a:pt x="25400" y="50800"/>
                  </a:lnTo>
                  <a:lnTo>
                    <a:pt x="35262" y="48795"/>
                  </a:lnTo>
                  <a:lnTo>
                    <a:pt x="43338" y="43338"/>
                  </a:lnTo>
                  <a:lnTo>
                    <a:pt x="48795" y="35262"/>
                  </a:lnTo>
                  <a:lnTo>
                    <a:pt x="49509" y="31750"/>
                  </a:lnTo>
                  <a:lnTo>
                    <a:pt x="21844" y="31750"/>
                  </a:lnTo>
                  <a:lnTo>
                    <a:pt x="19050" y="28955"/>
                  </a:lnTo>
                  <a:lnTo>
                    <a:pt x="19050" y="21843"/>
                  </a:lnTo>
                  <a:lnTo>
                    <a:pt x="21844" y="19050"/>
                  </a:lnTo>
                  <a:lnTo>
                    <a:pt x="49509" y="19050"/>
                  </a:lnTo>
                  <a:lnTo>
                    <a:pt x="48795" y="15537"/>
                  </a:lnTo>
                  <a:lnTo>
                    <a:pt x="43338" y="7461"/>
                  </a:lnTo>
                  <a:lnTo>
                    <a:pt x="35262" y="2004"/>
                  </a:lnTo>
                  <a:lnTo>
                    <a:pt x="25400" y="0"/>
                  </a:lnTo>
                  <a:close/>
                </a:path>
                <a:path w="12991465" h="50800">
                  <a:moveTo>
                    <a:pt x="12965684" y="0"/>
                  </a:moveTo>
                  <a:lnTo>
                    <a:pt x="12955821" y="2004"/>
                  </a:lnTo>
                  <a:lnTo>
                    <a:pt x="12947745" y="7461"/>
                  </a:lnTo>
                  <a:lnTo>
                    <a:pt x="12942288" y="15537"/>
                  </a:lnTo>
                  <a:lnTo>
                    <a:pt x="12940284" y="25400"/>
                  </a:lnTo>
                  <a:lnTo>
                    <a:pt x="12942288" y="35262"/>
                  </a:lnTo>
                  <a:lnTo>
                    <a:pt x="12947745" y="43338"/>
                  </a:lnTo>
                  <a:lnTo>
                    <a:pt x="12955821" y="48795"/>
                  </a:lnTo>
                  <a:lnTo>
                    <a:pt x="12965684" y="50800"/>
                  </a:lnTo>
                  <a:lnTo>
                    <a:pt x="12975599" y="48795"/>
                  </a:lnTo>
                  <a:lnTo>
                    <a:pt x="12983670" y="43338"/>
                  </a:lnTo>
                  <a:lnTo>
                    <a:pt x="12989097" y="35262"/>
                  </a:lnTo>
                  <a:lnTo>
                    <a:pt x="12989805" y="31750"/>
                  </a:lnTo>
                  <a:lnTo>
                    <a:pt x="12969240" y="31750"/>
                  </a:lnTo>
                  <a:lnTo>
                    <a:pt x="12972034" y="28955"/>
                  </a:lnTo>
                  <a:lnTo>
                    <a:pt x="12972034" y="21843"/>
                  </a:lnTo>
                  <a:lnTo>
                    <a:pt x="12969240" y="19050"/>
                  </a:lnTo>
                  <a:lnTo>
                    <a:pt x="12989805" y="19050"/>
                  </a:lnTo>
                  <a:lnTo>
                    <a:pt x="12989097" y="15537"/>
                  </a:lnTo>
                  <a:lnTo>
                    <a:pt x="12983670" y="7461"/>
                  </a:lnTo>
                  <a:lnTo>
                    <a:pt x="12975599" y="2004"/>
                  </a:lnTo>
                  <a:lnTo>
                    <a:pt x="12965684" y="0"/>
                  </a:lnTo>
                  <a:close/>
                </a:path>
                <a:path w="12991465" h="50800">
                  <a:moveTo>
                    <a:pt x="49509" y="19050"/>
                  </a:moveTo>
                  <a:lnTo>
                    <a:pt x="21844" y="19050"/>
                  </a:lnTo>
                  <a:lnTo>
                    <a:pt x="19050" y="21843"/>
                  </a:lnTo>
                  <a:lnTo>
                    <a:pt x="19050" y="28955"/>
                  </a:lnTo>
                  <a:lnTo>
                    <a:pt x="21844" y="31750"/>
                  </a:lnTo>
                  <a:lnTo>
                    <a:pt x="49509" y="31750"/>
                  </a:lnTo>
                  <a:lnTo>
                    <a:pt x="50800" y="25400"/>
                  </a:lnTo>
                  <a:lnTo>
                    <a:pt x="49509" y="19050"/>
                  </a:lnTo>
                  <a:close/>
                </a:path>
                <a:path w="12991465" h="50800">
                  <a:moveTo>
                    <a:pt x="12941574" y="19050"/>
                  </a:moveTo>
                  <a:lnTo>
                    <a:pt x="49509" y="19050"/>
                  </a:lnTo>
                  <a:lnTo>
                    <a:pt x="50800" y="25400"/>
                  </a:lnTo>
                  <a:lnTo>
                    <a:pt x="49509" y="31750"/>
                  </a:lnTo>
                  <a:lnTo>
                    <a:pt x="12941574" y="31750"/>
                  </a:lnTo>
                  <a:lnTo>
                    <a:pt x="12940284" y="25400"/>
                  </a:lnTo>
                  <a:lnTo>
                    <a:pt x="12941574" y="19050"/>
                  </a:lnTo>
                  <a:close/>
                </a:path>
                <a:path w="12991465" h="50800">
                  <a:moveTo>
                    <a:pt x="12989805" y="19050"/>
                  </a:moveTo>
                  <a:lnTo>
                    <a:pt x="12969240" y="19050"/>
                  </a:lnTo>
                  <a:lnTo>
                    <a:pt x="12972034" y="21843"/>
                  </a:lnTo>
                  <a:lnTo>
                    <a:pt x="12972034" y="28955"/>
                  </a:lnTo>
                  <a:lnTo>
                    <a:pt x="12969240" y="31750"/>
                  </a:lnTo>
                  <a:lnTo>
                    <a:pt x="12989805" y="31750"/>
                  </a:lnTo>
                  <a:lnTo>
                    <a:pt x="12991084" y="25400"/>
                  </a:lnTo>
                  <a:lnTo>
                    <a:pt x="12989805" y="19050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40" y="3268979"/>
              <a:ext cx="3392423" cy="22768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8328" y="3160775"/>
              <a:ext cx="3918204" cy="25755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3044" y="3336035"/>
              <a:ext cx="4224528" cy="21259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1247" y="3432047"/>
              <a:ext cx="3991355" cy="1828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7319" y="3160775"/>
              <a:ext cx="3918203" cy="25755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124688" y="3560063"/>
              <a:ext cx="1923414" cy="1450975"/>
            </a:xfrm>
            <a:custGeom>
              <a:avLst/>
              <a:gdLst/>
              <a:ahLst/>
              <a:cxnLst/>
              <a:rect l="l" t="t" r="r" b="b"/>
              <a:pathLst>
                <a:path w="1923415" h="1450975">
                  <a:moveTo>
                    <a:pt x="1923288" y="1102868"/>
                  </a:moveTo>
                  <a:lnTo>
                    <a:pt x="1915769" y="1065720"/>
                  </a:lnTo>
                  <a:lnTo>
                    <a:pt x="1895297" y="1035354"/>
                  </a:lnTo>
                  <a:lnTo>
                    <a:pt x="1864931" y="1014882"/>
                  </a:lnTo>
                  <a:lnTo>
                    <a:pt x="1827784" y="1007364"/>
                  </a:lnTo>
                  <a:lnTo>
                    <a:pt x="95504" y="1007364"/>
                  </a:lnTo>
                  <a:lnTo>
                    <a:pt x="58343" y="1014882"/>
                  </a:lnTo>
                  <a:lnTo>
                    <a:pt x="27978" y="1035354"/>
                  </a:lnTo>
                  <a:lnTo>
                    <a:pt x="7505" y="1065720"/>
                  </a:lnTo>
                  <a:lnTo>
                    <a:pt x="0" y="1102868"/>
                  </a:lnTo>
                  <a:lnTo>
                    <a:pt x="0" y="1355344"/>
                  </a:lnTo>
                  <a:lnTo>
                    <a:pt x="7505" y="1392504"/>
                  </a:lnTo>
                  <a:lnTo>
                    <a:pt x="27978" y="1422869"/>
                  </a:lnTo>
                  <a:lnTo>
                    <a:pt x="58343" y="1443342"/>
                  </a:lnTo>
                  <a:lnTo>
                    <a:pt x="95504" y="1450848"/>
                  </a:lnTo>
                  <a:lnTo>
                    <a:pt x="1827784" y="1450848"/>
                  </a:lnTo>
                  <a:lnTo>
                    <a:pt x="1864931" y="1443342"/>
                  </a:lnTo>
                  <a:lnTo>
                    <a:pt x="1895297" y="1422869"/>
                  </a:lnTo>
                  <a:lnTo>
                    <a:pt x="1915769" y="1392504"/>
                  </a:lnTo>
                  <a:lnTo>
                    <a:pt x="1923288" y="1355344"/>
                  </a:lnTo>
                  <a:lnTo>
                    <a:pt x="1923288" y="1102868"/>
                  </a:lnTo>
                  <a:close/>
                </a:path>
                <a:path w="1923415" h="1450975">
                  <a:moveTo>
                    <a:pt x="1923288" y="595376"/>
                  </a:moveTo>
                  <a:lnTo>
                    <a:pt x="1915769" y="558228"/>
                  </a:lnTo>
                  <a:lnTo>
                    <a:pt x="1895297" y="527862"/>
                  </a:lnTo>
                  <a:lnTo>
                    <a:pt x="1864931" y="507390"/>
                  </a:lnTo>
                  <a:lnTo>
                    <a:pt x="1827784" y="499872"/>
                  </a:lnTo>
                  <a:lnTo>
                    <a:pt x="95504" y="499872"/>
                  </a:lnTo>
                  <a:lnTo>
                    <a:pt x="58343" y="507390"/>
                  </a:lnTo>
                  <a:lnTo>
                    <a:pt x="27978" y="527862"/>
                  </a:lnTo>
                  <a:lnTo>
                    <a:pt x="7505" y="558228"/>
                  </a:lnTo>
                  <a:lnTo>
                    <a:pt x="0" y="595376"/>
                  </a:lnTo>
                  <a:lnTo>
                    <a:pt x="0" y="847852"/>
                  </a:lnTo>
                  <a:lnTo>
                    <a:pt x="7505" y="885012"/>
                  </a:lnTo>
                  <a:lnTo>
                    <a:pt x="27978" y="915377"/>
                  </a:lnTo>
                  <a:lnTo>
                    <a:pt x="58343" y="935850"/>
                  </a:lnTo>
                  <a:lnTo>
                    <a:pt x="95504" y="943356"/>
                  </a:lnTo>
                  <a:lnTo>
                    <a:pt x="1827784" y="943356"/>
                  </a:lnTo>
                  <a:lnTo>
                    <a:pt x="1864931" y="935850"/>
                  </a:lnTo>
                  <a:lnTo>
                    <a:pt x="1895297" y="915377"/>
                  </a:lnTo>
                  <a:lnTo>
                    <a:pt x="1915769" y="885012"/>
                  </a:lnTo>
                  <a:lnTo>
                    <a:pt x="1923288" y="847852"/>
                  </a:lnTo>
                  <a:lnTo>
                    <a:pt x="1923288" y="595376"/>
                  </a:lnTo>
                  <a:close/>
                </a:path>
                <a:path w="1923415" h="1450975">
                  <a:moveTo>
                    <a:pt x="1923288" y="95504"/>
                  </a:moveTo>
                  <a:lnTo>
                    <a:pt x="1915769" y="58356"/>
                  </a:lnTo>
                  <a:lnTo>
                    <a:pt x="1895297" y="27990"/>
                  </a:lnTo>
                  <a:lnTo>
                    <a:pt x="1864931" y="7518"/>
                  </a:lnTo>
                  <a:lnTo>
                    <a:pt x="1827784" y="0"/>
                  </a:lnTo>
                  <a:lnTo>
                    <a:pt x="95504" y="0"/>
                  </a:lnTo>
                  <a:lnTo>
                    <a:pt x="58343" y="7518"/>
                  </a:lnTo>
                  <a:lnTo>
                    <a:pt x="27978" y="27990"/>
                  </a:lnTo>
                  <a:lnTo>
                    <a:pt x="7505" y="58356"/>
                  </a:lnTo>
                  <a:lnTo>
                    <a:pt x="0" y="95504"/>
                  </a:lnTo>
                  <a:lnTo>
                    <a:pt x="0" y="347980"/>
                  </a:lnTo>
                  <a:lnTo>
                    <a:pt x="7505" y="385140"/>
                  </a:lnTo>
                  <a:lnTo>
                    <a:pt x="27978" y="415505"/>
                  </a:lnTo>
                  <a:lnTo>
                    <a:pt x="58343" y="435978"/>
                  </a:lnTo>
                  <a:lnTo>
                    <a:pt x="95504" y="443484"/>
                  </a:lnTo>
                  <a:lnTo>
                    <a:pt x="1827784" y="443484"/>
                  </a:lnTo>
                  <a:lnTo>
                    <a:pt x="1864931" y="435978"/>
                  </a:lnTo>
                  <a:lnTo>
                    <a:pt x="1895297" y="415505"/>
                  </a:lnTo>
                  <a:lnTo>
                    <a:pt x="1915769" y="385140"/>
                  </a:lnTo>
                  <a:lnTo>
                    <a:pt x="1923288" y="347980"/>
                  </a:lnTo>
                  <a:lnTo>
                    <a:pt x="1923288" y="95504"/>
                  </a:lnTo>
                  <a:close/>
                </a:path>
              </a:pathLst>
            </a:custGeom>
            <a:solidFill>
              <a:srgbClr val="202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31207" y="1992883"/>
            <a:ext cx="2240915" cy="11264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 indent="252729">
              <a:lnSpc>
                <a:spcPts val="4100"/>
              </a:lnSpc>
              <a:spcBef>
                <a:spcPts val="625"/>
              </a:spcBef>
            </a:pPr>
            <a:r>
              <a:rPr sz="3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Ribbon thickness</a:t>
            </a:r>
            <a:endParaRPr sz="3800">
              <a:latin typeface="Segoe UI Black"/>
              <a:cs typeface="Segoe UI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9146" y="5849492"/>
            <a:ext cx="124841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14</a:t>
            </a:r>
            <a:r>
              <a:rPr sz="20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-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18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757679"/>
                </a:solidFill>
                <a:latin typeface="Segoe UI"/>
                <a:cs typeface="Segoe UI"/>
              </a:rPr>
              <a:t>μm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18</a:t>
            </a:r>
            <a:r>
              <a:rPr sz="20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-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22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757679"/>
                </a:solidFill>
                <a:latin typeface="Segoe UI"/>
                <a:cs typeface="Segoe UI"/>
              </a:rPr>
              <a:t>μm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22</a:t>
            </a:r>
            <a:r>
              <a:rPr sz="20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-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26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757679"/>
                </a:solidFill>
                <a:latin typeface="Segoe UI"/>
                <a:cs typeface="Segoe UI"/>
              </a:rPr>
              <a:t>μm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26</a:t>
            </a:r>
            <a:r>
              <a:rPr sz="20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-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30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757679"/>
                </a:solidFill>
                <a:latin typeface="Segoe UI"/>
                <a:cs typeface="Segoe UI"/>
              </a:rPr>
              <a:t>μm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&gt;</a:t>
            </a:r>
            <a:r>
              <a:rPr sz="20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30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757679"/>
                </a:solidFill>
                <a:latin typeface="Segoe UI"/>
                <a:cs typeface="Segoe UI"/>
              </a:rPr>
              <a:t>μm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36202" y="1992883"/>
            <a:ext cx="2444115" cy="11264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7940" marR="5080" indent="-15240">
              <a:lnSpc>
                <a:spcPts val="4100"/>
              </a:lnSpc>
              <a:spcBef>
                <a:spcPts val="625"/>
              </a:spcBef>
            </a:pPr>
            <a:r>
              <a:rPr sz="3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Annealing treatment</a:t>
            </a:r>
            <a:endParaRPr sz="3800">
              <a:latin typeface="Segoe UI Black"/>
              <a:cs typeface="Segoe UI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94775" y="5697702"/>
            <a:ext cx="2871470" cy="2921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6910" marR="668655" indent="-635" algn="ctr">
              <a:lnSpc>
                <a:spcPct val="150100"/>
              </a:lnSpc>
              <a:spcBef>
                <a:spcPts val="95"/>
              </a:spcBef>
            </a:pP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Ramp-</a:t>
            </a:r>
            <a:r>
              <a:rPr sz="2000" spc="-25" dirty="0">
                <a:solidFill>
                  <a:srgbClr val="757679"/>
                </a:solidFill>
                <a:latin typeface="Segoe UI"/>
                <a:cs typeface="Segoe UI"/>
              </a:rPr>
              <a:t>up; 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Temperature;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Soaking</a:t>
            </a:r>
            <a:r>
              <a:rPr sz="20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time;</a:t>
            </a:r>
            <a:endParaRPr sz="20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Number</a:t>
            </a:r>
            <a:r>
              <a:rPr sz="20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of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heating</a:t>
            </a:r>
            <a:r>
              <a:rPr sz="20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steps;</a:t>
            </a:r>
            <a:endParaRPr sz="2000">
              <a:latin typeface="Segoe UI"/>
              <a:cs typeface="Segoe UI"/>
            </a:endParaRPr>
          </a:p>
          <a:p>
            <a:pPr marL="34925" marR="29209" indent="1270" algn="ct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Applied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magnetic</a:t>
            </a:r>
            <a:r>
              <a:rPr sz="20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spc="-20" dirty="0">
                <a:solidFill>
                  <a:srgbClr val="757679"/>
                </a:solidFill>
                <a:latin typeface="Segoe UI"/>
                <a:cs typeface="Segoe UI"/>
              </a:rPr>
              <a:t>field </a:t>
            </a:r>
            <a:r>
              <a:rPr sz="2000" dirty="0">
                <a:solidFill>
                  <a:srgbClr val="757679"/>
                </a:solidFill>
                <a:latin typeface="Segoe UI"/>
                <a:cs typeface="Segoe UI"/>
              </a:rPr>
              <a:t>(longitudinal,</a:t>
            </a:r>
            <a:r>
              <a:rPr sz="20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757679"/>
                </a:solidFill>
                <a:latin typeface="Segoe UI"/>
                <a:cs typeface="Segoe UI"/>
              </a:rPr>
              <a:t>transversal, none)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320521" y="1992883"/>
            <a:ext cx="2614295" cy="29305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713740" marR="5080" indent="-581025">
              <a:lnSpc>
                <a:spcPts val="4100"/>
              </a:lnSpc>
              <a:spcBef>
                <a:spcPts val="625"/>
              </a:spcBef>
            </a:pPr>
            <a:r>
              <a:rPr sz="38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Hysteresis curve</a:t>
            </a:r>
            <a:endParaRPr sz="3800">
              <a:latin typeface="Segoe UI Black"/>
              <a:cs typeface="Segoe UI Black"/>
            </a:endParaRPr>
          </a:p>
          <a:p>
            <a:pPr marL="155575" marR="994410" indent="-143510">
              <a:lnSpc>
                <a:spcPct val="166000"/>
              </a:lnSpc>
              <a:spcBef>
                <a:spcPts val="2195"/>
              </a:spcBef>
            </a:pPr>
            <a:r>
              <a:rPr sz="20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Permeability Frequency Saturation</a:t>
            </a:r>
            <a:endParaRPr sz="2000">
              <a:latin typeface="Segoe UI Black"/>
              <a:cs typeface="Segoe UI Blac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942580" y="2297556"/>
            <a:ext cx="8893175" cy="6645275"/>
            <a:chOff x="7942580" y="2297556"/>
            <a:chExt cx="8893175" cy="664527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25700" y="3176015"/>
              <a:ext cx="1307592" cy="23149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1224" y="5865875"/>
              <a:ext cx="3994403" cy="30769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49428" y="5961887"/>
              <a:ext cx="3706368" cy="279044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942580" y="2297556"/>
              <a:ext cx="4991735" cy="6609715"/>
            </a:xfrm>
            <a:custGeom>
              <a:avLst/>
              <a:gdLst/>
              <a:ahLst/>
              <a:cxnLst/>
              <a:rect l="l" t="t" r="r" b="b"/>
              <a:pathLst>
                <a:path w="4991734" h="6609715">
                  <a:moveTo>
                    <a:pt x="268224" y="931799"/>
                  </a:moveTo>
                  <a:lnTo>
                    <a:pt x="266928" y="925449"/>
                  </a:lnTo>
                  <a:lnTo>
                    <a:pt x="266217" y="921943"/>
                  </a:lnTo>
                  <a:lnTo>
                    <a:pt x="260756" y="913866"/>
                  </a:lnTo>
                  <a:lnTo>
                    <a:pt x="252679" y="908405"/>
                  </a:lnTo>
                  <a:lnTo>
                    <a:pt x="242824" y="906399"/>
                  </a:lnTo>
                  <a:lnTo>
                    <a:pt x="232956" y="908405"/>
                  </a:lnTo>
                  <a:lnTo>
                    <a:pt x="224878" y="913866"/>
                  </a:lnTo>
                  <a:lnTo>
                    <a:pt x="219417" y="921943"/>
                  </a:lnTo>
                  <a:lnTo>
                    <a:pt x="217424" y="931799"/>
                  </a:lnTo>
                  <a:lnTo>
                    <a:pt x="219417" y="941666"/>
                  </a:lnTo>
                  <a:lnTo>
                    <a:pt x="224878" y="949744"/>
                  </a:lnTo>
                  <a:lnTo>
                    <a:pt x="232956" y="955205"/>
                  </a:lnTo>
                  <a:lnTo>
                    <a:pt x="236474" y="955916"/>
                  </a:lnTo>
                  <a:lnTo>
                    <a:pt x="236474" y="6559715"/>
                  </a:lnTo>
                  <a:lnTo>
                    <a:pt x="232956" y="6560426"/>
                  </a:lnTo>
                  <a:lnTo>
                    <a:pt x="224878" y="6565862"/>
                  </a:lnTo>
                  <a:lnTo>
                    <a:pt x="219417" y="6573939"/>
                  </a:lnTo>
                  <a:lnTo>
                    <a:pt x="217424" y="6583820"/>
                  </a:lnTo>
                  <a:lnTo>
                    <a:pt x="219417" y="6593713"/>
                  </a:lnTo>
                  <a:lnTo>
                    <a:pt x="224878" y="6601790"/>
                  </a:lnTo>
                  <a:lnTo>
                    <a:pt x="232956" y="6607226"/>
                  </a:lnTo>
                  <a:lnTo>
                    <a:pt x="242824" y="6609220"/>
                  </a:lnTo>
                  <a:lnTo>
                    <a:pt x="252679" y="6607226"/>
                  </a:lnTo>
                  <a:lnTo>
                    <a:pt x="260756" y="6601790"/>
                  </a:lnTo>
                  <a:lnTo>
                    <a:pt x="266217" y="6593713"/>
                  </a:lnTo>
                  <a:lnTo>
                    <a:pt x="266928" y="6590170"/>
                  </a:lnTo>
                  <a:lnTo>
                    <a:pt x="268224" y="6583820"/>
                  </a:lnTo>
                  <a:lnTo>
                    <a:pt x="266217" y="6573939"/>
                  </a:lnTo>
                  <a:lnTo>
                    <a:pt x="260756" y="6565862"/>
                  </a:lnTo>
                  <a:lnTo>
                    <a:pt x="252679" y="6560426"/>
                  </a:lnTo>
                  <a:lnTo>
                    <a:pt x="249174" y="6559715"/>
                  </a:lnTo>
                  <a:lnTo>
                    <a:pt x="249174" y="6558432"/>
                  </a:lnTo>
                  <a:lnTo>
                    <a:pt x="249174" y="957199"/>
                  </a:lnTo>
                  <a:lnTo>
                    <a:pt x="249174" y="955916"/>
                  </a:lnTo>
                  <a:lnTo>
                    <a:pt x="242824" y="957199"/>
                  </a:lnTo>
                  <a:lnTo>
                    <a:pt x="249161" y="955916"/>
                  </a:lnTo>
                  <a:lnTo>
                    <a:pt x="249174" y="928243"/>
                  </a:lnTo>
                  <a:lnTo>
                    <a:pt x="249174" y="955916"/>
                  </a:lnTo>
                  <a:lnTo>
                    <a:pt x="252679" y="955205"/>
                  </a:lnTo>
                  <a:lnTo>
                    <a:pt x="260756" y="949744"/>
                  </a:lnTo>
                  <a:lnTo>
                    <a:pt x="266217" y="941666"/>
                  </a:lnTo>
                  <a:lnTo>
                    <a:pt x="268224" y="931799"/>
                  </a:lnTo>
                  <a:close/>
                </a:path>
                <a:path w="4991734" h="6609715">
                  <a:moveTo>
                    <a:pt x="503936" y="178689"/>
                  </a:moveTo>
                  <a:lnTo>
                    <a:pt x="332613" y="178689"/>
                  </a:lnTo>
                  <a:lnTo>
                    <a:pt x="332613" y="7239"/>
                  </a:lnTo>
                  <a:lnTo>
                    <a:pt x="171323" y="7239"/>
                  </a:lnTo>
                  <a:lnTo>
                    <a:pt x="171323" y="178689"/>
                  </a:lnTo>
                  <a:lnTo>
                    <a:pt x="0" y="178689"/>
                  </a:lnTo>
                  <a:lnTo>
                    <a:pt x="0" y="339979"/>
                  </a:lnTo>
                  <a:lnTo>
                    <a:pt x="171323" y="339979"/>
                  </a:lnTo>
                  <a:lnTo>
                    <a:pt x="171323" y="511429"/>
                  </a:lnTo>
                  <a:lnTo>
                    <a:pt x="332613" y="511429"/>
                  </a:lnTo>
                  <a:lnTo>
                    <a:pt x="332613" y="339979"/>
                  </a:lnTo>
                  <a:lnTo>
                    <a:pt x="503936" y="339979"/>
                  </a:lnTo>
                  <a:lnTo>
                    <a:pt x="503936" y="178689"/>
                  </a:lnTo>
                  <a:close/>
                </a:path>
                <a:path w="4991734" h="6609715">
                  <a:moveTo>
                    <a:pt x="4754880" y="931799"/>
                  </a:moveTo>
                  <a:lnTo>
                    <a:pt x="4753584" y="925449"/>
                  </a:lnTo>
                  <a:lnTo>
                    <a:pt x="4752873" y="921943"/>
                  </a:lnTo>
                  <a:lnTo>
                    <a:pt x="4747412" y="913866"/>
                  </a:lnTo>
                  <a:lnTo>
                    <a:pt x="4739335" y="908405"/>
                  </a:lnTo>
                  <a:lnTo>
                    <a:pt x="4729480" y="906399"/>
                  </a:lnTo>
                  <a:lnTo>
                    <a:pt x="4719612" y="908405"/>
                  </a:lnTo>
                  <a:lnTo>
                    <a:pt x="4711535" y="913866"/>
                  </a:lnTo>
                  <a:lnTo>
                    <a:pt x="4706074" y="921943"/>
                  </a:lnTo>
                  <a:lnTo>
                    <a:pt x="4704080" y="931799"/>
                  </a:lnTo>
                  <a:lnTo>
                    <a:pt x="4706074" y="941666"/>
                  </a:lnTo>
                  <a:lnTo>
                    <a:pt x="4711535" y="949744"/>
                  </a:lnTo>
                  <a:lnTo>
                    <a:pt x="4719612" y="955205"/>
                  </a:lnTo>
                  <a:lnTo>
                    <a:pt x="4723130" y="955916"/>
                  </a:lnTo>
                  <a:lnTo>
                    <a:pt x="4723130" y="6559715"/>
                  </a:lnTo>
                  <a:lnTo>
                    <a:pt x="4719612" y="6560426"/>
                  </a:lnTo>
                  <a:lnTo>
                    <a:pt x="4711535" y="6565862"/>
                  </a:lnTo>
                  <a:lnTo>
                    <a:pt x="4706074" y="6573939"/>
                  </a:lnTo>
                  <a:lnTo>
                    <a:pt x="4704080" y="6583820"/>
                  </a:lnTo>
                  <a:lnTo>
                    <a:pt x="4706074" y="6593713"/>
                  </a:lnTo>
                  <a:lnTo>
                    <a:pt x="4711535" y="6601790"/>
                  </a:lnTo>
                  <a:lnTo>
                    <a:pt x="4719612" y="6607226"/>
                  </a:lnTo>
                  <a:lnTo>
                    <a:pt x="4729480" y="6609220"/>
                  </a:lnTo>
                  <a:lnTo>
                    <a:pt x="4739335" y="6607226"/>
                  </a:lnTo>
                  <a:lnTo>
                    <a:pt x="4747412" y="6601790"/>
                  </a:lnTo>
                  <a:lnTo>
                    <a:pt x="4752873" y="6593713"/>
                  </a:lnTo>
                  <a:lnTo>
                    <a:pt x="4753584" y="6590170"/>
                  </a:lnTo>
                  <a:lnTo>
                    <a:pt x="4754880" y="6583820"/>
                  </a:lnTo>
                  <a:lnTo>
                    <a:pt x="4752873" y="6573939"/>
                  </a:lnTo>
                  <a:lnTo>
                    <a:pt x="4747412" y="6565862"/>
                  </a:lnTo>
                  <a:lnTo>
                    <a:pt x="4739335" y="6560426"/>
                  </a:lnTo>
                  <a:lnTo>
                    <a:pt x="4735830" y="6559715"/>
                  </a:lnTo>
                  <a:lnTo>
                    <a:pt x="4735830" y="6558432"/>
                  </a:lnTo>
                  <a:lnTo>
                    <a:pt x="4735830" y="957199"/>
                  </a:lnTo>
                  <a:lnTo>
                    <a:pt x="4735830" y="955916"/>
                  </a:lnTo>
                  <a:lnTo>
                    <a:pt x="4729480" y="957199"/>
                  </a:lnTo>
                  <a:lnTo>
                    <a:pt x="4735817" y="955916"/>
                  </a:lnTo>
                  <a:lnTo>
                    <a:pt x="4735830" y="928243"/>
                  </a:lnTo>
                  <a:lnTo>
                    <a:pt x="4735830" y="955916"/>
                  </a:lnTo>
                  <a:lnTo>
                    <a:pt x="4739335" y="955205"/>
                  </a:lnTo>
                  <a:lnTo>
                    <a:pt x="4747412" y="949744"/>
                  </a:lnTo>
                  <a:lnTo>
                    <a:pt x="4752873" y="941666"/>
                  </a:lnTo>
                  <a:lnTo>
                    <a:pt x="4754880" y="931799"/>
                  </a:lnTo>
                  <a:close/>
                </a:path>
                <a:path w="4991734" h="6609715">
                  <a:moveTo>
                    <a:pt x="4991608" y="252222"/>
                  </a:moveTo>
                  <a:lnTo>
                    <a:pt x="4467352" y="252222"/>
                  </a:lnTo>
                  <a:lnTo>
                    <a:pt x="4467352" y="420370"/>
                  </a:lnTo>
                  <a:lnTo>
                    <a:pt x="4991608" y="420370"/>
                  </a:lnTo>
                  <a:lnTo>
                    <a:pt x="4991608" y="252222"/>
                  </a:lnTo>
                  <a:close/>
                </a:path>
                <a:path w="4991734" h="6609715">
                  <a:moveTo>
                    <a:pt x="4991608" y="0"/>
                  </a:moveTo>
                  <a:lnTo>
                    <a:pt x="4467352" y="0"/>
                  </a:lnTo>
                  <a:lnTo>
                    <a:pt x="4467352" y="168148"/>
                  </a:lnTo>
                  <a:lnTo>
                    <a:pt x="4991608" y="168148"/>
                  </a:lnTo>
                  <a:lnTo>
                    <a:pt x="4991608" y="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53968" y="9551313"/>
            <a:ext cx="15538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i="1" dirty="0">
                <a:solidFill>
                  <a:srgbClr val="757679"/>
                </a:solidFill>
                <a:latin typeface="Segoe UI"/>
                <a:cs typeface="Segoe UI"/>
              </a:rPr>
              <a:t>Source</a:t>
            </a:r>
            <a:r>
              <a:rPr sz="1050" i="1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050" i="1" dirty="0">
                <a:solidFill>
                  <a:srgbClr val="757679"/>
                </a:solidFill>
                <a:latin typeface="Segoe UI"/>
                <a:cs typeface="Segoe UI"/>
              </a:rPr>
              <a:t>:</a:t>
            </a:r>
            <a:r>
              <a:rPr sz="1050" i="1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050" i="1" dirty="0">
                <a:solidFill>
                  <a:srgbClr val="757679"/>
                </a:solidFill>
                <a:latin typeface="Segoe UI"/>
                <a:cs typeface="Segoe UI"/>
              </a:rPr>
              <a:t>VAC</a:t>
            </a:r>
            <a:r>
              <a:rPr sz="1050" i="1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050" i="1" dirty="0">
                <a:solidFill>
                  <a:srgbClr val="757679"/>
                </a:solidFill>
                <a:latin typeface="Segoe UI"/>
                <a:cs typeface="Segoe UI"/>
              </a:rPr>
              <a:t>and </a:t>
            </a:r>
            <a:r>
              <a:rPr sz="1050" i="1" spc="-10" dirty="0">
                <a:solidFill>
                  <a:srgbClr val="757679"/>
                </a:solidFill>
                <a:latin typeface="Segoe UI"/>
                <a:cs typeface="Segoe UI"/>
              </a:rPr>
              <a:t>Proterial</a:t>
            </a:r>
            <a:endParaRPr sz="10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" y="7056118"/>
            <a:ext cx="6524244" cy="27660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230868" y="2241803"/>
            <a:ext cx="8054340" cy="7256145"/>
            <a:chOff x="9230868" y="2241803"/>
            <a:chExt cx="8054340" cy="7256145"/>
          </a:xfrm>
        </p:grpSpPr>
        <p:sp>
          <p:nvSpPr>
            <p:cNvPr id="4" name="object 4"/>
            <p:cNvSpPr/>
            <p:nvPr/>
          </p:nvSpPr>
          <p:spPr>
            <a:xfrm>
              <a:off x="9230868" y="2241803"/>
              <a:ext cx="8054340" cy="7256145"/>
            </a:xfrm>
            <a:custGeom>
              <a:avLst/>
              <a:gdLst/>
              <a:ahLst/>
              <a:cxnLst/>
              <a:rect l="l" t="t" r="r" b="b"/>
              <a:pathLst>
                <a:path w="8054340" h="7256145">
                  <a:moveTo>
                    <a:pt x="8054339" y="0"/>
                  </a:moveTo>
                  <a:lnTo>
                    <a:pt x="0" y="0"/>
                  </a:lnTo>
                  <a:lnTo>
                    <a:pt x="0" y="7255764"/>
                  </a:lnTo>
                  <a:lnTo>
                    <a:pt x="8054339" y="7255764"/>
                  </a:lnTo>
                  <a:lnTo>
                    <a:pt x="8054339" y="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31486" y="4088266"/>
              <a:ext cx="462280" cy="462915"/>
            </a:xfrm>
            <a:custGeom>
              <a:avLst/>
              <a:gdLst/>
              <a:ahLst/>
              <a:cxnLst/>
              <a:rect l="l" t="t" r="r" b="b"/>
              <a:pathLst>
                <a:path w="462280" h="462914">
                  <a:moveTo>
                    <a:pt x="356942" y="0"/>
                  </a:moveTo>
                  <a:lnTo>
                    <a:pt x="0" y="356755"/>
                  </a:lnTo>
                  <a:lnTo>
                    <a:pt x="105884" y="462591"/>
                  </a:lnTo>
                  <a:lnTo>
                    <a:pt x="121570" y="446912"/>
                  </a:lnTo>
                  <a:lnTo>
                    <a:pt x="105865" y="446912"/>
                  </a:lnTo>
                  <a:lnTo>
                    <a:pt x="15686" y="356755"/>
                  </a:lnTo>
                  <a:lnTo>
                    <a:pt x="356896" y="15708"/>
                  </a:lnTo>
                  <a:lnTo>
                    <a:pt x="372497" y="15708"/>
                  </a:lnTo>
                  <a:lnTo>
                    <a:pt x="356942" y="0"/>
                  </a:lnTo>
                  <a:close/>
                </a:path>
                <a:path w="462280" h="462914">
                  <a:moveTo>
                    <a:pt x="98059" y="352851"/>
                  </a:moveTo>
                  <a:lnTo>
                    <a:pt x="90216" y="360691"/>
                  </a:lnTo>
                  <a:lnTo>
                    <a:pt x="141152" y="411637"/>
                  </a:lnTo>
                  <a:lnTo>
                    <a:pt x="105865" y="446912"/>
                  </a:lnTo>
                  <a:lnTo>
                    <a:pt x="121570" y="446912"/>
                  </a:lnTo>
                  <a:lnTo>
                    <a:pt x="164704" y="403797"/>
                  </a:lnTo>
                  <a:lnTo>
                    <a:pt x="149032" y="403797"/>
                  </a:lnTo>
                  <a:lnTo>
                    <a:pt x="98059" y="352851"/>
                  </a:lnTo>
                  <a:close/>
                </a:path>
                <a:path w="462280" h="462914">
                  <a:moveTo>
                    <a:pt x="160827" y="329335"/>
                  </a:moveTo>
                  <a:lnTo>
                    <a:pt x="152979" y="337170"/>
                  </a:lnTo>
                  <a:lnTo>
                    <a:pt x="184333" y="368513"/>
                  </a:lnTo>
                  <a:lnTo>
                    <a:pt x="149032" y="403797"/>
                  </a:lnTo>
                  <a:lnTo>
                    <a:pt x="164704" y="403797"/>
                  </a:lnTo>
                  <a:lnTo>
                    <a:pt x="207847" y="360673"/>
                  </a:lnTo>
                  <a:lnTo>
                    <a:pt x="192177" y="360673"/>
                  </a:lnTo>
                  <a:lnTo>
                    <a:pt x="160827" y="329335"/>
                  </a:lnTo>
                  <a:close/>
                </a:path>
                <a:path w="462280" h="462914">
                  <a:moveTo>
                    <a:pt x="184333" y="266607"/>
                  </a:moveTo>
                  <a:lnTo>
                    <a:pt x="176495" y="274448"/>
                  </a:lnTo>
                  <a:lnTo>
                    <a:pt x="227454" y="325398"/>
                  </a:lnTo>
                  <a:lnTo>
                    <a:pt x="192177" y="360673"/>
                  </a:lnTo>
                  <a:lnTo>
                    <a:pt x="207847" y="360673"/>
                  </a:lnTo>
                  <a:lnTo>
                    <a:pt x="250981" y="317558"/>
                  </a:lnTo>
                  <a:lnTo>
                    <a:pt x="235297" y="317558"/>
                  </a:lnTo>
                  <a:lnTo>
                    <a:pt x="184333" y="266607"/>
                  </a:lnTo>
                  <a:close/>
                </a:path>
                <a:path w="462280" h="462914">
                  <a:moveTo>
                    <a:pt x="247083" y="243086"/>
                  </a:moveTo>
                  <a:lnTo>
                    <a:pt x="239240" y="250927"/>
                  </a:lnTo>
                  <a:lnTo>
                    <a:pt x="270598" y="282274"/>
                  </a:lnTo>
                  <a:lnTo>
                    <a:pt x="235297" y="317558"/>
                  </a:lnTo>
                  <a:lnTo>
                    <a:pt x="250981" y="317558"/>
                  </a:lnTo>
                  <a:lnTo>
                    <a:pt x="294110" y="274448"/>
                  </a:lnTo>
                  <a:lnTo>
                    <a:pt x="278442" y="274448"/>
                  </a:lnTo>
                  <a:lnTo>
                    <a:pt x="247083" y="243086"/>
                  </a:lnTo>
                  <a:close/>
                </a:path>
                <a:path w="462280" h="462914">
                  <a:moveTo>
                    <a:pt x="270612" y="180373"/>
                  </a:moveTo>
                  <a:lnTo>
                    <a:pt x="262769" y="188213"/>
                  </a:lnTo>
                  <a:lnTo>
                    <a:pt x="313738" y="239164"/>
                  </a:lnTo>
                  <a:lnTo>
                    <a:pt x="278442" y="274448"/>
                  </a:lnTo>
                  <a:lnTo>
                    <a:pt x="294110" y="274448"/>
                  </a:lnTo>
                  <a:lnTo>
                    <a:pt x="337252" y="231324"/>
                  </a:lnTo>
                  <a:lnTo>
                    <a:pt x="321581" y="231324"/>
                  </a:lnTo>
                  <a:lnTo>
                    <a:pt x="270612" y="180373"/>
                  </a:lnTo>
                  <a:close/>
                </a:path>
                <a:path w="462280" h="462914">
                  <a:moveTo>
                    <a:pt x="333357" y="156838"/>
                  </a:moveTo>
                  <a:lnTo>
                    <a:pt x="325519" y="164679"/>
                  </a:lnTo>
                  <a:lnTo>
                    <a:pt x="356896" y="196031"/>
                  </a:lnTo>
                  <a:lnTo>
                    <a:pt x="321581" y="231324"/>
                  </a:lnTo>
                  <a:lnTo>
                    <a:pt x="337252" y="231324"/>
                  </a:lnTo>
                  <a:lnTo>
                    <a:pt x="380405" y="188190"/>
                  </a:lnTo>
                  <a:lnTo>
                    <a:pt x="364720" y="188190"/>
                  </a:lnTo>
                  <a:lnTo>
                    <a:pt x="333357" y="156838"/>
                  </a:lnTo>
                  <a:close/>
                </a:path>
                <a:path w="462280" h="462914">
                  <a:moveTo>
                    <a:pt x="356896" y="94111"/>
                  </a:moveTo>
                  <a:lnTo>
                    <a:pt x="349053" y="101956"/>
                  </a:lnTo>
                  <a:lnTo>
                    <a:pt x="400031" y="152907"/>
                  </a:lnTo>
                  <a:lnTo>
                    <a:pt x="364720" y="188190"/>
                  </a:lnTo>
                  <a:lnTo>
                    <a:pt x="380405" y="188190"/>
                  </a:lnTo>
                  <a:lnTo>
                    <a:pt x="423548" y="145066"/>
                  </a:lnTo>
                  <a:lnTo>
                    <a:pt x="407864" y="145066"/>
                  </a:lnTo>
                  <a:lnTo>
                    <a:pt x="356896" y="94111"/>
                  </a:lnTo>
                  <a:close/>
                </a:path>
                <a:path w="462280" h="462914">
                  <a:moveTo>
                    <a:pt x="372497" y="15708"/>
                  </a:moveTo>
                  <a:lnTo>
                    <a:pt x="356896" y="15708"/>
                  </a:lnTo>
                  <a:lnTo>
                    <a:pt x="446646" y="106327"/>
                  </a:lnTo>
                  <a:lnTo>
                    <a:pt x="407864" y="145066"/>
                  </a:lnTo>
                  <a:lnTo>
                    <a:pt x="423548" y="145066"/>
                  </a:lnTo>
                  <a:lnTo>
                    <a:pt x="462267" y="106364"/>
                  </a:lnTo>
                  <a:lnTo>
                    <a:pt x="372497" y="157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799058" y="4592714"/>
            <a:ext cx="2907665" cy="15220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000" b="1" dirty="0">
                <a:solidFill>
                  <a:srgbClr val="202F27"/>
                </a:solidFill>
                <a:latin typeface="Segoe UI Black"/>
                <a:cs typeface="Segoe UI Black"/>
              </a:rPr>
              <a:t>Size</a:t>
            </a:r>
            <a:r>
              <a:rPr sz="2000" b="1" spc="-35" dirty="0">
                <a:solidFill>
                  <a:srgbClr val="202F27"/>
                </a:solidFill>
                <a:latin typeface="Segoe UI Black"/>
                <a:cs typeface="Segoe UI Black"/>
              </a:rPr>
              <a:t> </a:t>
            </a:r>
            <a:r>
              <a:rPr sz="20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reduction</a:t>
            </a:r>
            <a:endParaRPr sz="2000">
              <a:latin typeface="Segoe UI Black"/>
              <a:cs typeface="Segoe UI Black"/>
            </a:endParaRPr>
          </a:p>
          <a:p>
            <a:pPr marL="299085" indent="-286385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Up </a:t>
            </a:r>
            <a:r>
              <a:rPr sz="1800" spc="-25" dirty="0">
                <a:solidFill>
                  <a:srgbClr val="202F27"/>
                </a:solidFill>
                <a:latin typeface="Segoe UI"/>
                <a:cs typeface="Segoe UI"/>
              </a:rPr>
              <a:t>to:</a:t>
            </a:r>
            <a:endParaRPr sz="18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40%</a:t>
            </a:r>
            <a:r>
              <a:rPr sz="18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less</a:t>
            </a:r>
            <a:r>
              <a:rPr sz="1800" spc="-2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copper </a:t>
            </a:r>
            <a:r>
              <a:rPr sz="1800" spc="-10" dirty="0">
                <a:solidFill>
                  <a:srgbClr val="202F27"/>
                </a:solidFill>
                <a:latin typeface="Segoe UI"/>
                <a:cs typeface="Segoe UI"/>
              </a:rPr>
              <a:t>windings</a:t>
            </a:r>
            <a:endParaRPr sz="18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70%</a:t>
            </a:r>
            <a:r>
              <a:rPr sz="18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less</a:t>
            </a:r>
            <a:r>
              <a:rPr sz="18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02F27"/>
                </a:solidFill>
                <a:latin typeface="Segoe UI"/>
                <a:cs typeface="Segoe UI"/>
              </a:rPr>
              <a:t>weight</a:t>
            </a:r>
            <a:endParaRPr sz="18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60%</a:t>
            </a:r>
            <a:r>
              <a:rPr sz="18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less</a:t>
            </a:r>
            <a:r>
              <a:rPr sz="1800" spc="-2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02F27"/>
                </a:solidFill>
                <a:latin typeface="Segoe UI"/>
                <a:cs typeface="Segoe UI"/>
              </a:rPr>
              <a:t>volume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95716" y="2869691"/>
            <a:ext cx="2640965" cy="6172200"/>
            <a:chOff x="8395716" y="2869691"/>
            <a:chExt cx="2640965" cy="6172200"/>
          </a:xfrm>
        </p:grpSpPr>
        <p:sp>
          <p:nvSpPr>
            <p:cNvPr id="8" name="object 8"/>
            <p:cNvSpPr/>
            <p:nvPr/>
          </p:nvSpPr>
          <p:spPr>
            <a:xfrm>
              <a:off x="10504780" y="3976597"/>
              <a:ext cx="424180" cy="476884"/>
            </a:xfrm>
            <a:custGeom>
              <a:avLst/>
              <a:gdLst/>
              <a:ahLst/>
              <a:cxnLst/>
              <a:rect l="l" t="t" r="r" b="b"/>
              <a:pathLst>
                <a:path w="424179" h="476885">
                  <a:moveTo>
                    <a:pt x="385495" y="132562"/>
                  </a:moveTo>
                  <a:lnTo>
                    <a:pt x="351472" y="114858"/>
                  </a:lnTo>
                  <a:lnTo>
                    <a:pt x="342404" y="110134"/>
                  </a:lnTo>
                  <a:lnTo>
                    <a:pt x="296506" y="100126"/>
                  </a:lnTo>
                  <a:lnTo>
                    <a:pt x="250215" y="102120"/>
                  </a:lnTo>
                  <a:lnTo>
                    <a:pt x="205917" y="115709"/>
                  </a:lnTo>
                  <a:lnTo>
                    <a:pt x="166039" y="140487"/>
                  </a:lnTo>
                  <a:lnTo>
                    <a:pt x="132969" y="176022"/>
                  </a:lnTo>
                  <a:lnTo>
                    <a:pt x="110477" y="219011"/>
                  </a:lnTo>
                  <a:lnTo>
                    <a:pt x="100444" y="264795"/>
                  </a:lnTo>
                  <a:lnTo>
                    <a:pt x="102450" y="310984"/>
                  </a:lnTo>
                  <a:lnTo>
                    <a:pt x="116078" y="355168"/>
                  </a:lnTo>
                  <a:lnTo>
                    <a:pt x="140906" y="394957"/>
                  </a:lnTo>
                  <a:lnTo>
                    <a:pt x="152361" y="405574"/>
                  </a:lnTo>
                  <a:lnTo>
                    <a:pt x="163271" y="394677"/>
                  </a:lnTo>
                  <a:lnTo>
                    <a:pt x="144094" y="373392"/>
                  </a:lnTo>
                  <a:lnTo>
                    <a:pt x="124167" y="333743"/>
                  </a:lnTo>
                  <a:lnTo>
                    <a:pt x="115658" y="291719"/>
                  </a:lnTo>
                  <a:lnTo>
                    <a:pt x="118173" y="249504"/>
                  </a:lnTo>
                  <a:lnTo>
                    <a:pt x="131279" y="209283"/>
                  </a:lnTo>
                  <a:lnTo>
                    <a:pt x="154584" y="173253"/>
                  </a:lnTo>
                  <a:lnTo>
                    <a:pt x="187655" y="143598"/>
                  </a:lnTo>
                  <a:lnTo>
                    <a:pt x="232689" y="122034"/>
                  </a:lnTo>
                  <a:lnTo>
                    <a:pt x="281051" y="114858"/>
                  </a:lnTo>
                  <a:lnTo>
                    <a:pt x="329412" y="122034"/>
                  </a:lnTo>
                  <a:lnTo>
                    <a:pt x="374446" y="143598"/>
                  </a:lnTo>
                  <a:lnTo>
                    <a:pt x="385495" y="132562"/>
                  </a:lnTo>
                  <a:close/>
                </a:path>
                <a:path w="424179" h="476885">
                  <a:moveTo>
                    <a:pt x="423722" y="38468"/>
                  </a:moveTo>
                  <a:lnTo>
                    <a:pt x="382524" y="18529"/>
                  </a:lnTo>
                  <a:lnTo>
                    <a:pt x="339813" y="5765"/>
                  </a:lnTo>
                  <a:lnTo>
                    <a:pt x="296379" y="0"/>
                  </a:lnTo>
                  <a:lnTo>
                    <a:pt x="253009" y="1003"/>
                  </a:lnTo>
                  <a:lnTo>
                    <a:pt x="210489" y="8585"/>
                  </a:lnTo>
                  <a:lnTo>
                    <a:pt x="169621" y="22529"/>
                  </a:lnTo>
                  <a:lnTo>
                    <a:pt x="131203" y="42646"/>
                  </a:lnTo>
                  <a:lnTo>
                    <a:pt x="96024" y="68707"/>
                  </a:lnTo>
                  <a:lnTo>
                    <a:pt x="64871" y="100533"/>
                  </a:lnTo>
                  <a:lnTo>
                    <a:pt x="38544" y="137896"/>
                  </a:lnTo>
                  <a:lnTo>
                    <a:pt x="18567" y="178981"/>
                  </a:lnTo>
                  <a:lnTo>
                    <a:pt x="5778" y="221589"/>
                  </a:lnTo>
                  <a:lnTo>
                    <a:pt x="0" y="264922"/>
                  </a:lnTo>
                  <a:lnTo>
                    <a:pt x="1003" y="308190"/>
                  </a:lnTo>
                  <a:lnTo>
                    <a:pt x="8610" y="350608"/>
                  </a:lnTo>
                  <a:lnTo>
                    <a:pt x="22580" y="391375"/>
                  </a:lnTo>
                  <a:lnTo>
                    <a:pt x="42735" y="429704"/>
                  </a:lnTo>
                  <a:lnTo>
                    <a:pt x="68859" y="464794"/>
                  </a:lnTo>
                  <a:lnTo>
                    <a:pt x="81076" y="476707"/>
                  </a:lnTo>
                  <a:lnTo>
                    <a:pt x="91719" y="466102"/>
                  </a:lnTo>
                  <a:lnTo>
                    <a:pt x="85801" y="460756"/>
                  </a:lnTo>
                  <a:lnTo>
                    <a:pt x="56515" y="422808"/>
                  </a:lnTo>
                  <a:lnTo>
                    <a:pt x="34467" y="380276"/>
                  </a:lnTo>
                  <a:lnTo>
                    <a:pt x="20726" y="335775"/>
                  </a:lnTo>
                  <a:lnTo>
                    <a:pt x="15074" y="290372"/>
                  </a:lnTo>
                  <a:lnTo>
                    <a:pt x="17284" y="245071"/>
                  </a:lnTo>
                  <a:lnTo>
                    <a:pt x="27127" y="200914"/>
                  </a:lnTo>
                  <a:lnTo>
                    <a:pt x="44361" y="158953"/>
                  </a:lnTo>
                  <a:lnTo>
                    <a:pt x="68757" y="120192"/>
                  </a:lnTo>
                  <a:lnTo>
                    <a:pt x="100088" y="85699"/>
                  </a:lnTo>
                  <a:lnTo>
                    <a:pt x="138125" y="56476"/>
                  </a:lnTo>
                  <a:lnTo>
                    <a:pt x="183476" y="33439"/>
                  </a:lnTo>
                  <a:lnTo>
                    <a:pt x="231521" y="19608"/>
                  </a:lnTo>
                  <a:lnTo>
                    <a:pt x="280924" y="14998"/>
                  </a:lnTo>
                  <a:lnTo>
                    <a:pt x="330314" y="19608"/>
                  </a:lnTo>
                  <a:lnTo>
                    <a:pt x="378358" y="33439"/>
                  </a:lnTo>
                  <a:lnTo>
                    <a:pt x="423722" y="56476"/>
                  </a:lnTo>
                  <a:lnTo>
                    <a:pt x="423722" y="384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5073" y="4175904"/>
              <a:ext cx="112065" cy="1360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777497" y="3937846"/>
              <a:ext cx="259079" cy="323215"/>
            </a:xfrm>
            <a:custGeom>
              <a:avLst/>
              <a:gdLst/>
              <a:ahLst/>
              <a:cxnLst/>
              <a:rect l="l" t="t" r="r" b="b"/>
              <a:pathLst>
                <a:path w="259079" h="323214">
                  <a:moveTo>
                    <a:pt x="255343" y="0"/>
                  </a:moveTo>
                  <a:lnTo>
                    <a:pt x="174919" y="72807"/>
                  </a:lnTo>
                  <a:lnTo>
                    <a:pt x="174104" y="74759"/>
                  </a:lnTo>
                  <a:lnTo>
                    <a:pt x="174104" y="142735"/>
                  </a:lnTo>
                  <a:lnTo>
                    <a:pt x="3143" y="313292"/>
                  </a:lnTo>
                  <a:lnTo>
                    <a:pt x="83" y="316236"/>
                  </a:lnTo>
                  <a:lnTo>
                    <a:pt x="0" y="321100"/>
                  </a:lnTo>
                  <a:lnTo>
                    <a:pt x="1533" y="322684"/>
                  </a:lnTo>
                  <a:lnTo>
                    <a:pt x="197243" y="127375"/>
                  </a:lnTo>
                  <a:lnTo>
                    <a:pt x="189501" y="127375"/>
                  </a:lnTo>
                  <a:lnTo>
                    <a:pt x="189501" y="79975"/>
                  </a:lnTo>
                  <a:lnTo>
                    <a:pt x="243334" y="26304"/>
                  </a:lnTo>
                  <a:lnTo>
                    <a:pt x="258789" y="26304"/>
                  </a:lnTo>
                  <a:lnTo>
                    <a:pt x="258789" y="3456"/>
                  </a:lnTo>
                  <a:lnTo>
                    <a:pt x="255343" y="0"/>
                  </a:lnTo>
                  <a:close/>
                </a:path>
                <a:path w="259079" h="323214">
                  <a:moveTo>
                    <a:pt x="258789" y="26304"/>
                  </a:moveTo>
                  <a:lnTo>
                    <a:pt x="243391" y="26304"/>
                  </a:lnTo>
                  <a:lnTo>
                    <a:pt x="243391" y="73614"/>
                  </a:lnTo>
                  <a:lnTo>
                    <a:pt x="189501" y="127375"/>
                  </a:lnTo>
                  <a:lnTo>
                    <a:pt x="197243" y="127375"/>
                  </a:lnTo>
                  <a:lnTo>
                    <a:pt x="258789" y="65955"/>
                  </a:lnTo>
                  <a:lnTo>
                    <a:pt x="258789" y="26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21140" y="2869691"/>
              <a:ext cx="982980" cy="6172200"/>
            </a:xfrm>
            <a:custGeom>
              <a:avLst/>
              <a:gdLst/>
              <a:ahLst/>
              <a:cxnLst/>
              <a:rect l="l" t="t" r="r" b="b"/>
              <a:pathLst>
                <a:path w="982979" h="6172200">
                  <a:moveTo>
                    <a:pt x="0" y="0"/>
                  </a:moveTo>
                  <a:lnTo>
                    <a:pt x="0" y="6172200"/>
                  </a:lnTo>
                  <a:lnTo>
                    <a:pt x="982979" y="3113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50452" y="2869691"/>
              <a:ext cx="981710" cy="6172200"/>
            </a:xfrm>
            <a:custGeom>
              <a:avLst/>
              <a:gdLst/>
              <a:ahLst/>
              <a:cxnLst/>
              <a:rect l="l" t="t" r="r" b="b"/>
              <a:pathLst>
                <a:path w="981709" h="6172200">
                  <a:moveTo>
                    <a:pt x="0" y="0"/>
                  </a:moveTo>
                  <a:lnTo>
                    <a:pt x="0" y="1151001"/>
                  </a:lnTo>
                  <a:lnTo>
                    <a:pt x="618617" y="3113404"/>
                  </a:lnTo>
                  <a:lnTo>
                    <a:pt x="0" y="5041519"/>
                  </a:lnTo>
                  <a:lnTo>
                    <a:pt x="0" y="6172200"/>
                  </a:lnTo>
                  <a:lnTo>
                    <a:pt x="981455" y="3113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DDA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95716" y="2869691"/>
              <a:ext cx="982980" cy="6172200"/>
            </a:xfrm>
            <a:custGeom>
              <a:avLst/>
              <a:gdLst/>
              <a:ahLst/>
              <a:cxnLst/>
              <a:rect l="l" t="t" r="r" b="b"/>
              <a:pathLst>
                <a:path w="982979" h="6172200">
                  <a:moveTo>
                    <a:pt x="0" y="0"/>
                  </a:moveTo>
                  <a:lnTo>
                    <a:pt x="0" y="1151001"/>
                  </a:lnTo>
                  <a:lnTo>
                    <a:pt x="619632" y="3113404"/>
                  </a:lnTo>
                  <a:lnTo>
                    <a:pt x="0" y="5041519"/>
                  </a:lnTo>
                  <a:lnTo>
                    <a:pt x="0" y="6172200"/>
                  </a:lnTo>
                  <a:lnTo>
                    <a:pt x="982979" y="3113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DDA9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424921" y="4525497"/>
            <a:ext cx="2127885" cy="248602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75"/>
              </a:spcBef>
            </a:pPr>
            <a:r>
              <a:rPr sz="20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Performance</a:t>
            </a:r>
            <a:endParaRPr sz="2000">
              <a:latin typeface="Segoe UI Black"/>
              <a:cs typeface="Segoe UI Black"/>
            </a:endParaRPr>
          </a:p>
          <a:p>
            <a:pPr marL="299085" marR="334645" indent="-28702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Accuracy</a:t>
            </a:r>
            <a:r>
              <a:rPr sz="1800" spc="-1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spc="-50" dirty="0">
                <a:solidFill>
                  <a:srgbClr val="202F27"/>
                </a:solidFill>
                <a:latin typeface="Segoe UI"/>
                <a:cs typeface="Segoe UI"/>
              </a:rPr>
              <a:t>&amp; </a:t>
            </a: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Efficiency:</a:t>
            </a:r>
            <a:r>
              <a:rPr sz="1800" spc="-4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202F27"/>
                </a:solidFill>
                <a:latin typeface="Segoe UI"/>
                <a:cs typeface="Segoe UI"/>
              </a:rPr>
              <a:t>99%</a:t>
            </a:r>
            <a:endParaRPr sz="18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Reduced</a:t>
            </a:r>
            <a:r>
              <a:rPr sz="1800" spc="-55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core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202F27"/>
                </a:solidFill>
                <a:latin typeface="Segoe UI"/>
                <a:cs typeface="Segoe UI"/>
              </a:rPr>
              <a:t>loss</a:t>
            </a:r>
            <a:endParaRPr sz="1800">
              <a:latin typeface="Segoe UI"/>
              <a:cs typeface="Segoe UI"/>
            </a:endParaRPr>
          </a:p>
          <a:p>
            <a:pPr marL="299085" marR="62357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Higher</a:t>
            </a:r>
            <a:r>
              <a:rPr sz="18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202F27"/>
                </a:solidFill>
                <a:latin typeface="Segoe UI"/>
                <a:cs typeface="Segoe UI"/>
              </a:rPr>
              <a:t>filter attenuation</a:t>
            </a:r>
            <a:endParaRPr sz="18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Safety:</a:t>
            </a:r>
            <a:r>
              <a:rPr sz="1800" spc="-3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202F27"/>
                </a:solidFill>
                <a:latin typeface="Segoe UI"/>
                <a:cs typeface="Segoe UI"/>
              </a:rPr>
              <a:t>fast</a:t>
            </a:r>
            <a:endParaRPr sz="18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202F27"/>
                </a:solidFill>
                <a:latin typeface="Segoe UI"/>
                <a:cs typeface="Segoe UI"/>
              </a:rPr>
              <a:t>response</a:t>
            </a:r>
            <a:r>
              <a:rPr sz="1800" spc="-90" dirty="0">
                <a:solidFill>
                  <a:srgbClr val="202F27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202F27"/>
                </a:solidFill>
                <a:latin typeface="Segoe UI"/>
                <a:cs typeface="Segoe UI"/>
              </a:rPr>
              <a:t>time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7815" y="3967098"/>
            <a:ext cx="2591435" cy="2978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Components</a:t>
            </a:r>
            <a:endParaRPr sz="2000">
              <a:latin typeface="Segoe UI Black"/>
              <a:cs typeface="Segoe UI Black"/>
            </a:endParaRPr>
          </a:p>
          <a:p>
            <a:pPr marL="368935" indent="-28638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6893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CMC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filters</a:t>
            </a:r>
            <a:endParaRPr sz="1800">
              <a:latin typeface="Segoe UI"/>
              <a:cs typeface="Segoe UI"/>
            </a:endParaRPr>
          </a:p>
          <a:p>
            <a:pPr marL="368935" indent="-286385">
              <a:lnSpc>
                <a:spcPct val="100000"/>
              </a:lnSpc>
              <a:buFont typeface="Arial"/>
              <a:buChar char="•"/>
              <a:tabLst>
                <a:tab pos="36893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EMI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filters</a:t>
            </a:r>
            <a:endParaRPr sz="1800">
              <a:latin typeface="Segoe UI"/>
              <a:cs typeface="Segoe UI"/>
            </a:endParaRPr>
          </a:p>
          <a:p>
            <a:pPr marL="368935" indent="-286385">
              <a:lnSpc>
                <a:spcPct val="100000"/>
              </a:lnSpc>
              <a:buFont typeface="Arial"/>
              <a:buChar char="•"/>
              <a:tabLst>
                <a:tab pos="36893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DC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 filters</a:t>
            </a:r>
            <a:endParaRPr sz="1800">
              <a:latin typeface="Segoe UI"/>
              <a:cs typeface="Segoe UI"/>
            </a:endParaRPr>
          </a:p>
          <a:p>
            <a:pPr marL="368935" indent="-286385">
              <a:lnSpc>
                <a:spcPct val="100000"/>
              </a:lnSpc>
              <a:buFont typeface="Arial"/>
              <a:buChar char="•"/>
              <a:tabLst>
                <a:tab pos="36893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Current</a:t>
            </a:r>
            <a:r>
              <a:rPr sz="1800" spc="-6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transformers</a:t>
            </a:r>
            <a:endParaRPr sz="1800">
              <a:latin typeface="Segoe UI"/>
              <a:cs typeface="Segoe UI"/>
            </a:endParaRPr>
          </a:p>
          <a:p>
            <a:pPr marL="368935" indent="-286385">
              <a:lnSpc>
                <a:spcPct val="100000"/>
              </a:lnSpc>
              <a:buFont typeface="Arial"/>
              <a:buChar char="•"/>
              <a:tabLst>
                <a:tab pos="36893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RCD</a:t>
            </a:r>
            <a:r>
              <a:rPr sz="1800" spc="-5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Type</a:t>
            </a:r>
            <a:r>
              <a:rPr sz="1800" spc="-5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A</a:t>
            </a:r>
            <a:r>
              <a:rPr sz="18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(6mA</a:t>
            </a:r>
            <a:r>
              <a:rPr sz="18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DC)</a:t>
            </a:r>
            <a:endParaRPr sz="1800">
              <a:latin typeface="Segoe UI"/>
              <a:cs typeface="Segoe UI"/>
            </a:endParaRPr>
          </a:p>
          <a:p>
            <a:pPr marL="368935" marR="391160" indent="-287020">
              <a:lnSpc>
                <a:spcPct val="100000"/>
              </a:lnSpc>
              <a:buFont typeface="Arial"/>
              <a:buChar char="•"/>
              <a:tabLst>
                <a:tab pos="36893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Dual</a:t>
            </a:r>
            <a:r>
              <a:rPr sz="18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active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bridge transformers</a:t>
            </a:r>
            <a:endParaRPr sz="1800">
              <a:latin typeface="Segoe UI"/>
              <a:cs typeface="Segoe UI"/>
            </a:endParaRPr>
          </a:p>
          <a:p>
            <a:pPr marL="368935" indent="-286385">
              <a:lnSpc>
                <a:spcPct val="100000"/>
              </a:lnSpc>
              <a:buFont typeface="Arial"/>
              <a:buChar char="•"/>
              <a:tabLst>
                <a:tab pos="36893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PFC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&amp;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DC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 Inductors</a:t>
            </a:r>
            <a:endParaRPr sz="1800">
              <a:latin typeface="Segoe UI"/>
              <a:cs typeface="Segoe UI"/>
            </a:endParaRPr>
          </a:p>
          <a:p>
            <a:pPr marL="368935" indent="-286385">
              <a:lnSpc>
                <a:spcPct val="100000"/>
              </a:lnSpc>
              <a:buFont typeface="Arial"/>
              <a:buChar char="•"/>
              <a:tabLst>
                <a:tab pos="36893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Motor</a:t>
            </a:r>
            <a:r>
              <a:rPr sz="18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stator…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572" y="3875466"/>
            <a:ext cx="2590165" cy="284353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000" b="1" spc="-10" dirty="0">
                <a:solidFill>
                  <a:srgbClr val="202F27"/>
                </a:solidFill>
                <a:latin typeface="Segoe UI Black"/>
                <a:cs typeface="Segoe UI Black"/>
              </a:rPr>
              <a:t>Systems</a:t>
            </a:r>
            <a:endParaRPr sz="2000">
              <a:latin typeface="Segoe UI Black"/>
              <a:cs typeface="Segoe UI Black"/>
            </a:endParaRPr>
          </a:p>
          <a:p>
            <a:pPr marL="319405" indent="-286385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Smart</a:t>
            </a:r>
            <a:r>
              <a:rPr sz="1800" spc="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meter</a:t>
            </a:r>
            <a:endParaRPr sz="1800">
              <a:latin typeface="Segoe UI"/>
              <a:cs typeface="Segoe UI"/>
            </a:endParaRPr>
          </a:p>
          <a:p>
            <a:pPr marL="319405" indent="-286385">
              <a:lnSpc>
                <a:spcPct val="100000"/>
              </a:lnSpc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EV</a:t>
            </a:r>
            <a:r>
              <a:rPr sz="18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charging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station</a:t>
            </a:r>
            <a:endParaRPr sz="1800">
              <a:latin typeface="Segoe UI"/>
              <a:cs typeface="Segoe UI"/>
            </a:endParaRPr>
          </a:p>
          <a:p>
            <a:pPr marL="319405" indent="-286385">
              <a:lnSpc>
                <a:spcPct val="100000"/>
              </a:lnSpc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Onboard</a:t>
            </a:r>
            <a:r>
              <a:rPr sz="1800" spc="-5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chargers</a:t>
            </a:r>
            <a:r>
              <a:rPr sz="18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endParaRPr sz="1800">
              <a:latin typeface="Segoe UI"/>
              <a:cs typeface="Segoe UI"/>
            </a:endParaRPr>
          </a:p>
          <a:p>
            <a:pPr marL="319405">
              <a:lnSpc>
                <a:spcPct val="100000"/>
              </a:lnSpc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Inverters</a:t>
            </a:r>
            <a:r>
              <a:rPr sz="18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for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EV</a:t>
            </a:r>
            <a:endParaRPr sz="1800">
              <a:latin typeface="Segoe UI"/>
              <a:cs typeface="Segoe UI"/>
            </a:endParaRPr>
          </a:p>
          <a:p>
            <a:pPr marL="319405" indent="-286385">
              <a:lnSpc>
                <a:spcPct val="100000"/>
              </a:lnSpc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Power</a:t>
            </a:r>
            <a:r>
              <a:rPr sz="1800" spc="-10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converters</a:t>
            </a:r>
            <a:endParaRPr sz="1800">
              <a:latin typeface="Segoe UI"/>
              <a:cs typeface="Segoe UI"/>
            </a:endParaRPr>
          </a:p>
          <a:p>
            <a:pPr marL="319405" indent="-286385">
              <a:lnSpc>
                <a:spcPct val="100000"/>
              </a:lnSpc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Data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center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-</a:t>
            </a:r>
            <a:r>
              <a:rPr sz="18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757679"/>
                </a:solidFill>
                <a:latin typeface="Segoe UI"/>
                <a:cs typeface="Segoe UI"/>
              </a:rPr>
              <a:t>UPS</a:t>
            </a:r>
            <a:endParaRPr sz="1800">
              <a:latin typeface="Segoe UI"/>
              <a:cs typeface="Segoe UI"/>
            </a:endParaRPr>
          </a:p>
          <a:p>
            <a:pPr marL="319405" indent="-286385">
              <a:lnSpc>
                <a:spcPct val="100000"/>
              </a:lnSpc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Electric</a:t>
            </a:r>
            <a:r>
              <a:rPr sz="18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motors</a:t>
            </a:r>
            <a:endParaRPr sz="1800">
              <a:latin typeface="Segoe UI"/>
              <a:cs typeface="Segoe UI"/>
            </a:endParaRPr>
          </a:p>
          <a:p>
            <a:pPr marL="319405" indent="-286385">
              <a:lnSpc>
                <a:spcPct val="100000"/>
              </a:lnSpc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Solar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57679"/>
                </a:solidFill>
                <a:latin typeface="Segoe UI"/>
                <a:cs typeface="Segoe UI"/>
              </a:rPr>
              <a:t>PV </a:t>
            </a:r>
            <a:r>
              <a:rPr sz="1800" spc="-10" dirty="0">
                <a:solidFill>
                  <a:srgbClr val="757679"/>
                </a:solidFill>
                <a:latin typeface="Segoe UI"/>
                <a:cs typeface="Segoe UI"/>
              </a:rPr>
              <a:t>Inverter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99058" y="7625841"/>
            <a:ext cx="26968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Comparisons</a:t>
            </a:r>
            <a:r>
              <a:rPr sz="1800" b="1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standard</a:t>
            </a:r>
            <a:r>
              <a:rPr sz="1800" b="1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materials: </a:t>
            </a:r>
            <a:r>
              <a:rPr sz="1800" dirty="0">
                <a:latin typeface="Segoe UI"/>
                <a:cs typeface="Segoe UI"/>
              </a:rPr>
              <a:t>Ferrite;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Permalloy; </a:t>
            </a:r>
            <a:r>
              <a:rPr sz="1800" dirty="0">
                <a:latin typeface="Segoe UI"/>
                <a:cs typeface="Segoe UI"/>
              </a:rPr>
              <a:t>Amorphous;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Sendust;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MPP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99287" y="333247"/>
            <a:ext cx="14265910" cy="141541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  <a:tabLst>
                <a:tab pos="9878695" algn="l"/>
              </a:tabLst>
            </a:pPr>
            <a:r>
              <a:rPr dirty="0">
                <a:solidFill>
                  <a:srgbClr val="202F27"/>
                </a:solidFill>
              </a:rPr>
              <a:t>Nanocrystalline</a:t>
            </a:r>
            <a:r>
              <a:rPr spc="-30" dirty="0">
                <a:solidFill>
                  <a:srgbClr val="202F27"/>
                </a:solidFill>
              </a:rPr>
              <a:t> </a:t>
            </a:r>
            <a:r>
              <a:rPr dirty="0">
                <a:solidFill>
                  <a:srgbClr val="202F27"/>
                </a:solidFill>
              </a:rPr>
              <a:t>materials</a:t>
            </a:r>
            <a:r>
              <a:rPr spc="-40" dirty="0">
                <a:solidFill>
                  <a:srgbClr val="202F27"/>
                </a:solidFill>
              </a:rPr>
              <a:t> </a:t>
            </a:r>
            <a:r>
              <a:rPr dirty="0">
                <a:solidFill>
                  <a:srgbClr val="202F27"/>
                </a:solidFill>
              </a:rPr>
              <a:t>allow</a:t>
            </a:r>
            <a:r>
              <a:rPr spc="-30" dirty="0">
                <a:solidFill>
                  <a:srgbClr val="202F27"/>
                </a:solidFill>
              </a:rPr>
              <a:t> </a:t>
            </a:r>
            <a:r>
              <a:rPr spc="-10" dirty="0">
                <a:solidFill>
                  <a:srgbClr val="202F27"/>
                </a:solidFill>
              </a:rPr>
              <a:t>miniaturization </a:t>
            </a:r>
            <a:r>
              <a:rPr dirty="0">
                <a:solidFill>
                  <a:srgbClr val="202F27"/>
                </a:solidFill>
              </a:rPr>
              <a:t>while</a:t>
            </a:r>
            <a:r>
              <a:rPr spc="-20" dirty="0">
                <a:solidFill>
                  <a:srgbClr val="202F27"/>
                </a:solidFill>
              </a:rPr>
              <a:t> </a:t>
            </a:r>
            <a:r>
              <a:rPr dirty="0">
                <a:solidFill>
                  <a:srgbClr val="202F27"/>
                </a:solidFill>
              </a:rPr>
              <a:t>increasing</a:t>
            </a:r>
            <a:r>
              <a:rPr spc="-20" dirty="0">
                <a:solidFill>
                  <a:srgbClr val="202F27"/>
                </a:solidFill>
              </a:rPr>
              <a:t> </a:t>
            </a:r>
            <a:r>
              <a:rPr dirty="0">
                <a:solidFill>
                  <a:srgbClr val="202F27"/>
                </a:solidFill>
              </a:rPr>
              <a:t>performance</a:t>
            </a:r>
            <a:r>
              <a:rPr spc="-20" dirty="0">
                <a:solidFill>
                  <a:srgbClr val="202F27"/>
                </a:solidFill>
              </a:rPr>
              <a:t> </a:t>
            </a:r>
            <a:r>
              <a:rPr spc="-25" dirty="0">
                <a:solidFill>
                  <a:srgbClr val="202F27"/>
                </a:solidFill>
              </a:rPr>
              <a:t>of</a:t>
            </a:r>
            <a:r>
              <a:rPr dirty="0">
                <a:solidFill>
                  <a:srgbClr val="202F27"/>
                </a:solidFill>
              </a:rPr>
              <a:t>	</a:t>
            </a:r>
            <a:r>
              <a:rPr spc="-10" dirty="0">
                <a:solidFill>
                  <a:srgbClr val="202F27"/>
                </a:solidFill>
              </a:rPr>
              <a:t>components</a:t>
            </a:r>
          </a:p>
        </p:txBody>
      </p:sp>
      <p:sp>
        <p:nvSpPr>
          <p:cNvPr id="19" name="object 19"/>
          <p:cNvSpPr/>
          <p:nvPr/>
        </p:nvSpPr>
        <p:spPr>
          <a:xfrm>
            <a:off x="819911" y="1993391"/>
            <a:ext cx="16090265" cy="0"/>
          </a:xfrm>
          <a:custGeom>
            <a:avLst/>
            <a:gdLst/>
            <a:ahLst/>
            <a:cxnLst/>
            <a:rect l="l" t="t" r="r" b="b"/>
            <a:pathLst>
              <a:path w="16090265">
                <a:moveTo>
                  <a:pt x="0" y="0"/>
                </a:moveTo>
                <a:lnTo>
                  <a:pt x="16090138" y="0"/>
                </a:lnTo>
              </a:path>
            </a:pathLst>
          </a:custGeom>
          <a:ln w="6350">
            <a:solidFill>
              <a:srgbClr val="202F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920241" y="2506725"/>
            <a:ext cx="3106420" cy="1376680"/>
            <a:chOff x="920241" y="2506725"/>
            <a:chExt cx="3106420" cy="137668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591" y="2513075"/>
              <a:ext cx="2542032" cy="13639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26591" y="2513075"/>
              <a:ext cx="3093720" cy="1363980"/>
            </a:xfrm>
            <a:custGeom>
              <a:avLst/>
              <a:gdLst/>
              <a:ahLst/>
              <a:cxnLst/>
              <a:rect l="l" t="t" r="r" b="b"/>
              <a:pathLst>
                <a:path w="3093720" h="1363979">
                  <a:moveTo>
                    <a:pt x="0" y="227329"/>
                  </a:moveTo>
                  <a:lnTo>
                    <a:pt x="4618" y="181500"/>
                  </a:lnTo>
                  <a:lnTo>
                    <a:pt x="17864" y="138820"/>
                  </a:lnTo>
                  <a:lnTo>
                    <a:pt x="38824" y="100204"/>
                  </a:lnTo>
                  <a:lnTo>
                    <a:pt x="66582" y="66563"/>
                  </a:lnTo>
                  <a:lnTo>
                    <a:pt x="100227" y="38810"/>
                  </a:lnTo>
                  <a:lnTo>
                    <a:pt x="138842" y="17857"/>
                  </a:lnTo>
                  <a:lnTo>
                    <a:pt x="181514" y="4616"/>
                  </a:lnTo>
                  <a:lnTo>
                    <a:pt x="227330" y="0"/>
                  </a:lnTo>
                  <a:lnTo>
                    <a:pt x="2866390" y="0"/>
                  </a:lnTo>
                  <a:lnTo>
                    <a:pt x="2912219" y="4616"/>
                  </a:lnTo>
                  <a:lnTo>
                    <a:pt x="2954899" y="17857"/>
                  </a:lnTo>
                  <a:lnTo>
                    <a:pt x="2993515" y="38810"/>
                  </a:lnTo>
                  <a:lnTo>
                    <a:pt x="3027156" y="66563"/>
                  </a:lnTo>
                  <a:lnTo>
                    <a:pt x="3054909" y="100204"/>
                  </a:lnTo>
                  <a:lnTo>
                    <a:pt x="3075862" y="138820"/>
                  </a:lnTo>
                  <a:lnTo>
                    <a:pt x="3089103" y="181500"/>
                  </a:lnTo>
                  <a:lnTo>
                    <a:pt x="3093720" y="227329"/>
                  </a:lnTo>
                  <a:lnTo>
                    <a:pt x="3093720" y="1136650"/>
                  </a:lnTo>
                  <a:lnTo>
                    <a:pt x="3089103" y="1182479"/>
                  </a:lnTo>
                  <a:lnTo>
                    <a:pt x="3075862" y="1225159"/>
                  </a:lnTo>
                  <a:lnTo>
                    <a:pt x="3054909" y="1263775"/>
                  </a:lnTo>
                  <a:lnTo>
                    <a:pt x="3027156" y="1297416"/>
                  </a:lnTo>
                  <a:lnTo>
                    <a:pt x="2993515" y="1325169"/>
                  </a:lnTo>
                  <a:lnTo>
                    <a:pt x="2954899" y="1346122"/>
                  </a:lnTo>
                  <a:lnTo>
                    <a:pt x="2912219" y="1359363"/>
                  </a:lnTo>
                  <a:lnTo>
                    <a:pt x="2866390" y="1363980"/>
                  </a:lnTo>
                  <a:lnTo>
                    <a:pt x="227330" y="1363980"/>
                  </a:lnTo>
                  <a:lnTo>
                    <a:pt x="181514" y="1359363"/>
                  </a:lnTo>
                  <a:lnTo>
                    <a:pt x="138842" y="1346122"/>
                  </a:lnTo>
                  <a:lnTo>
                    <a:pt x="100227" y="1325169"/>
                  </a:lnTo>
                  <a:lnTo>
                    <a:pt x="66582" y="1297416"/>
                  </a:lnTo>
                  <a:lnTo>
                    <a:pt x="38824" y="1263775"/>
                  </a:lnTo>
                  <a:lnTo>
                    <a:pt x="17864" y="1225159"/>
                  </a:lnTo>
                  <a:lnTo>
                    <a:pt x="4618" y="1182479"/>
                  </a:lnTo>
                  <a:lnTo>
                    <a:pt x="0" y="1136650"/>
                  </a:lnTo>
                  <a:lnTo>
                    <a:pt x="0" y="227329"/>
                  </a:lnTo>
                  <a:close/>
                </a:path>
              </a:pathLst>
            </a:custGeom>
            <a:ln w="12700">
              <a:solidFill>
                <a:srgbClr val="9DDD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95827" y="2513075"/>
              <a:ext cx="597535" cy="1363980"/>
            </a:xfrm>
            <a:custGeom>
              <a:avLst/>
              <a:gdLst/>
              <a:ahLst/>
              <a:cxnLst/>
              <a:rect l="l" t="t" r="r" b="b"/>
              <a:pathLst>
                <a:path w="597535" h="1363979">
                  <a:moveTo>
                    <a:pt x="597408" y="0"/>
                  </a:moveTo>
                  <a:lnTo>
                    <a:pt x="0" y="0"/>
                  </a:lnTo>
                  <a:lnTo>
                    <a:pt x="0" y="1363980"/>
                  </a:lnTo>
                  <a:lnTo>
                    <a:pt x="597408" y="1363980"/>
                  </a:lnTo>
                  <a:lnTo>
                    <a:pt x="597408" y="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95827" y="2513075"/>
              <a:ext cx="597535" cy="1363980"/>
            </a:xfrm>
            <a:custGeom>
              <a:avLst/>
              <a:gdLst/>
              <a:ahLst/>
              <a:cxnLst/>
              <a:rect l="l" t="t" r="r" b="b"/>
              <a:pathLst>
                <a:path w="597535" h="1363979">
                  <a:moveTo>
                    <a:pt x="0" y="1363980"/>
                  </a:moveTo>
                  <a:lnTo>
                    <a:pt x="597408" y="1363980"/>
                  </a:lnTo>
                  <a:lnTo>
                    <a:pt x="597408" y="0"/>
                  </a:lnTo>
                  <a:lnTo>
                    <a:pt x="0" y="0"/>
                  </a:lnTo>
                  <a:lnTo>
                    <a:pt x="0" y="1363980"/>
                  </a:lnTo>
                  <a:close/>
                </a:path>
              </a:pathLst>
            </a:custGeom>
            <a:ln w="12700">
              <a:solidFill>
                <a:srgbClr val="9DDD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9488" y="3334687"/>
              <a:ext cx="305525" cy="2143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7758" y="3334687"/>
              <a:ext cx="97557" cy="8216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734814" y="2506725"/>
            <a:ext cx="3105150" cy="1457325"/>
            <a:chOff x="4734814" y="2506725"/>
            <a:chExt cx="3105150" cy="145732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2688" y="2517647"/>
              <a:ext cx="2540508" cy="13639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741164" y="2513075"/>
              <a:ext cx="3092450" cy="1363980"/>
            </a:xfrm>
            <a:custGeom>
              <a:avLst/>
              <a:gdLst/>
              <a:ahLst/>
              <a:cxnLst/>
              <a:rect l="l" t="t" r="r" b="b"/>
              <a:pathLst>
                <a:path w="3092450" h="1363979">
                  <a:moveTo>
                    <a:pt x="0" y="227329"/>
                  </a:moveTo>
                  <a:lnTo>
                    <a:pt x="4616" y="181500"/>
                  </a:lnTo>
                  <a:lnTo>
                    <a:pt x="17857" y="138820"/>
                  </a:lnTo>
                  <a:lnTo>
                    <a:pt x="38810" y="100204"/>
                  </a:lnTo>
                  <a:lnTo>
                    <a:pt x="66563" y="66563"/>
                  </a:lnTo>
                  <a:lnTo>
                    <a:pt x="100204" y="38810"/>
                  </a:lnTo>
                  <a:lnTo>
                    <a:pt x="138820" y="17857"/>
                  </a:lnTo>
                  <a:lnTo>
                    <a:pt x="181500" y="4616"/>
                  </a:lnTo>
                  <a:lnTo>
                    <a:pt x="227330" y="0"/>
                  </a:lnTo>
                  <a:lnTo>
                    <a:pt x="2864866" y="0"/>
                  </a:lnTo>
                  <a:lnTo>
                    <a:pt x="2910695" y="4616"/>
                  </a:lnTo>
                  <a:lnTo>
                    <a:pt x="2953375" y="17857"/>
                  </a:lnTo>
                  <a:lnTo>
                    <a:pt x="2991991" y="38810"/>
                  </a:lnTo>
                  <a:lnTo>
                    <a:pt x="3025632" y="66563"/>
                  </a:lnTo>
                  <a:lnTo>
                    <a:pt x="3053385" y="100204"/>
                  </a:lnTo>
                  <a:lnTo>
                    <a:pt x="3074338" y="138820"/>
                  </a:lnTo>
                  <a:lnTo>
                    <a:pt x="3087579" y="181500"/>
                  </a:lnTo>
                  <a:lnTo>
                    <a:pt x="3092195" y="227329"/>
                  </a:lnTo>
                  <a:lnTo>
                    <a:pt x="3092195" y="1136650"/>
                  </a:lnTo>
                  <a:lnTo>
                    <a:pt x="3087579" y="1182479"/>
                  </a:lnTo>
                  <a:lnTo>
                    <a:pt x="3074338" y="1225159"/>
                  </a:lnTo>
                  <a:lnTo>
                    <a:pt x="3053385" y="1263775"/>
                  </a:lnTo>
                  <a:lnTo>
                    <a:pt x="3025632" y="1297416"/>
                  </a:lnTo>
                  <a:lnTo>
                    <a:pt x="2991991" y="1325169"/>
                  </a:lnTo>
                  <a:lnTo>
                    <a:pt x="2953375" y="1346122"/>
                  </a:lnTo>
                  <a:lnTo>
                    <a:pt x="2910695" y="1359363"/>
                  </a:lnTo>
                  <a:lnTo>
                    <a:pt x="2864866" y="1363980"/>
                  </a:lnTo>
                  <a:lnTo>
                    <a:pt x="227330" y="1363980"/>
                  </a:lnTo>
                  <a:lnTo>
                    <a:pt x="181500" y="1359363"/>
                  </a:lnTo>
                  <a:lnTo>
                    <a:pt x="138820" y="1346122"/>
                  </a:lnTo>
                  <a:lnTo>
                    <a:pt x="100204" y="1325169"/>
                  </a:lnTo>
                  <a:lnTo>
                    <a:pt x="66563" y="1297416"/>
                  </a:lnTo>
                  <a:lnTo>
                    <a:pt x="38810" y="1263775"/>
                  </a:lnTo>
                  <a:lnTo>
                    <a:pt x="17857" y="1225159"/>
                  </a:lnTo>
                  <a:lnTo>
                    <a:pt x="4616" y="1182479"/>
                  </a:lnTo>
                  <a:lnTo>
                    <a:pt x="0" y="1136650"/>
                  </a:lnTo>
                  <a:lnTo>
                    <a:pt x="0" y="227329"/>
                  </a:lnTo>
                  <a:close/>
                </a:path>
              </a:pathLst>
            </a:custGeom>
            <a:ln w="12700">
              <a:solidFill>
                <a:srgbClr val="9DDD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10400" y="2513075"/>
              <a:ext cx="597535" cy="1363980"/>
            </a:xfrm>
            <a:custGeom>
              <a:avLst/>
              <a:gdLst/>
              <a:ahLst/>
              <a:cxnLst/>
              <a:rect l="l" t="t" r="r" b="b"/>
              <a:pathLst>
                <a:path w="597534" h="1363979">
                  <a:moveTo>
                    <a:pt x="597407" y="0"/>
                  </a:moveTo>
                  <a:lnTo>
                    <a:pt x="0" y="0"/>
                  </a:lnTo>
                  <a:lnTo>
                    <a:pt x="0" y="1363980"/>
                  </a:lnTo>
                  <a:lnTo>
                    <a:pt x="597407" y="1363980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10400" y="2513075"/>
              <a:ext cx="597535" cy="1363980"/>
            </a:xfrm>
            <a:custGeom>
              <a:avLst/>
              <a:gdLst/>
              <a:ahLst/>
              <a:cxnLst/>
              <a:rect l="l" t="t" r="r" b="b"/>
              <a:pathLst>
                <a:path w="597534" h="1363979">
                  <a:moveTo>
                    <a:pt x="0" y="1363980"/>
                  </a:moveTo>
                  <a:lnTo>
                    <a:pt x="597407" y="1363980"/>
                  </a:lnTo>
                  <a:lnTo>
                    <a:pt x="597407" y="0"/>
                  </a:lnTo>
                  <a:lnTo>
                    <a:pt x="0" y="0"/>
                  </a:lnTo>
                  <a:lnTo>
                    <a:pt x="0" y="1363980"/>
                  </a:lnTo>
                  <a:close/>
                </a:path>
              </a:pathLst>
            </a:custGeom>
            <a:ln w="12700">
              <a:solidFill>
                <a:srgbClr val="9DDD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9336" y="3112007"/>
              <a:ext cx="851916" cy="85191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330452" y="7290815"/>
            <a:ext cx="5995670" cy="2583180"/>
            <a:chOff x="1330452" y="7290815"/>
            <a:chExt cx="5995670" cy="258318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0452" y="7290815"/>
              <a:ext cx="1982724" cy="21412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1275" y="7290815"/>
              <a:ext cx="3822191" cy="214121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0804" y="7936991"/>
              <a:ext cx="1655063" cy="193700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458957" y="2652141"/>
            <a:ext cx="506285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Segoe UI Black"/>
                <a:cs typeface="Segoe UI Black"/>
              </a:rPr>
              <a:t>Major</a:t>
            </a:r>
            <a:r>
              <a:rPr sz="32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 </a:t>
            </a:r>
            <a:r>
              <a:rPr sz="3200" b="1" dirty="0">
                <a:solidFill>
                  <a:srgbClr val="FFFFFF"/>
                </a:solidFill>
                <a:latin typeface="Segoe UI Black"/>
                <a:cs typeface="Segoe UI Black"/>
              </a:rPr>
              <a:t>benefits</a:t>
            </a:r>
            <a:r>
              <a:rPr sz="3200" b="1" spc="-25" dirty="0">
                <a:solidFill>
                  <a:srgbClr val="FFFFFF"/>
                </a:solidFill>
                <a:latin typeface="Segoe UI Black"/>
                <a:cs typeface="Segoe UI Black"/>
              </a:rPr>
              <a:t> of </a:t>
            </a:r>
            <a:r>
              <a:rPr sz="3200" b="1" dirty="0">
                <a:solidFill>
                  <a:srgbClr val="FFFFFF"/>
                </a:solidFill>
                <a:latin typeface="Segoe UI Black"/>
                <a:cs typeface="Segoe UI Black"/>
              </a:rPr>
              <a:t>nanocrystalline</a:t>
            </a:r>
            <a:r>
              <a:rPr sz="3200" b="1" spc="-80" dirty="0">
                <a:solidFill>
                  <a:srgbClr val="FFFFFF"/>
                </a:solidFill>
                <a:latin typeface="Segoe UI Black"/>
                <a:cs typeface="Segoe UI Black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materials</a:t>
            </a:r>
            <a:endParaRPr sz="3200">
              <a:latin typeface="Segoe UI Black"/>
              <a:cs typeface="Segoe UI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375138" y="7625841"/>
            <a:ext cx="27000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Properties</a:t>
            </a:r>
            <a:r>
              <a:rPr sz="18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"/>
                <a:cs typeface="Segoe UI"/>
              </a:rPr>
              <a:t>shown</a:t>
            </a:r>
            <a:r>
              <a:rPr sz="1800" b="1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Segoe UI"/>
                <a:cs typeface="Segoe UI"/>
              </a:rPr>
              <a:t>in: </a:t>
            </a:r>
            <a:r>
              <a:rPr sz="1800" dirty="0">
                <a:latin typeface="Segoe UI"/>
                <a:cs typeface="Segoe UI"/>
              </a:rPr>
              <a:t>Smart meters;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EV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charging </a:t>
            </a:r>
            <a:r>
              <a:rPr sz="1800" dirty="0">
                <a:latin typeface="Segoe UI"/>
                <a:cs typeface="Segoe UI"/>
              </a:rPr>
              <a:t>IC-CPD;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board</a:t>
            </a:r>
            <a:r>
              <a:rPr sz="1800" spc="-10" dirty="0">
                <a:latin typeface="Segoe UI"/>
                <a:cs typeface="Segoe UI"/>
              </a:rPr>
              <a:t> charger; </a:t>
            </a:r>
            <a:r>
              <a:rPr sz="1800" dirty="0">
                <a:latin typeface="Segoe UI"/>
                <a:cs typeface="Segoe UI"/>
              </a:rPr>
              <a:t>Solar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energy;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Energy</a:t>
            </a:r>
            <a:r>
              <a:rPr sz="1800" spc="-20" dirty="0">
                <a:latin typeface="Segoe UI"/>
                <a:cs typeface="Segoe UI"/>
              </a:rPr>
              <a:t> grid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7558385" cy="9874250"/>
            <a:chOff x="0" y="-1"/>
            <a:chExt cx="17558385" cy="9874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58003" cy="9873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393923" y="-1"/>
              <a:ext cx="1094740" cy="9874250"/>
            </a:xfrm>
            <a:custGeom>
              <a:avLst/>
              <a:gdLst/>
              <a:ahLst/>
              <a:cxnLst/>
              <a:rect l="l" t="t" r="r" b="b"/>
              <a:pathLst>
                <a:path w="1094740" h="9874250">
                  <a:moveTo>
                    <a:pt x="0" y="9873996"/>
                  </a:moveTo>
                  <a:lnTo>
                    <a:pt x="1094232" y="9873996"/>
                  </a:lnTo>
                  <a:lnTo>
                    <a:pt x="1094232" y="0"/>
                  </a:lnTo>
                  <a:lnTo>
                    <a:pt x="0" y="0"/>
                  </a:lnTo>
                  <a:lnTo>
                    <a:pt x="0" y="9873996"/>
                  </a:lnTo>
                  <a:close/>
                </a:path>
              </a:pathLst>
            </a:custGeom>
            <a:solidFill>
              <a:srgbClr val="25312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5394305" cy="9874250"/>
            </a:xfrm>
            <a:custGeom>
              <a:avLst/>
              <a:gdLst/>
              <a:ahLst/>
              <a:cxnLst/>
              <a:rect l="l" t="t" r="r" b="b"/>
              <a:pathLst>
                <a:path w="15394305" h="9874250">
                  <a:moveTo>
                    <a:pt x="7735824" y="0"/>
                  </a:moveTo>
                  <a:lnTo>
                    <a:pt x="0" y="0"/>
                  </a:lnTo>
                  <a:lnTo>
                    <a:pt x="0" y="9873983"/>
                  </a:lnTo>
                  <a:lnTo>
                    <a:pt x="7735824" y="9873983"/>
                  </a:lnTo>
                  <a:lnTo>
                    <a:pt x="7735824" y="0"/>
                  </a:lnTo>
                  <a:close/>
                </a:path>
                <a:path w="15394305" h="9874250">
                  <a:moveTo>
                    <a:pt x="15393924" y="0"/>
                  </a:moveTo>
                  <a:lnTo>
                    <a:pt x="14898624" y="0"/>
                  </a:lnTo>
                  <a:lnTo>
                    <a:pt x="14898624" y="9873983"/>
                  </a:lnTo>
                  <a:lnTo>
                    <a:pt x="15393924" y="9873983"/>
                  </a:lnTo>
                  <a:lnTo>
                    <a:pt x="15393924" y="0"/>
                  </a:lnTo>
                  <a:close/>
                </a:path>
              </a:pathLst>
            </a:custGeom>
            <a:solidFill>
              <a:srgbClr val="86CCA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6998" y="4633036"/>
            <a:ext cx="5803900" cy="465328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895"/>
              </a:spcBef>
            </a:pPr>
            <a:r>
              <a:rPr sz="6600" b="1" spc="-10" dirty="0">
                <a:solidFill>
                  <a:srgbClr val="FFFFFF"/>
                </a:solidFill>
                <a:latin typeface="Segoe UI Black"/>
                <a:cs typeface="Segoe UI Black"/>
              </a:rPr>
              <a:t>GROWING APPLICATION </a:t>
            </a:r>
            <a:r>
              <a:rPr sz="6600" b="1" dirty="0">
                <a:solidFill>
                  <a:srgbClr val="FFFFFF"/>
                </a:solidFill>
                <a:latin typeface="Segoe UI Black"/>
                <a:cs typeface="Segoe UI Black"/>
              </a:rPr>
              <a:t>TRENDS</a:t>
            </a:r>
            <a:r>
              <a:rPr sz="6600" b="1" spc="-15" dirty="0">
                <a:solidFill>
                  <a:srgbClr val="FFFFFF"/>
                </a:solidFill>
                <a:latin typeface="Segoe UI Black"/>
                <a:cs typeface="Segoe UI Black"/>
              </a:rPr>
              <a:t> </a:t>
            </a:r>
            <a:r>
              <a:rPr sz="66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FOR </a:t>
            </a:r>
            <a:r>
              <a:rPr sz="6600" b="1" dirty="0">
                <a:solidFill>
                  <a:srgbClr val="25312A"/>
                </a:solidFill>
                <a:latin typeface="Segoe UI Black"/>
                <a:cs typeface="Segoe UI Black"/>
              </a:rPr>
              <a:t>THE USE </a:t>
            </a:r>
            <a:r>
              <a:rPr sz="6600" b="1" spc="-25" dirty="0">
                <a:solidFill>
                  <a:srgbClr val="25312A"/>
                </a:solidFill>
                <a:latin typeface="Segoe UI Black"/>
                <a:cs typeface="Segoe UI Black"/>
              </a:rPr>
              <a:t>OF </a:t>
            </a:r>
            <a:r>
              <a:rPr sz="6600" b="1" spc="-10" dirty="0">
                <a:solidFill>
                  <a:srgbClr val="25312A"/>
                </a:solidFill>
                <a:latin typeface="Segoe UI Black"/>
                <a:cs typeface="Segoe UI Black"/>
              </a:rPr>
              <a:t>NSMM*</a:t>
            </a:r>
            <a:endParaRPr sz="6600">
              <a:latin typeface="Segoe UI Black"/>
              <a:cs typeface="Segoe UI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35823" y="-1"/>
            <a:ext cx="7162800" cy="9874250"/>
            <a:chOff x="7735823" y="-1"/>
            <a:chExt cx="7162800" cy="9874250"/>
          </a:xfrm>
        </p:grpSpPr>
        <p:sp>
          <p:nvSpPr>
            <p:cNvPr id="8" name="object 8"/>
            <p:cNvSpPr/>
            <p:nvPr/>
          </p:nvSpPr>
          <p:spPr>
            <a:xfrm>
              <a:off x="7735823" y="-1"/>
              <a:ext cx="7162800" cy="9874250"/>
            </a:xfrm>
            <a:custGeom>
              <a:avLst/>
              <a:gdLst/>
              <a:ahLst/>
              <a:cxnLst/>
              <a:rect l="l" t="t" r="r" b="b"/>
              <a:pathLst>
                <a:path w="7162800" h="9874250">
                  <a:moveTo>
                    <a:pt x="7162799" y="0"/>
                  </a:moveTo>
                  <a:lnTo>
                    <a:pt x="0" y="0"/>
                  </a:lnTo>
                  <a:lnTo>
                    <a:pt x="0" y="9873996"/>
                  </a:lnTo>
                  <a:lnTo>
                    <a:pt x="7162799" y="9873996"/>
                  </a:lnTo>
                  <a:lnTo>
                    <a:pt x="7162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64220" y="1689099"/>
              <a:ext cx="5574665" cy="6045200"/>
            </a:xfrm>
            <a:custGeom>
              <a:avLst/>
              <a:gdLst/>
              <a:ahLst/>
              <a:cxnLst/>
              <a:rect l="l" t="t" r="r" b="b"/>
              <a:pathLst>
                <a:path w="5574665" h="6045200">
                  <a:moveTo>
                    <a:pt x="5549646" y="6019292"/>
                  </a:moveTo>
                  <a:lnTo>
                    <a:pt x="5524246" y="5993892"/>
                  </a:lnTo>
                  <a:lnTo>
                    <a:pt x="5514378" y="5995898"/>
                  </a:lnTo>
                  <a:lnTo>
                    <a:pt x="5506301" y="6001359"/>
                  </a:lnTo>
                  <a:lnTo>
                    <a:pt x="5500840" y="6009437"/>
                  </a:lnTo>
                  <a:lnTo>
                    <a:pt x="5500128" y="6012942"/>
                  </a:lnTo>
                  <a:lnTo>
                    <a:pt x="49504" y="6012942"/>
                  </a:lnTo>
                  <a:lnTo>
                    <a:pt x="48793" y="6009437"/>
                  </a:lnTo>
                  <a:lnTo>
                    <a:pt x="43332" y="6001359"/>
                  </a:lnTo>
                  <a:lnTo>
                    <a:pt x="35255" y="5995898"/>
                  </a:lnTo>
                  <a:lnTo>
                    <a:pt x="25400" y="5993892"/>
                  </a:lnTo>
                  <a:lnTo>
                    <a:pt x="15532" y="5995898"/>
                  </a:lnTo>
                  <a:lnTo>
                    <a:pt x="7454" y="6001359"/>
                  </a:lnTo>
                  <a:lnTo>
                    <a:pt x="1993" y="6009437"/>
                  </a:lnTo>
                  <a:lnTo>
                    <a:pt x="0" y="6019292"/>
                  </a:lnTo>
                  <a:lnTo>
                    <a:pt x="1993" y="6029160"/>
                  </a:lnTo>
                  <a:lnTo>
                    <a:pt x="7454" y="6037237"/>
                  </a:lnTo>
                  <a:lnTo>
                    <a:pt x="15532" y="6042698"/>
                  </a:lnTo>
                  <a:lnTo>
                    <a:pt x="25400" y="6044692"/>
                  </a:lnTo>
                  <a:lnTo>
                    <a:pt x="35255" y="6042698"/>
                  </a:lnTo>
                  <a:lnTo>
                    <a:pt x="43332" y="6037237"/>
                  </a:lnTo>
                  <a:lnTo>
                    <a:pt x="48793" y="6029160"/>
                  </a:lnTo>
                  <a:lnTo>
                    <a:pt x="49504" y="6025642"/>
                  </a:lnTo>
                  <a:lnTo>
                    <a:pt x="5500128" y="6025642"/>
                  </a:lnTo>
                  <a:lnTo>
                    <a:pt x="5500840" y="6029160"/>
                  </a:lnTo>
                  <a:lnTo>
                    <a:pt x="5506301" y="6037237"/>
                  </a:lnTo>
                  <a:lnTo>
                    <a:pt x="5514378" y="6042698"/>
                  </a:lnTo>
                  <a:lnTo>
                    <a:pt x="5524246" y="6044692"/>
                  </a:lnTo>
                  <a:lnTo>
                    <a:pt x="5534152" y="6042698"/>
                  </a:lnTo>
                  <a:lnTo>
                    <a:pt x="5542229" y="6037237"/>
                  </a:lnTo>
                  <a:lnTo>
                    <a:pt x="5547652" y="6029160"/>
                  </a:lnTo>
                  <a:lnTo>
                    <a:pt x="5548363" y="6025642"/>
                  </a:lnTo>
                  <a:lnTo>
                    <a:pt x="5549646" y="6019292"/>
                  </a:lnTo>
                  <a:close/>
                </a:path>
                <a:path w="5574665" h="6045200">
                  <a:moveTo>
                    <a:pt x="5571490" y="4585208"/>
                  </a:moveTo>
                  <a:lnTo>
                    <a:pt x="5570194" y="4578858"/>
                  </a:lnTo>
                  <a:lnTo>
                    <a:pt x="5569483" y="4575353"/>
                  </a:lnTo>
                  <a:lnTo>
                    <a:pt x="5564022" y="4567275"/>
                  </a:lnTo>
                  <a:lnTo>
                    <a:pt x="5555945" y="4561814"/>
                  </a:lnTo>
                  <a:lnTo>
                    <a:pt x="5546090" y="4559808"/>
                  </a:lnTo>
                  <a:lnTo>
                    <a:pt x="5536171" y="4561814"/>
                  </a:lnTo>
                  <a:lnTo>
                    <a:pt x="5528094" y="4567275"/>
                  </a:lnTo>
                  <a:lnTo>
                    <a:pt x="5522671" y="4575353"/>
                  </a:lnTo>
                  <a:lnTo>
                    <a:pt x="5521960" y="4578858"/>
                  </a:lnTo>
                  <a:lnTo>
                    <a:pt x="49504" y="4578858"/>
                  </a:lnTo>
                  <a:lnTo>
                    <a:pt x="48793" y="4575353"/>
                  </a:lnTo>
                  <a:lnTo>
                    <a:pt x="43332" y="4567275"/>
                  </a:lnTo>
                  <a:lnTo>
                    <a:pt x="35255" y="4561814"/>
                  </a:lnTo>
                  <a:lnTo>
                    <a:pt x="25400" y="4559808"/>
                  </a:lnTo>
                  <a:lnTo>
                    <a:pt x="15532" y="4561814"/>
                  </a:lnTo>
                  <a:lnTo>
                    <a:pt x="7454" y="4567275"/>
                  </a:lnTo>
                  <a:lnTo>
                    <a:pt x="1993" y="4575353"/>
                  </a:lnTo>
                  <a:lnTo>
                    <a:pt x="0" y="4585208"/>
                  </a:lnTo>
                  <a:lnTo>
                    <a:pt x="1993" y="4595076"/>
                  </a:lnTo>
                  <a:lnTo>
                    <a:pt x="7454" y="4603153"/>
                  </a:lnTo>
                  <a:lnTo>
                    <a:pt x="15532" y="4608614"/>
                  </a:lnTo>
                  <a:lnTo>
                    <a:pt x="25400" y="4610608"/>
                  </a:lnTo>
                  <a:lnTo>
                    <a:pt x="35255" y="4608614"/>
                  </a:lnTo>
                  <a:lnTo>
                    <a:pt x="43332" y="4603153"/>
                  </a:lnTo>
                  <a:lnTo>
                    <a:pt x="48793" y="4595076"/>
                  </a:lnTo>
                  <a:lnTo>
                    <a:pt x="49504" y="4591558"/>
                  </a:lnTo>
                  <a:lnTo>
                    <a:pt x="5521960" y="4591558"/>
                  </a:lnTo>
                  <a:lnTo>
                    <a:pt x="5522671" y="4595076"/>
                  </a:lnTo>
                  <a:lnTo>
                    <a:pt x="5528094" y="4603153"/>
                  </a:lnTo>
                  <a:lnTo>
                    <a:pt x="5536171" y="4608614"/>
                  </a:lnTo>
                  <a:lnTo>
                    <a:pt x="5546090" y="4610608"/>
                  </a:lnTo>
                  <a:lnTo>
                    <a:pt x="5555945" y="4608614"/>
                  </a:lnTo>
                  <a:lnTo>
                    <a:pt x="5564022" y="4603153"/>
                  </a:lnTo>
                  <a:lnTo>
                    <a:pt x="5569483" y="4595076"/>
                  </a:lnTo>
                  <a:lnTo>
                    <a:pt x="5570194" y="4591558"/>
                  </a:lnTo>
                  <a:lnTo>
                    <a:pt x="5571490" y="4585208"/>
                  </a:lnTo>
                  <a:close/>
                </a:path>
                <a:path w="5574665" h="6045200">
                  <a:moveTo>
                    <a:pt x="5571490" y="2844800"/>
                  </a:moveTo>
                  <a:lnTo>
                    <a:pt x="5570194" y="2838450"/>
                  </a:lnTo>
                  <a:lnTo>
                    <a:pt x="5569483" y="2834944"/>
                  </a:lnTo>
                  <a:lnTo>
                    <a:pt x="5564022" y="2826867"/>
                  </a:lnTo>
                  <a:lnTo>
                    <a:pt x="5555945" y="2821406"/>
                  </a:lnTo>
                  <a:lnTo>
                    <a:pt x="5546090" y="2819400"/>
                  </a:lnTo>
                  <a:lnTo>
                    <a:pt x="5536171" y="2821406"/>
                  </a:lnTo>
                  <a:lnTo>
                    <a:pt x="5528094" y="2826867"/>
                  </a:lnTo>
                  <a:lnTo>
                    <a:pt x="5522671" y="2834944"/>
                  </a:lnTo>
                  <a:lnTo>
                    <a:pt x="5521960" y="2838450"/>
                  </a:lnTo>
                  <a:lnTo>
                    <a:pt x="49504" y="2838450"/>
                  </a:lnTo>
                  <a:lnTo>
                    <a:pt x="48793" y="2834944"/>
                  </a:lnTo>
                  <a:lnTo>
                    <a:pt x="43332" y="2826867"/>
                  </a:lnTo>
                  <a:lnTo>
                    <a:pt x="35255" y="2821406"/>
                  </a:lnTo>
                  <a:lnTo>
                    <a:pt x="25400" y="2819400"/>
                  </a:lnTo>
                  <a:lnTo>
                    <a:pt x="15532" y="2821406"/>
                  </a:lnTo>
                  <a:lnTo>
                    <a:pt x="7454" y="2826867"/>
                  </a:lnTo>
                  <a:lnTo>
                    <a:pt x="1993" y="2834944"/>
                  </a:lnTo>
                  <a:lnTo>
                    <a:pt x="0" y="2844800"/>
                  </a:lnTo>
                  <a:lnTo>
                    <a:pt x="1993" y="2854668"/>
                  </a:lnTo>
                  <a:lnTo>
                    <a:pt x="7454" y="2862745"/>
                  </a:lnTo>
                  <a:lnTo>
                    <a:pt x="15532" y="2868206"/>
                  </a:lnTo>
                  <a:lnTo>
                    <a:pt x="25400" y="2870200"/>
                  </a:lnTo>
                  <a:lnTo>
                    <a:pt x="35255" y="2868206"/>
                  </a:lnTo>
                  <a:lnTo>
                    <a:pt x="43332" y="2862745"/>
                  </a:lnTo>
                  <a:lnTo>
                    <a:pt x="48793" y="2854668"/>
                  </a:lnTo>
                  <a:lnTo>
                    <a:pt x="49504" y="2851150"/>
                  </a:lnTo>
                  <a:lnTo>
                    <a:pt x="5521960" y="2851150"/>
                  </a:lnTo>
                  <a:lnTo>
                    <a:pt x="5522671" y="2854668"/>
                  </a:lnTo>
                  <a:lnTo>
                    <a:pt x="5528094" y="2862745"/>
                  </a:lnTo>
                  <a:lnTo>
                    <a:pt x="5536171" y="2868206"/>
                  </a:lnTo>
                  <a:lnTo>
                    <a:pt x="5546090" y="2870200"/>
                  </a:lnTo>
                  <a:lnTo>
                    <a:pt x="5555945" y="2868206"/>
                  </a:lnTo>
                  <a:lnTo>
                    <a:pt x="5564022" y="2862745"/>
                  </a:lnTo>
                  <a:lnTo>
                    <a:pt x="5569483" y="2854668"/>
                  </a:lnTo>
                  <a:lnTo>
                    <a:pt x="5570194" y="2851150"/>
                  </a:lnTo>
                  <a:lnTo>
                    <a:pt x="5571490" y="2844800"/>
                  </a:lnTo>
                  <a:close/>
                </a:path>
                <a:path w="5574665" h="6045200">
                  <a:moveTo>
                    <a:pt x="5571490" y="25400"/>
                  </a:moveTo>
                  <a:lnTo>
                    <a:pt x="5570194" y="19050"/>
                  </a:lnTo>
                  <a:lnTo>
                    <a:pt x="5569483" y="15544"/>
                  </a:lnTo>
                  <a:lnTo>
                    <a:pt x="5564022" y="7467"/>
                  </a:lnTo>
                  <a:lnTo>
                    <a:pt x="5555945" y="2006"/>
                  </a:lnTo>
                  <a:lnTo>
                    <a:pt x="5546090" y="0"/>
                  </a:lnTo>
                  <a:lnTo>
                    <a:pt x="5536171" y="2006"/>
                  </a:lnTo>
                  <a:lnTo>
                    <a:pt x="5528094" y="7467"/>
                  </a:lnTo>
                  <a:lnTo>
                    <a:pt x="5522671" y="15544"/>
                  </a:lnTo>
                  <a:lnTo>
                    <a:pt x="5521960" y="19050"/>
                  </a:lnTo>
                  <a:lnTo>
                    <a:pt x="49504" y="19050"/>
                  </a:lnTo>
                  <a:lnTo>
                    <a:pt x="48793" y="15544"/>
                  </a:lnTo>
                  <a:lnTo>
                    <a:pt x="43332" y="7467"/>
                  </a:lnTo>
                  <a:lnTo>
                    <a:pt x="35255" y="2006"/>
                  </a:lnTo>
                  <a:lnTo>
                    <a:pt x="25400" y="0"/>
                  </a:lnTo>
                  <a:lnTo>
                    <a:pt x="15532" y="2006"/>
                  </a:lnTo>
                  <a:lnTo>
                    <a:pt x="7454" y="7467"/>
                  </a:lnTo>
                  <a:lnTo>
                    <a:pt x="1993" y="15544"/>
                  </a:lnTo>
                  <a:lnTo>
                    <a:pt x="0" y="25400"/>
                  </a:lnTo>
                  <a:lnTo>
                    <a:pt x="1993" y="35267"/>
                  </a:lnTo>
                  <a:lnTo>
                    <a:pt x="7454" y="43345"/>
                  </a:lnTo>
                  <a:lnTo>
                    <a:pt x="15532" y="48806"/>
                  </a:lnTo>
                  <a:lnTo>
                    <a:pt x="25400" y="50800"/>
                  </a:lnTo>
                  <a:lnTo>
                    <a:pt x="35255" y="48806"/>
                  </a:lnTo>
                  <a:lnTo>
                    <a:pt x="43332" y="43345"/>
                  </a:lnTo>
                  <a:lnTo>
                    <a:pt x="48793" y="35267"/>
                  </a:lnTo>
                  <a:lnTo>
                    <a:pt x="49504" y="31750"/>
                  </a:lnTo>
                  <a:lnTo>
                    <a:pt x="5521960" y="31750"/>
                  </a:lnTo>
                  <a:lnTo>
                    <a:pt x="5522671" y="35267"/>
                  </a:lnTo>
                  <a:lnTo>
                    <a:pt x="5528094" y="43345"/>
                  </a:lnTo>
                  <a:lnTo>
                    <a:pt x="5536171" y="48806"/>
                  </a:lnTo>
                  <a:lnTo>
                    <a:pt x="5546090" y="50800"/>
                  </a:lnTo>
                  <a:lnTo>
                    <a:pt x="5555945" y="48806"/>
                  </a:lnTo>
                  <a:lnTo>
                    <a:pt x="5564022" y="43345"/>
                  </a:lnTo>
                  <a:lnTo>
                    <a:pt x="5569483" y="35267"/>
                  </a:lnTo>
                  <a:lnTo>
                    <a:pt x="5570194" y="31750"/>
                  </a:lnTo>
                  <a:lnTo>
                    <a:pt x="5571490" y="25400"/>
                  </a:lnTo>
                  <a:close/>
                </a:path>
                <a:path w="5574665" h="6045200">
                  <a:moveTo>
                    <a:pt x="5574157" y="1435100"/>
                  </a:moveTo>
                  <a:lnTo>
                    <a:pt x="5548757" y="1409700"/>
                  </a:lnTo>
                  <a:lnTo>
                    <a:pt x="5538889" y="1411706"/>
                  </a:lnTo>
                  <a:lnTo>
                    <a:pt x="5530812" y="1417167"/>
                  </a:lnTo>
                  <a:lnTo>
                    <a:pt x="5525351" y="1425244"/>
                  </a:lnTo>
                  <a:lnTo>
                    <a:pt x="5524639" y="1428750"/>
                  </a:lnTo>
                  <a:lnTo>
                    <a:pt x="49504" y="1428750"/>
                  </a:lnTo>
                  <a:lnTo>
                    <a:pt x="48793" y="1425244"/>
                  </a:lnTo>
                  <a:lnTo>
                    <a:pt x="43332" y="1417167"/>
                  </a:lnTo>
                  <a:lnTo>
                    <a:pt x="35255" y="1411706"/>
                  </a:lnTo>
                  <a:lnTo>
                    <a:pt x="25400" y="1409700"/>
                  </a:lnTo>
                  <a:lnTo>
                    <a:pt x="15532" y="1411706"/>
                  </a:lnTo>
                  <a:lnTo>
                    <a:pt x="7454" y="1417167"/>
                  </a:lnTo>
                  <a:lnTo>
                    <a:pt x="1993" y="1425244"/>
                  </a:lnTo>
                  <a:lnTo>
                    <a:pt x="0" y="1435100"/>
                  </a:lnTo>
                  <a:lnTo>
                    <a:pt x="1993" y="1444967"/>
                  </a:lnTo>
                  <a:lnTo>
                    <a:pt x="7454" y="1453045"/>
                  </a:lnTo>
                  <a:lnTo>
                    <a:pt x="15532" y="1458506"/>
                  </a:lnTo>
                  <a:lnTo>
                    <a:pt x="25400" y="1460500"/>
                  </a:lnTo>
                  <a:lnTo>
                    <a:pt x="35255" y="1458506"/>
                  </a:lnTo>
                  <a:lnTo>
                    <a:pt x="43332" y="1453045"/>
                  </a:lnTo>
                  <a:lnTo>
                    <a:pt x="48793" y="1444967"/>
                  </a:lnTo>
                  <a:lnTo>
                    <a:pt x="49504" y="1441450"/>
                  </a:lnTo>
                  <a:lnTo>
                    <a:pt x="5524639" y="1441450"/>
                  </a:lnTo>
                  <a:lnTo>
                    <a:pt x="5525351" y="1444967"/>
                  </a:lnTo>
                  <a:lnTo>
                    <a:pt x="5530812" y="1453045"/>
                  </a:lnTo>
                  <a:lnTo>
                    <a:pt x="5538889" y="1458506"/>
                  </a:lnTo>
                  <a:lnTo>
                    <a:pt x="5548757" y="1460500"/>
                  </a:lnTo>
                  <a:lnTo>
                    <a:pt x="5558663" y="1458506"/>
                  </a:lnTo>
                  <a:lnTo>
                    <a:pt x="5566740" y="1453045"/>
                  </a:lnTo>
                  <a:lnTo>
                    <a:pt x="5572163" y="1444967"/>
                  </a:lnTo>
                  <a:lnTo>
                    <a:pt x="5572874" y="1441450"/>
                  </a:lnTo>
                  <a:lnTo>
                    <a:pt x="5574157" y="1435100"/>
                  </a:lnTo>
                  <a:close/>
                </a:path>
              </a:pathLst>
            </a:custGeom>
            <a:solidFill>
              <a:srgbClr val="9DD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08340" y="823086"/>
            <a:ext cx="5185410" cy="852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CMC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EMC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EV:</a:t>
            </a:r>
            <a:endParaRPr sz="2400">
              <a:latin typeface="Segoe UI"/>
              <a:cs typeface="Segoe UI"/>
            </a:endParaRPr>
          </a:p>
          <a:p>
            <a:pPr marL="52705">
              <a:lnSpc>
                <a:spcPct val="100000"/>
              </a:lnSpc>
            </a:pP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On-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board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&amp;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Off-board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applications</a:t>
            </a:r>
            <a:endParaRPr sz="2400">
              <a:latin typeface="Segoe UI"/>
              <a:cs typeface="Segoe UI"/>
            </a:endParaRPr>
          </a:p>
          <a:p>
            <a:pPr marL="52705" marR="542925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Current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Transformers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for: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Smart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metering,</a:t>
            </a:r>
            <a:r>
              <a:rPr sz="2400" spc="-5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Revenue</a:t>
            </a:r>
            <a:r>
              <a:rPr sz="2400" spc="-6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metering,</a:t>
            </a:r>
            <a:r>
              <a:rPr sz="24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Data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center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BCM**,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Industrial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metering</a:t>
            </a:r>
            <a:endParaRPr sz="2400">
              <a:latin typeface="Segoe UI"/>
              <a:cs typeface="Segoe UI"/>
            </a:endParaRPr>
          </a:p>
          <a:p>
            <a:pPr marL="52705" marR="508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Differential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Current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Sensor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EV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charging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stations: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RCD</a:t>
            </a:r>
            <a:r>
              <a:rPr sz="2400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Type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+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6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mA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DC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sensor</a:t>
            </a:r>
            <a:endParaRPr sz="2400">
              <a:latin typeface="Segoe UI"/>
              <a:cs typeface="Segoe UI"/>
            </a:endParaRPr>
          </a:p>
          <a:p>
            <a:pPr marL="52705" marR="900430">
              <a:lnSpc>
                <a:spcPct val="100000"/>
              </a:lnSpc>
              <a:spcBef>
                <a:spcPts val="2405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Medium</a:t>
            </a:r>
            <a:r>
              <a:rPr sz="24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frequency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757679"/>
                </a:solidFill>
                <a:latin typeface="Segoe UI"/>
                <a:cs typeface="Segoe UI"/>
              </a:rPr>
              <a:t>Transformer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applications</a:t>
            </a:r>
            <a:r>
              <a:rPr sz="2400" spc="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high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power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electronics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solid-state transformers</a:t>
            </a:r>
            <a:endParaRPr sz="2400">
              <a:latin typeface="Segoe UI"/>
              <a:cs typeface="Segoe UI"/>
            </a:endParaRPr>
          </a:p>
          <a:p>
            <a:pPr marL="52705" marR="326390" algn="just">
              <a:lnSpc>
                <a:spcPct val="100000"/>
              </a:lnSpc>
              <a:spcBef>
                <a:spcPts val="2400"/>
              </a:spcBef>
            </a:pP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DC-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DC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inductors</a:t>
            </a:r>
            <a:r>
              <a:rPr sz="2400" spc="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 PFC</a:t>
            </a:r>
            <a:r>
              <a:rPr sz="2400" spc="1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inductors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using</a:t>
            </a:r>
            <a:r>
              <a:rPr sz="2400" spc="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Nanocrystalline</a:t>
            </a:r>
            <a:r>
              <a:rPr sz="2400" spc="7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powder</a:t>
            </a:r>
            <a:r>
              <a:rPr sz="2400" spc="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cores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stress</a:t>
            </a:r>
            <a:r>
              <a:rPr sz="2400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annealed</a:t>
            </a:r>
            <a:r>
              <a:rPr sz="2400" spc="-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cores</a:t>
            </a:r>
            <a:endParaRPr sz="2400">
              <a:latin typeface="Segoe UI"/>
              <a:cs typeface="Segoe UI"/>
            </a:endParaRPr>
          </a:p>
          <a:p>
            <a:pPr marL="52705" algn="just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Wireless</a:t>
            </a:r>
            <a:r>
              <a:rPr sz="2400" spc="-4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charging</a:t>
            </a:r>
            <a:r>
              <a:rPr sz="2400" spc="-1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shields</a:t>
            </a:r>
            <a:r>
              <a:rPr sz="2400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for</a:t>
            </a:r>
            <a:r>
              <a:rPr sz="2400" spc="-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mobiles</a:t>
            </a:r>
            <a:endParaRPr sz="2400">
              <a:latin typeface="Segoe UI"/>
              <a:cs typeface="Segoe UI"/>
            </a:endParaRPr>
          </a:p>
          <a:p>
            <a:pPr marL="52705" algn="just">
              <a:lnSpc>
                <a:spcPct val="100000"/>
              </a:lnSpc>
            </a:pP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and</a:t>
            </a:r>
            <a:r>
              <a:rPr sz="2400" spc="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757679"/>
                </a:solidFill>
                <a:latin typeface="Segoe UI"/>
                <a:cs typeface="Segoe UI"/>
              </a:rPr>
              <a:t>EV </a:t>
            </a:r>
            <a:r>
              <a:rPr sz="2400" spc="-10" dirty="0">
                <a:solidFill>
                  <a:srgbClr val="757679"/>
                </a:solidFill>
                <a:latin typeface="Segoe UI"/>
                <a:cs typeface="Segoe UI"/>
              </a:rPr>
              <a:t>charging</a:t>
            </a:r>
            <a:endParaRPr sz="24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2605"/>
              </a:spcBef>
            </a:pP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*NSMM=Nanocrystalline</a:t>
            </a:r>
            <a:r>
              <a:rPr sz="1400" i="1" spc="-4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Soft</a:t>
            </a:r>
            <a:r>
              <a:rPr sz="1400" i="1" spc="-3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Magnetic</a:t>
            </a:r>
            <a:r>
              <a:rPr sz="1400" i="1" spc="-10" dirty="0">
                <a:solidFill>
                  <a:srgbClr val="757679"/>
                </a:solidFill>
                <a:latin typeface="Segoe UI"/>
                <a:cs typeface="Segoe UI"/>
              </a:rPr>
              <a:t> Materials</a:t>
            </a:r>
            <a:endParaRPr sz="14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</a:pP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**BCM=</a:t>
            </a:r>
            <a:r>
              <a:rPr sz="1400" i="1" spc="335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Branch</a:t>
            </a:r>
            <a:r>
              <a:rPr sz="1400" i="1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dirty="0">
                <a:solidFill>
                  <a:srgbClr val="757679"/>
                </a:solidFill>
                <a:latin typeface="Segoe UI"/>
                <a:cs typeface="Segoe UI"/>
              </a:rPr>
              <a:t>Circuit</a:t>
            </a:r>
            <a:r>
              <a:rPr sz="1400" i="1" spc="-20" dirty="0">
                <a:solidFill>
                  <a:srgbClr val="757679"/>
                </a:solidFill>
                <a:latin typeface="Segoe UI"/>
                <a:cs typeface="Segoe UI"/>
              </a:rPr>
              <a:t> </a:t>
            </a:r>
            <a:r>
              <a:rPr sz="1400" i="1" spc="-10" dirty="0">
                <a:solidFill>
                  <a:srgbClr val="757679"/>
                </a:solidFill>
                <a:latin typeface="Segoe UI"/>
                <a:cs typeface="Segoe UI"/>
              </a:rPr>
              <a:t>Monitoring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4620767"/>
            <a:ext cx="699770" cy="4767580"/>
          </a:xfrm>
          <a:custGeom>
            <a:avLst/>
            <a:gdLst/>
            <a:ahLst/>
            <a:cxnLst/>
            <a:rect l="l" t="t" r="r" b="b"/>
            <a:pathLst>
              <a:path w="699770" h="4767580">
                <a:moveTo>
                  <a:pt x="699516" y="0"/>
                </a:moveTo>
                <a:lnTo>
                  <a:pt x="0" y="0"/>
                </a:lnTo>
                <a:lnTo>
                  <a:pt x="0" y="4767072"/>
                </a:lnTo>
                <a:lnTo>
                  <a:pt x="699516" y="4767072"/>
                </a:lnTo>
                <a:lnTo>
                  <a:pt x="699516" y="0"/>
                </a:lnTo>
                <a:close/>
              </a:path>
            </a:pathLst>
          </a:custGeom>
          <a:solidFill>
            <a:srgbClr val="202F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2471</Words>
  <Application>Microsoft Macintosh PowerPoint</Application>
  <PresentationFormat>Custom</PresentationFormat>
  <Paragraphs>462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Segoe UI</vt:lpstr>
      <vt:lpstr>Segoe UI Black</vt:lpstr>
      <vt:lpstr>Times New Roman</vt:lpstr>
      <vt:lpstr>Office Theme</vt:lpstr>
      <vt:lpstr>OVERVIEW OF PERSPECTIVE</vt:lpstr>
      <vt:lpstr>Biography</vt:lpstr>
      <vt:lpstr>PowerPoint Presentation</vt:lpstr>
      <vt:lpstr>CBMM</vt:lpstr>
      <vt:lpstr>Nanocrystalline Soft Magnetic Materials (NSMM) Development Program</vt:lpstr>
      <vt:lpstr>NANOCRYSTALLINE PRODUCTION PROCESS</vt:lpstr>
      <vt:lpstr>NANOCRYSTALLINE PROPERTIES</vt:lpstr>
      <vt:lpstr>Nanocrystalline materials allow miniaturization while increasing performance of components</vt:lpstr>
      <vt:lpstr>PowerPoint Presentation</vt:lpstr>
      <vt:lpstr>Low eddy current and fringing losses in windings</vt:lpstr>
      <vt:lpstr>Shape limitations restrict NSMM to</vt:lpstr>
      <vt:lpstr>Co-development between NSMM producers and power electronic companies is crucial</vt:lpstr>
      <vt:lpstr>Investing in pilot studies/case studies with universities and industrial players to prove the benefits of using NSMM in emerging applications</vt:lpstr>
      <vt:lpstr>HOW A PARTNERSHIP WITH CBMM CAN BENEFIT PLAYERS ACROSS THE WHOLE VALUE CHAIN:</vt:lpstr>
      <vt:lpstr>PARTNERSHIP WITH AMPED &amp; PITTSBURGH UNIVERSITY</vt:lpstr>
      <vt:lpstr>PARTNERSHIP WITH AMPED &amp; PITTSBURGH UNIVERSITY</vt:lpstr>
      <vt:lpstr>Comparison of DC Common Mode Chokes</vt:lpstr>
      <vt:lpstr>DC COMMON MODE FILTERS WITH NANOCRYSTALLINE WERE SHOWN TO BE 70 TO 80% CHEAPER THAN CURRENT SOLUTION WITH FERRITE</vt:lpstr>
      <vt:lpstr>INNOLECTRIC CASE</vt:lpstr>
      <vt:lpstr>CBMM partnership with</vt:lpstr>
      <vt:lpstr>PARTNERSHIP WITH UNIVERSITY OF CAMBRIDGE: EV WIRELESS CHARGING (Prof Teng Long)</vt:lpstr>
      <vt:lpstr>PARTNERSHIP WITH UNIVERSITY OF CAMBRIDGE: EV WIRELESS CHARGING (Prof Teng Long)</vt:lpstr>
      <vt:lpstr>PARTNERSHIP WITH UNIVERSITY OF CAMBRIDGE: EV WIRELESS CHARGING (Prof Teng Long)</vt:lpstr>
      <vt:lpstr>PARTNERSHIP WITH UNIVERSITY OF CAMBRIDGE: EV WIRELESS CHARGING (Prof Teng Long)</vt:lpstr>
      <vt:lpstr>PARTNER T.B.D IN 2023</vt:lpstr>
      <vt:lpstr>Investing in pilot studies/case studies with universities and industrial players to develop new materials and applications of NSMM: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Barjas Amado</dc:creator>
  <cp:lastModifiedBy>Mullurkara, Suraj Venkateshwaran</cp:lastModifiedBy>
  <cp:revision>1</cp:revision>
  <dcterms:created xsi:type="dcterms:W3CDTF">2023-08-17T12:39:15Z</dcterms:created>
  <dcterms:modified xsi:type="dcterms:W3CDTF">2024-01-02T18:00:29Z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2023-08-17T00:00:00Z</vt:filetime>
  </property>
  <property fmtid="{D5CDD505-2E9C-101B-9397-08002B2CF9AE}" pid="5" name="MSIP_Label_2b51d9d4-55c7-4608-8770-5caba5e9228f_ActionId">
    <vt:lpwstr>5234583e-1dd9-4ee9-97d8-f74958a3a5f7</vt:lpwstr>
  </property>
  <property fmtid="{D5CDD505-2E9C-101B-9397-08002B2CF9AE}" pid="6" name="MSIP_Label_2b51d9d4-55c7-4608-8770-5caba5e9228f_ContentBits">
    <vt:lpwstr>2</vt:lpwstr>
  </property>
  <property fmtid="{D5CDD505-2E9C-101B-9397-08002B2CF9AE}" pid="7" name="MSIP_Label_2b51d9d4-55c7-4608-8770-5caba5e9228f_Enabled">
    <vt:lpwstr>true</vt:lpwstr>
  </property>
  <property fmtid="{D5CDD505-2E9C-101B-9397-08002B2CF9AE}" pid="8" name="MSIP_Label_2b51d9d4-55c7-4608-8770-5caba5e9228f_Method">
    <vt:lpwstr>Standard</vt:lpwstr>
  </property>
  <property fmtid="{D5CDD505-2E9C-101B-9397-08002B2CF9AE}" pid="9" name="MSIP_Label_2b51d9d4-55c7-4608-8770-5caba5e9228f_Name">
    <vt:lpwstr>Restrita</vt:lpwstr>
  </property>
  <property fmtid="{D5CDD505-2E9C-101B-9397-08002B2CF9AE}" pid="10" name="MSIP_Label_2b51d9d4-55c7-4608-8770-5caba5e9228f_SetDate">
    <vt:lpwstr>2023-07-17T09:01:43Z</vt:lpwstr>
  </property>
  <property fmtid="{D5CDD505-2E9C-101B-9397-08002B2CF9AE}" pid="11" name="MSIP_Label_2b51d9d4-55c7-4608-8770-5caba5e9228f_SiteId">
    <vt:lpwstr>df1f457e-71df-415c-b8cc-0796095281a9</vt:lpwstr>
  </property>
  <property fmtid="{D5CDD505-2E9C-101B-9397-08002B2CF9AE}" pid="12" name="Producer">
    <vt:lpwstr>Microsoft® PowerPoint® for Microsoft 365</vt:lpwstr>
  </property>
</Properties>
</file>